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357" r:id="rId3"/>
    <p:sldId id="289" r:id="rId4"/>
    <p:sldId id="416" r:id="rId5"/>
    <p:sldId id="363" r:id="rId6"/>
    <p:sldId id="364" r:id="rId7"/>
    <p:sldId id="366" r:id="rId8"/>
    <p:sldId id="367" r:id="rId9"/>
    <p:sldId id="296" r:id="rId10"/>
    <p:sldId id="298" r:id="rId11"/>
    <p:sldId id="331" r:id="rId12"/>
    <p:sldId id="336" r:id="rId13"/>
    <p:sldId id="427" r:id="rId14"/>
    <p:sldId id="428" r:id="rId15"/>
    <p:sldId id="433" r:id="rId16"/>
    <p:sldId id="434" r:id="rId17"/>
    <p:sldId id="402" r:id="rId18"/>
    <p:sldId id="430" r:id="rId19"/>
    <p:sldId id="431" r:id="rId20"/>
    <p:sldId id="432" r:id="rId21"/>
    <p:sldId id="413" r:id="rId22"/>
    <p:sldId id="369" r:id="rId23"/>
    <p:sldId id="401" r:id="rId24"/>
    <p:sldId id="420" r:id="rId25"/>
    <p:sldId id="408" r:id="rId26"/>
    <p:sldId id="405" r:id="rId27"/>
    <p:sldId id="407" r:id="rId28"/>
    <p:sldId id="421" r:id="rId29"/>
    <p:sldId id="435" r:id="rId30"/>
    <p:sldId id="414" r:id="rId3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141" d="100"/>
          <a:sy n="141" d="100"/>
        </p:scale>
        <p:origin x="24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07.10.2022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07.10.2022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14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06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6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27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8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30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94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01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9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web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amslab.github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github.com/apache/system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faq-siddiqi.github.io./dia202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br>
              <a:rPr lang="de-DE" b="1" dirty="0"/>
            </a:br>
            <a:r>
              <a:rPr lang="de-DE" sz="3200" b="1" dirty="0"/>
              <a:t>01 Introduction and Overview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07,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A: Data Integration and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</a:p>
          <a:p>
            <a:r>
              <a:rPr lang="en-US" dirty="0"/>
              <a:t>01 Introduction and Overview </a:t>
            </a:r>
            <a:r>
              <a:rPr lang="en-US" sz="1600" b="0" dirty="0"/>
              <a:t>[Oct 07]</a:t>
            </a:r>
          </a:p>
          <a:p>
            <a:r>
              <a:rPr lang="en-US" dirty="0"/>
              <a:t>02 Data Warehousing, ETL, and SQL/OLAP </a:t>
            </a:r>
            <a:r>
              <a:rPr lang="en-US" sz="1600" b="0" dirty="0"/>
              <a:t>[Oct 14]</a:t>
            </a:r>
          </a:p>
          <a:p>
            <a:r>
              <a:rPr lang="en-US" dirty="0"/>
              <a:t>03 Message-oriented Middleware, EAI, and Replication </a:t>
            </a:r>
            <a:r>
              <a:rPr lang="en-US" sz="1600" b="0" dirty="0"/>
              <a:t>[Oct 21]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Key Integration Techniques</a:t>
            </a:r>
          </a:p>
          <a:p>
            <a:r>
              <a:rPr lang="en-US" dirty="0"/>
              <a:t>04 Schema Matching and Mapping </a:t>
            </a:r>
            <a:r>
              <a:rPr lang="en-US" sz="1600" b="0" dirty="0"/>
              <a:t>[Oct 28]</a:t>
            </a:r>
          </a:p>
          <a:p>
            <a:r>
              <a:rPr lang="en-US" dirty="0"/>
              <a:t>05 Entity Linking and Deduplication </a:t>
            </a:r>
            <a:r>
              <a:rPr lang="en-US" sz="1600" b="0" dirty="0"/>
              <a:t>[Nov 04]</a:t>
            </a:r>
          </a:p>
          <a:p>
            <a:r>
              <a:rPr lang="en-US" dirty="0"/>
              <a:t>06 Data Cleaning and Data Fusion </a:t>
            </a:r>
            <a:r>
              <a:rPr lang="en-US" sz="1600" b="0" dirty="0"/>
              <a:t>[Nov 11]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34652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B: Large-Scale Data Management &amp;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Cloud Computing</a:t>
            </a:r>
          </a:p>
          <a:p>
            <a:r>
              <a:rPr lang="en-US" dirty="0"/>
              <a:t>07 Cloud Computing Foundations </a:t>
            </a:r>
            <a:r>
              <a:rPr lang="en-US" sz="1600" b="0" dirty="0"/>
              <a:t>[Nov 18]</a:t>
            </a:r>
          </a:p>
          <a:p>
            <a:r>
              <a:rPr lang="en-US" dirty="0"/>
              <a:t>08 Cloud Resource Management and Scheduling </a:t>
            </a:r>
            <a:r>
              <a:rPr lang="en-US" sz="1600" b="0" dirty="0"/>
              <a:t>[Nov 25 ]</a:t>
            </a:r>
          </a:p>
          <a:p>
            <a:r>
              <a:rPr lang="en-US" dirty="0"/>
              <a:t>09 Distributed Data Storage </a:t>
            </a:r>
            <a:r>
              <a:rPr lang="en-US" sz="1600" b="0" dirty="0"/>
              <a:t>[Dec 02]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Large-Scale Data Analysis</a:t>
            </a:r>
          </a:p>
          <a:p>
            <a:r>
              <a:rPr lang="en-US" dirty="0"/>
              <a:t>10 Distributed, Data-Parallel Computation </a:t>
            </a:r>
            <a:r>
              <a:rPr lang="en-US" sz="1600" b="0" dirty="0"/>
              <a:t>[Jan 13]</a:t>
            </a:r>
          </a:p>
          <a:p>
            <a:r>
              <a:rPr lang="en-US" dirty="0"/>
              <a:t>11 Distributed Stream Processing </a:t>
            </a:r>
            <a:r>
              <a:rPr lang="en-US" sz="1600" b="0" dirty="0"/>
              <a:t>[Jan 20]</a:t>
            </a:r>
          </a:p>
          <a:p>
            <a:r>
              <a:rPr lang="en-US" dirty="0"/>
              <a:t>12 Distributed Machine Learning Systems </a:t>
            </a:r>
            <a:r>
              <a:rPr lang="en-US" sz="1600" b="0" dirty="0"/>
              <a:t>[Jan 27]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20612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Projects or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  <a:endParaRPr lang="en-US" sz="700" dirty="0"/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Non-trivial programming project in DIA context (</a:t>
            </a:r>
            <a:r>
              <a:rPr lang="en-US" b="1" dirty="0">
                <a:solidFill>
                  <a:schemeClr val="accent1"/>
                </a:solidFill>
              </a:rPr>
              <a:t>2 ECTS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</a:rPr>
              <a:t> 50 hours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Exercise:</a:t>
            </a:r>
            <a:r>
              <a:rPr lang="en-US" dirty="0"/>
              <a:t> Data engineering and ML pipeline</a:t>
            </a:r>
          </a:p>
          <a:p>
            <a:pPr lvl="2"/>
            <a:r>
              <a:rPr lang="en-US" dirty="0"/>
              <a:t>Data cleaning and integration of multi-modal data sources</a:t>
            </a:r>
          </a:p>
          <a:p>
            <a:pPr lvl="2"/>
            <a:r>
              <a:rPr lang="en-US" dirty="0"/>
              <a:t>ML model training and evaluation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Optional:</a:t>
            </a:r>
            <a:r>
              <a:rPr lang="en-US" dirty="0"/>
              <a:t> Open source contribution to </a:t>
            </a:r>
            <a:r>
              <a:rPr lang="en-US" b="1" dirty="0">
                <a:solidFill>
                  <a:srgbClr val="7889FB"/>
                </a:solidFill>
              </a:rPr>
              <a:t>Apache SystemDS</a:t>
            </a:r>
            <a:br>
              <a:rPr lang="en-US" dirty="0"/>
            </a:b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(from HW to high-level scripting)</a:t>
            </a:r>
          </a:p>
          <a:p>
            <a:pPr lvl="1"/>
            <a:endParaRPr lang="en-US" sz="700" dirty="0"/>
          </a:p>
          <a:p>
            <a:r>
              <a:rPr lang="en-US" dirty="0"/>
              <a:t>Timeline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Oct 21:</a:t>
            </a:r>
            <a:r>
              <a:rPr lang="en-US" dirty="0"/>
              <a:t> Exercise description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13:</a:t>
            </a:r>
            <a:r>
              <a:rPr lang="en-US" dirty="0"/>
              <a:t> Final project/exercise deadline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17640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and Heterogeneity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Integration</a:t>
            </a:r>
            <a:r>
              <a:rPr lang="en-US" dirty="0"/>
              <a:t> (Latin integer = whole): consolidation of data objects / 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Homogeneity</a:t>
            </a:r>
            <a:r>
              <a:rPr lang="en-US" dirty="0"/>
              <a:t> (Greek homo/</a:t>
            </a:r>
            <a:r>
              <a:rPr lang="en-US" dirty="0" err="1"/>
              <a:t>homoios</a:t>
            </a:r>
            <a:r>
              <a:rPr lang="en-US" dirty="0"/>
              <a:t> = same): similarity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Heterogeneity</a:t>
            </a:r>
            <a:r>
              <a:rPr lang="en-US" dirty="0"/>
              <a:t>: dissimilarity, different representation / meaning</a:t>
            </a:r>
          </a:p>
          <a:p>
            <a:pPr lvl="1"/>
            <a:endParaRPr lang="en-US" sz="700" dirty="0"/>
          </a:p>
          <a:p>
            <a:r>
              <a:rPr lang="en-US" dirty="0"/>
              <a:t>Heterogeneous IT Infrastructure</a:t>
            </a:r>
          </a:p>
          <a:p>
            <a:pPr lvl="1"/>
            <a:r>
              <a:rPr lang="en-US" dirty="0"/>
              <a:t>Common enterprise IT infrastructure contains &gt;100s of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heterogeneous and distributed systems and applications</a:t>
            </a:r>
          </a:p>
          <a:p>
            <a:pPr lvl="1"/>
            <a:r>
              <a:rPr lang="en-US" dirty="0"/>
              <a:t>E.g., health care data management: 20 - 120 systems</a:t>
            </a:r>
          </a:p>
          <a:p>
            <a:pPr lvl="1"/>
            <a:endParaRPr lang="en-US" sz="700" dirty="0"/>
          </a:p>
          <a:p>
            <a:r>
              <a:rPr lang="en-US" dirty="0"/>
              <a:t>Multi-Modal Data (example health care)</a:t>
            </a:r>
          </a:p>
          <a:p>
            <a:pPr lvl="1"/>
            <a:r>
              <a:rPr lang="en-US" dirty="0"/>
              <a:t>Structured patient data, patient records incl. prescribed drugs</a:t>
            </a:r>
          </a:p>
          <a:p>
            <a:pPr lvl="1"/>
            <a:r>
              <a:rPr lang="en-US" dirty="0"/>
              <a:t>Knowledge base drug APIs (active pharmaceutical ingredients) + interactions</a:t>
            </a:r>
          </a:p>
          <a:p>
            <a:pPr lvl="1"/>
            <a:r>
              <a:rPr lang="en-US" dirty="0"/>
              <a:t>Doctor notes (text), diagnostic codes, outcomes</a:t>
            </a:r>
          </a:p>
          <a:p>
            <a:pPr lvl="1"/>
            <a:r>
              <a:rPr lang="en-US" dirty="0"/>
              <a:t>Radiology images (e.g., MRI scans), patient videos</a:t>
            </a:r>
          </a:p>
          <a:p>
            <a:pPr lvl="1"/>
            <a:r>
              <a:rPr lang="en-US" dirty="0"/>
              <a:t>Time series (e.g., EEG, </a:t>
            </a:r>
            <a:r>
              <a:rPr lang="en-US" dirty="0" err="1"/>
              <a:t>ECoG</a:t>
            </a:r>
            <a:r>
              <a:rPr lang="en-US" dirty="0"/>
              <a:t>, heart rate, blood pressure)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762" t="4412" b="20577"/>
          <a:stretch>
            <a:fillRect/>
          </a:stretch>
        </p:blipFill>
        <p:spPr bwMode="auto">
          <a:xfrm>
            <a:off x="7503893" y="2972036"/>
            <a:ext cx="1414061" cy="11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6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(association rules, clustering) and predictive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1990-2010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62080" y="2028684"/>
            <a:ext cx="7769938" cy="3103161"/>
            <a:chOff x="962080" y="1948297"/>
            <a:chExt cx="7769938" cy="31031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8172" y="530307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09" y="52452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23160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58" y="1381853"/>
            <a:ext cx="4562475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8720" y="5300395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7363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053" y="5414490"/>
            <a:ext cx="4549339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5540" y="1284330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34" name="Chevron 33"/>
          <p:cNvSpPr/>
          <p:nvPr/>
        </p:nvSpPr>
        <p:spPr>
          <a:xfrm>
            <a:off x="1147081" y="2897910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26323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4" y="2721532"/>
            <a:ext cx="6402175" cy="21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</a:t>
            </a:r>
            <a:br>
              <a:rPr lang="en-US" dirty="0"/>
            </a:br>
            <a:r>
              <a:rPr lang="en-US" dirty="0"/>
              <a:t>finding, integrating, cleaning datasets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 (arrays),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7946" y="1401346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37" y="3888713"/>
            <a:ext cx="16753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Hidden Technical Debt in Machine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5448" y="3826987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747" y="40660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359" y="15674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7790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</a:t>
            </a:r>
            <a:br>
              <a:rPr lang="en-US" dirty="0"/>
            </a:br>
            <a:r>
              <a:rPr lang="en-US" dirty="0"/>
              <a:t>Architectures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  <a:p>
            <a:endParaRPr lang="en-US" dirty="0"/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2176685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2182302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2176686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2546069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2432364" y="4693709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738700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8" y="4502975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5221322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04775" y="4314161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5208914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853000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711282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905778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5629275" y="4681760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911638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2182302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844711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614962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3624486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482549" y="1870110"/>
            <a:ext cx="26063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Information System Pyramid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354024" y="1270785"/>
            <a:ext cx="3421727" cy="3145458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56204" y="1870110"/>
            <a:ext cx="14450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Data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81" y="730776"/>
            <a:ext cx="2097502" cy="123132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09183" y="1992205"/>
            <a:ext cx="20913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Audio, Image, Video, Text, Streams, Logs</a:t>
            </a:r>
          </a:p>
        </p:txBody>
      </p:sp>
      <p:sp>
        <p:nvSpPr>
          <p:cNvPr id="73" name="Rechteck 70"/>
          <p:cNvSpPr/>
          <p:nvPr/>
        </p:nvSpPr>
        <p:spPr>
          <a:xfrm>
            <a:off x="7711102" y="2729289"/>
            <a:ext cx="1306956" cy="564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Stores</a:t>
            </a:r>
          </a:p>
        </p:txBody>
      </p:sp>
      <p:sp>
        <p:nvSpPr>
          <p:cNvPr id="75" name="Rechteck 70"/>
          <p:cNvSpPr/>
          <p:nvPr/>
        </p:nvSpPr>
        <p:spPr>
          <a:xfrm>
            <a:off x="5284745" y="720149"/>
            <a:ext cx="1459160" cy="85160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Computation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6671900" y="2719580"/>
            <a:ext cx="944747" cy="400502"/>
          </a:xfrm>
          <a:prstGeom prst="can">
            <a:avLst>
              <a:gd name="adj" fmla="val 20759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Catalogs</a:t>
            </a:r>
          </a:p>
        </p:txBody>
      </p:sp>
      <p:pic>
        <p:nvPicPr>
          <p:cNvPr id="8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8" y="720149"/>
            <a:ext cx="659544" cy="3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77" y="3366786"/>
            <a:ext cx="535006" cy="401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080" y="3366786"/>
            <a:ext cx="846906" cy="3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66" grpId="0"/>
      <p:bldP spid="72" grpId="0"/>
      <p:bldP spid="73" grpId="0" animBg="1"/>
      <p:bldP spid="75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https://tugraz.webex.com/meet/shafaq.siddiqi 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 </a:t>
            </a:r>
            <a:r>
              <a:rPr lang="en-US" sz="1800" b="0" dirty="0">
                <a:solidFill>
                  <a:schemeClr val="tx1"/>
                </a:solidFill>
              </a:rPr>
              <a:t>(as of Oct 07)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Integration and Large-Scale Analysis </a:t>
            </a:r>
            <a:r>
              <a:rPr lang="en-US" dirty="0">
                <a:solidFill>
                  <a:schemeClr val="tx1"/>
                </a:solidFill>
              </a:rPr>
              <a:t>(DIA)</a:t>
            </a:r>
            <a:r>
              <a:rPr lang="en-US" b="1" dirty="0">
                <a:solidFill>
                  <a:srgbClr val="7889FB"/>
                </a:solidFill>
              </a:rPr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9824" y="3441926"/>
            <a:ext cx="198898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WS20/21: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96 (2)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WS21/22: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122 (4)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WS21/22: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134 (2)</a:t>
            </a:r>
          </a:p>
        </p:txBody>
      </p:sp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Major data integration architectures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Key techniques for data integration and cleaning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Methods for large-scale data storage and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Declarative ML System for the </a:t>
            </a:r>
            <a:br>
              <a:rPr lang="en-US" dirty="0"/>
            </a:br>
            <a:r>
              <a:rPr lang="en-US" dirty="0"/>
              <a:t>End-to-End Data Science Lifecycle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System Architecture</a:t>
            </a:r>
          </a:p>
          <a:p>
            <a:r>
              <a:rPr lang="en-US" dirty="0">
                <a:hlinkClick r:id="rId3"/>
              </a:rPr>
              <a:t>https://github.com/apache/systemds</a:t>
            </a:r>
            <a:r>
              <a:rPr lang="en-US" dirty="0"/>
              <a:t> </a:t>
            </a:r>
            <a:br>
              <a:rPr lang="en-US" dirty="0"/>
            </a:b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79390" y="5211068"/>
            <a:ext cx="2371390" cy="617038"/>
            <a:chOff x="1548914" y="5246611"/>
            <a:chExt cx="2371390" cy="617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2" r="73979" b="17312"/>
            <a:stretch/>
          </p:blipFill>
          <p:spPr>
            <a:xfrm>
              <a:off x="3385742" y="5279896"/>
              <a:ext cx="534562" cy="511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14" y="5246611"/>
              <a:ext cx="1517988" cy="61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27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28650" y="1640247"/>
            <a:ext cx="788670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092751" y="1469056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65444" y="1555404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61" name="Oval 60"/>
          <p:cNvSpPr/>
          <p:nvPr/>
        </p:nvSpPr>
        <p:spPr>
          <a:xfrm>
            <a:off x="2283542" y="155540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62" name="Oval 61"/>
          <p:cNvSpPr/>
          <p:nvPr/>
        </p:nvSpPr>
        <p:spPr>
          <a:xfrm>
            <a:off x="3669481" y="1566337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073" y="1773724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77665" y="1357853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3571237" y="3620016"/>
            <a:ext cx="2047140" cy="875220"/>
          </a:xfrm>
          <a:prstGeom prst="rect">
            <a:avLst/>
          </a:prstGeom>
          <a:solidFill>
            <a:srgbClr val="F70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66" name="Straight Arrow Connector 65"/>
          <p:cNvCxnSpPr>
            <a:cxnSpLocks/>
            <a:stCxn id="65" idx="0"/>
            <a:endCxn id="59" idx="2"/>
          </p:cNvCxnSpPr>
          <p:nvPr/>
        </p:nvCxnSpPr>
        <p:spPr>
          <a:xfrm flipV="1">
            <a:off x="4594807" y="3024651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27814" y="1319795"/>
            <a:ext cx="8708794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618377" y="3876850"/>
            <a:ext cx="3318231" cy="2594767"/>
            <a:chOff x="5618377" y="3876850"/>
            <a:chExt cx="3318231" cy="2594767"/>
          </a:xfrm>
        </p:grpSpPr>
        <p:sp>
          <p:nvSpPr>
            <p:cNvPr id="69" name="Oval 68"/>
            <p:cNvSpPr/>
            <p:nvPr/>
          </p:nvSpPr>
          <p:spPr>
            <a:xfrm>
              <a:off x="6967535" y="4545271"/>
              <a:ext cx="1762812" cy="1296000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661213" y="5175617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Language Compilers</a:t>
              </a:r>
            </a:p>
          </p:txBody>
        </p:sp>
        <p:cxnSp>
          <p:nvCxnSpPr>
            <p:cNvPr id="71" name="Straight Arrow Connector 70"/>
            <p:cNvCxnSpPr>
              <a:cxnSpLocks/>
              <a:endCxn id="65" idx="3"/>
            </p:cNvCxnSpPr>
            <p:nvPr/>
          </p:nvCxnSpPr>
          <p:spPr>
            <a:xfrm flipH="1" flipV="1">
              <a:off x="5618377" y="4057626"/>
              <a:ext cx="1178587" cy="672189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96964" y="3876850"/>
              <a:ext cx="2139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Compilation Techniques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15082" y="3523606"/>
            <a:ext cx="3256155" cy="2965665"/>
            <a:chOff x="315082" y="3523606"/>
            <a:chExt cx="3256155" cy="2965665"/>
          </a:xfrm>
        </p:grpSpPr>
        <p:sp>
          <p:nvSpPr>
            <p:cNvPr id="74" name="Oval 73"/>
            <p:cNvSpPr/>
            <p:nvPr/>
          </p:nvSpPr>
          <p:spPr>
            <a:xfrm>
              <a:off x="392284" y="4192115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 Systems</a:t>
              </a: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015" y="5193271"/>
              <a:ext cx="1762812" cy="1296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Operating  Systems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097629" y="4768612"/>
              <a:ext cx="1931321" cy="1139472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Management</a:t>
              </a:r>
            </a:p>
          </p:txBody>
        </p:sp>
        <p:cxnSp>
          <p:nvCxnSpPr>
            <p:cNvPr id="77" name="Straight Arrow Connector 76"/>
            <p:cNvCxnSpPr>
              <a:cxnSpLocks/>
              <a:endCxn id="65" idx="1"/>
            </p:cNvCxnSpPr>
            <p:nvPr/>
          </p:nvCxnSpPr>
          <p:spPr>
            <a:xfrm flipV="1">
              <a:off x="2392650" y="4057626"/>
              <a:ext cx="1178587" cy="54695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15082" y="3523606"/>
              <a:ext cx="2713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Techniques (Execution, Data Access)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52285" y="4495236"/>
            <a:ext cx="2477487" cy="1843526"/>
            <a:chOff x="3652285" y="4495236"/>
            <a:chExt cx="2477487" cy="1843526"/>
          </a:xfrm>
        </p:grpSpPr>
        <p:sp>
          <p:nvSpPr>
            <p:cNvPr id="80" name="Oval 79"/>
            <p:cNvSpPr/>
            <p:nvPr/>
          </p:nvSpPr>
          <p:spPr>
            <a:xfrm>
              <a:off x="3652285" y="5315359"/>
              <a:ext cx="1939093" cy="10234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Architecture</a:t>
              </a:r>
            </a:p>
          </p:txBody>
        </p:sp>
        <p:cxnSp>
          <p:nvCxnSpPr>
            <p:cNvPr id="81" name="Straight Arrow Connector 80"/>
            <p:cNvCxnSpPr>
              <a:cxnSpLocks/>
              <a:endCxn id="65" idx="2"/>
            </p:cNvCxnSpPr>
            <p:nvPr/>
          </p:nvCxnSpPr>
          <p:spPr>
            <a:xfrm flipV="1">
              <a:off x="4594795" y="4495236"/>
              <a:ext cx="12" cy="68266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475835" y="4957296"/>
              <a:ext cx="1653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Accelerators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927206" y="3265965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ML Systems</a:t>
            </a:r>
          </a:p>
        </p:txBody>
      </p:sp>
    </p:spTree>
    <p:extLst>
      <p:ext uri="{BB962C8B-B14F-4D97-AF65-F5344CB8AC3E}">
        <p14:creationId xmlns:p14="http://schemas.microsoft.com/office/powerpoint/2010/main" val="12197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ML Systems</a:t>
            </a:r>
            <a:endParaRPr lang="en-US" b="0" dirty="0"/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Numerical computing</a:t>
            </a:r>
            <a:r>
              <a:rPr lang="en-US" dirty="0"/>
              <a:t> frameworks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ML Algorithm libraries</a:t>
            </a:r>
            <a:r>
              <a:rPr lang="en-US" dirty="0"/>
              <a:t> (local, large-scale)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Linear algebra ML systems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Deep neural network</a:t>
            </a:r>
            <a:r>
              <a:rPr lang="en-US" dirty="0"/>
              <a:t> (DNN) frameworks</a:t>
            </a:r>
          </a:p>
          <a:p>
            <a:pPr lvl="1"/>
            <a:r>
              <a:rPr lang="en-US" b="1" dirty="0"/>
              <a:t>#5 </a:t>
            </a:r>
            <a:r>
              <a:rPr lang="en-US" b="1" dirty="0">
                <a:solidFill>
                  <a:srgbClr val="7889FB"/>
                </a:solidFill>
              </a:rPr>
              <a:t>Model management, and deployment</a:t>
            </a:r>
          </a:p>
          <a:p>
            <a:pPr lvl="1"/>
            <a:endParaRPr lang="en-US" sz="700" dirty="0"/>
          </a:p>
          <a:p>
            <a:r>
              <a:rPr lang="en-US" dirty="0"/>
              <a:t>Exploratory Data-Science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Open-ended problems </a:t>
            </a:r>
            <a:r>
              <a:rPr lang="en-US" dirty="0"/>
              <a:t>w/ underspecified objectives</a:t>
            </a:r>
          </a:p>
          <a:p>
            <a:pPr lvl="1"/>
            <a:r>
              <a:rPr lang="en-US" dirty="0"/>
              <a:t>Hypotheses, data integration, run analytics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value </a:t>
            </a:r>
            <a:r>
              <a:rPr lang="en-US" dirty="0">
                <a:sym typeface="Wingdings" panose="05000000000000000000" pitchFamily="2" charset="2"/>
              </a:rPr>
              <a:t> lack of system infrastructure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Redundancy of manual efforts and computation</a:t>
            </a:r>
          </a:p>
          <a:p>
            <a:pPr lvl="1"/>
            <a:endParaRPr lang="en-US" sz="700" dirty="0"/>
          </a:p>
        </p:txBody>
      </p:sp>
      <p:sp>
        <p:nvSpPr>
          <p:cNvPr id="5" name="TextBox 4"/>
          <p:cNvSpPr txBox="1"/>
          <p:nvPr/>
        </p:nvSpPr>
        <p:spPr>
          <a:xfrm>
            <a:off x="6628301" y="3681546"/>
            <a:ext cx="230072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“Take these datasets and show value or competitive advantage”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7" y="1735564"/>
            <a:ext cx="741075" cy="385587"/>
          </a:xfrm>
          <a:prstGeom prst="rect">
            <a:avLst/>
          </a:prstGeom>
        </p:spPr>
      </p:pic>
      <p:pic>
        <p:nvPicPr>
          <p:cNvPr id="7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1003" y="2228939"/>
            <a:ext cx="1043527" cy="251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848" y="2173791"/>
            <a:ext cx="1087676" cy="31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90" y="2515953"/>
            <a:ext cx="659373" cy="561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8" y="2557229"/>
            <a:ext cx="1027585" cy="213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17" y="1350818"/>
            <a:ext cx="919781" cy="365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27" y="1518881"/>
            <a:ext cx="491759" cy="381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790D4E-60BC-4B56-BAEE-C3036922F0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01" y="1817276"/>
            <a:ext cx="447590" cy="335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89A66-1617-4BD5-84DE-B8FD887A19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7" y="1832591"/>
            <a:ext cx="771734" cy="279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4B17D-30F3-42FB-82B8-C0915E18AE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7613605" y="1328662"/>
            <a:ext cx="548869" cy="395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85" y="2574069"/>
            <a:ext cx="765094" cy="262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39" y="2900670"/>
            <a:ext cx="737545" cy="213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9663" y="2978460"/>
            <a:ext cx="620898" cy="254150"/>
          </a:xfrm>
          <a:prstGeom prst="rect">
            <a:avLst/>
          </a:prstGeom>
        </p:spPr>
      </p:pic>
      <p:pic>
        <p:nvPicPr>
          <p:cNvPr id="1026" name="Picture 2" descr="Bildergebnis für dask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6808138" y="113701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</a:t>
            </a:r>
          </a:p>
        </p:txBody>
      </p:sp>
    </p:spTree>
    <p:extLst>
      <p:ext uri="{BB962C8B-B14F-4D97-AF65-F5344CB8AC3E}">
        <p14:creationId xmlns:p14="http://schemas.microsoft.com/office/powerpoint/2010/main" val="3894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AF776-7FB1-45C2-9A86-36F225B57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29" y="2550295"/>
            <a:ext cx="3404931" cy="13974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 and efficient </a:t>
            </a:r>
            <a:r>
              <a:rPr lang="en-US" b="1" dirty="0">
                <a:solidFill>
                  <a:schemeClr val="accent1"/>
                </a:solidFill>
              </a:rPr>
              <a:t>data preparation, ML, and model debugging at scale</a:t>
            </a:r>
          </a:p>
          <a:p>
            <a:pPr lvl="1"/>
            <a:r>
              <a:rPr lang="en-US" dirty="0"/>
              <a:t>High-level abstractions for different lifecycle tasks and users </a:t>
            </a:r>
          </a:p>
          <a:p>
            <a:pPr lvl="1"/>
            <a:endParaRPr lang="en-US" dirty="0"/>
          </a:p>
          <a:p>
            <a:r>
              <a:rPr lang="en-US" dirty="0"/>
              <a:t>#1 Based on </a:t>
            </a:r>
            <a:r>
              <a:rPr lang="en-US" dirty="0">
                <a:solidFill>
                  <a:srgbClr val="7889FB"/>
                </a:solidFill>
              </a:rPr>
              <a:t>DSL for ML</a:t>
            </a:r>
            <a:r>
              <a:rPr lang="en-US" dirty="0"/>
              <a:t> Training/Scoring</a:t>
            </a:r>
          </a:p>
          <a:p>
            <a:pPr lvl="1"/>
            <a:r>
              <a:rPr lang="en-US" dirty="0"/>
              <a:t>Hierarchy of </a:t>
            </a:r>
            <a:r>
              <a:rPr lang="en-US" b="1" dirty="0">
                <a:solidFill>
                  <a:schemeClr val="accent1"/>
                </a:solidFill>
              </a:rPr>
              <a:t>abstractions for DS tasks</a:t>
            </a:r>
          </a:p>
          <a:p>
            <a:pPr lvl="1"/>
            <a:r>
              <a:rPr lang="en-US" dirty="0"/>
              <a:t>ML-based </a:t>
            </a:r>
            <a:r>
              <a:rPr lang="en-US" dirty="0" err="1"/>
              <a:t>SotA</a:t>
            </a:r>
            <a:r>
              <a:rPr lang="en-US" dirty="0"/>
              <a:t>, interleaved, performance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Hybrid Runtime Plans</a:t>
            </a:r>
            <a:r>
              <a:rPr lang="en-US" dirty="0"/>
              <a:t> and </a:t>
            </a:r>
            <a:r>
              <a:rPr lang="en-US" dirty="0">
                <a:solidFill>
                  <a:srgbClr val="7889FB"/>
                </a:solidFill>
              </a:rPr>
              <a:t>Optimizing Compiler</a:t>
            </a:r>
          </a:p>
          <a:p>
            <a:pPr lvl="1"/>
            <a:r>
              <a:rPr lang="en-US" dirty="0"/>
              <a:t>System infrastructure for diversity of algorithm classes</a:t>
            </a:r>
          </a:p>
          <a:p>
            <a:pPr lvl="1"/>
            <a:r>
              <a:rPr lang="en-US" dirty="0"/>
              <a:t>Different parallelization strategies and new architectures (</a:t>
            </a:r>
            <a:r>
              <a:rPr lang="en-US" b="1" dirty="0">
                <a:solidFill>
                  <a:schemeClr val="accent1"/>
                </a:solidFill>
              </a:rPr>
              <a:t>Federated 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Abstractions </a:t>
            </a:r>
            <a:r>
              <a:rPr lang="en-US" dirty="0">
                <a:sym typeface="Wingdings" panose="05000000000000000000" pitchFamily="2" charset="2"/>
              </a:rPr>
              <a:t> redundancy  automatic optimization  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#3 Data Model: </a:t>
            </a:r>
            <a:r>
              <a:rPr lang="en-US" dirty="0">
                <a:solidFill>
                  <a:srgbClr val="7889FB"/>
                </a:solidFill>
              </a:rPr>
              <a:t>Heterogeneous Tensors</a:t>
            </a:r>
          </a:p>
          <a:p>
            <a:pPr lvl="1"/>
            <a:r>
              <a:rPr lang="en-US" dirty="0"/>
              <a:t>Data integration/prep requires </a:t>
            </a:r>
            <a:r>
              <a:rPr lang="en-US" b="1" dirty="0">
                <a:solidFill>
                  <a:schemeClr val="accent1"/>
                </a:solidFill>
              </a:rPr>
              <a:t>generic data model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–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6" y="5140658"/>
            <a:ext cx="2035746" cy="1100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2145" y="658763"/>
            <a:ext cx="273336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(since 2010)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(09/2018)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Apache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(07/2020)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–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4" y="1349987"/>
            <a:ext cx="7724686" cy="594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4" y="1349987"/>
            <a:ext cx="7875874" cy="2074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84" y="1349988"/>
            <a:ext cx="7875873" cy="4486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84" y="1349988"/>
            <a:ext cx="7875873" cy="45395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68" y="6080148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99535" y="6021156"/>
            <a:ext cx="790513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Boehm, 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Antonov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Baunsgaard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Ginthör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Innerebner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Klezin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Lindstaedt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Siddiqui, S. 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Wrede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61006" y="635905"/>
            <a:ext cx="1406013" cy="616310"/>
            <a:chOff x="7561006" y="635905"/>
            <a:chExt cx="1406013" cy="616310"/>
          </a:xfrm>
        </p:grpSpPr>
        <p:sp>
          <p:nvSpPr>
            <p:cNvPr id="3" name="TextBox 2"/>
            <p:cNvSpPr txBox="1"/>
            <p:nvPr/>
          </p:nvSpPr>
          <p:spPr>
            <a:xfrm>
              <a:off x="7580575" y="635905"/>
              <a:ext cx="1386444" cy="3834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&gt;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17,500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tests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34DDA1-2353-412C-8D69-82FE99A48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006" y="983970"/>
              <a:ext cx="325125" cy="26824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434DDA1-2353-412C-8D69-82FE99A48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3573" y="979053"/>
              <a:ext cx="325125" cy="26824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34DDA1-2353-412C-8D69-82FE99A48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6140" y="983968"/>
              <a:ext cx="325125" cy="26824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6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HOP and LOP DAG Compilation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–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1" y="1251155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(Direct Solve)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$1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y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$2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intercept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$3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;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...</a:t>
            </a:r>
          </a:p>
          <a:p>
            <a:endParaRPr lang="en-US" sz="3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intercept == 1 )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ones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(1,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(X), 1);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append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(X, ones);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I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(1,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ncol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(X), 1);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A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 %*% X +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diag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(I)*lambda;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b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 %*% y;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beta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solve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(A, b);</a:t>
            </a:r>
            <a:br>
              <a:rPr lang="en-US" sz="12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write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(beta,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$4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355" y="2832803"/>
            <a:ext cx="2770952" cy="422028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274" y="3432137"/>
            <a:ext cx="3068664" cy="1101972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274" y="2670143"/>
            <a:ext cx="3068664" cy="709248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7660" y="150269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684" y="424379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2404" y="1321982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driver mem: 20 GB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9220" y="2719939"/>
            <a:ext cx="2791840" cy="1219200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320460" y="2154877"/>
            <a:ext cx="685800" cy="2050933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158660" y="1682820"/>
            <a:ext cx="3505200" cy="2290465"/>
            <a:chOff x="4114800" y="1749623"/>
            <a:chExt cx="3505200" cy="2290465"/>
          </a:xfrm>
        </p:grpSpPr>
        <p:sp>
          <p:nvSpPr>
            <p:cNvPr id="16" name="TextBox 15"/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dg(rand)</a:t>
              </a:r>
              <a:b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</a:b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x1,10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16" idx="0"/>
              <a:endCxn id="18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r(</a:t>
              </a:r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diag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X</a:t>
              </a:r>
            </a:p>
            <a:p>
              <a:pPr algn="ctr"/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8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x10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,10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11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y</a:t>
              </a:r>
              <a:b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</a:b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8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x1,10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8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ba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ba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0"/>
              <a:endCxn id="21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0"/>
              <a:endCxn id="22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30" name="Straight Arrow Connector 29"/>
            <p:cNvCxnSpPr>
              <a:stCxn id="18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6" name="Straight Arrow Connector 35"/>
            <p:cNvCxnSpPr>
              <a:stCxn id="32" idx="0"/>
              <a:endCxn id="35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48860" y="1632155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Scenario: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X: 10</a:t>
            </a:r>
            <a:r>
              <a:rPr lang="de-DE" sz="1400" baseline="30000" dirty="0">
                <a:solidFill>
                  <a:schemeClr val="bg1"/>
                </a:solidFill>
              </a:rPr>
              <a:t>8</a:t>
            </a:r>
            <a:r>
              <a:rPr lang="de-DE" sz="1400" dirty="0">
                <a:solidFill>
                  <a:schemeClr val="bg1"/>
                </a:solidFill>
              </a:rPr>
              <a:t> x 10</a:t>
            </a:r>
            <a:r>
              <a:rPr lang="de-DE" sz="1400" baseline="30000" dirty="0">
                <a:solidFill>
                  <a:schemeClr val="bg1"/>
                </a:solidFill>
              </a:rPr>
              <a:t>3</a:t>
            </a:r>
            <a:r>
              <a:rPr lang="de-DE" sz="1400" dirty="0">
                <a:solidFill>
                  <a:schemeClr val="bg1"/>
                </a:solidFill>
              </a:rPr>
              <a:t>, 10</a:t>
            </a:r>
            <a:r>
              <a:rPr lang="de-DE" sz="1400" baseline="30000" dirty="0">
                <a:solidFill>
                  <a:schemeClr val="bg1"/>
                </a:solidFill>
              </a:rPr>
              <a:t>11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y: 10</a:t>
            </a:r>
            <a:r>
              <a:rPr lang="de-DE" sz="1400" baseline="30000" dirty="0">
                <a:solidFill>
                  <a:schemeClr val="bg1"/>
                </a:solidFill>
              </a:rPr>
              <a:t>8</a:t>
            </a:r>
            <a:r>
              <a:rPr lang="de-DE" sz="1400" dirty="0">
                <a:solidFill>
                  <a:schemeClr val="bg1"/>
                </a:solidFill>
              </a:rPr>
              <a:t> x 1, 10</a:t>
            </a:r>
            <a:r>
              <a:rPr lang="de-DE" sz="1400" baseline="30000" dirty="0">
                <a:solidFill>
                  <a:schemeClr val="bg1"/>
                </a:solidFill>
              </a:rPr>
              <a:t>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2460" y="4737226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  <a:p>
            <a:pPr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Fixed-size (squared) matrix blocks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82460" y="1502694"/>
            <a:ext cx="4114800" cy="2243480"/>
            <a:chOff x="4038600" y="1569497"/>
            <a:chExt cx="4114800" cy="2243480"/>
          </a:xfrm>
        </p:grpSpPr>
        <p:sp>
          <p:nvSpPr>
            <p:cNvPr id="40" name="TextBox 39"/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06260" y="1655094"/>
            <a:ext cx="3722914" cy="2139554"/>
            <a:chOff x="3962400" y="1721897"/>
            <a:chExt cx="3722914" cy="2139554"/>
          </a:xfrm>
        </p:grpSpPr>
        <p:sp>
          <p:nvSpPr>
            <p:cNvPr id="51" name="TextBox 50"/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rot="5400000">
            <a:off x="7397954" y="4162991"/>
            <a:ext cx="685800" cy="158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07274" y="1632155"/>
            <a:ext cx="3068664" cy="979368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406141" y="4187726"/>
            <a:ext cx="3086100" cy="2030566"/>
            <a:chOff x="5377860" y="4423395"/>
            <a:chExt cx="3086100" cy="2030566"/>
          </a:xfrm>
        </p:grpSpPr>
        <p:sp>
          <p:nvSpPr>
            <p:cNvPr id="62" name="TextBox 61"/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y</a:t>
              </a:r>
              <a:endParaRPr lang="en-US" sz="12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8" name="Straight Arrow Connector 67"/>
            <p:cNvCxnSpPr>
              <a:endCxn id="69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mapmm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tsmm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71" name="Straight Arrow Connector 70"/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70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6" idx="0"/>
              <a:endCxn id="67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cxnSpLocks/>
              <a:stCxn id="67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50562" y="582611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1C5DD75-64C9-4CC7-8A76-14A31AE77F85}"/>
              </a:ext>
            </a:extLst>
          </p:cNvPr>
          <p:cNvGrpSpPr/>
          <p:nvPr/>
        </p:nvGrpSpPr>
        <p:grpSpPr>
          <a:xfrm>
            <a:off x="7952246" y="5448396"/>
            <a:ext cx="443191" cy="1267384"/>
            <a:chOff x="7952246" y="5448396"/>
            <a:chExt cx="443191" cy="126738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70177AB-E517-41F3-94EF-CFA850B312BF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7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1,1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911C9C-0E64-4D80-9B18-89D264BCD0DD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7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2,1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04289D-CD6C-4F7B-B24C-FF0C12E52CE1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7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m,1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9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 animBg="1"/>
      <p:bldP spid="38" grpId="0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 and APIs,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Stepwise Linear Regression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– Overview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589934" y="2258683"/>
            <a:ext cx="2202427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X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read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(‘features.csv’)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Y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read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(‘labels.csv’)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[B,S]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steplm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(X, Y,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icpt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=0,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reg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=0.001)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write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(B, ‘model.txt’)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263" y="1887794"/>
            <a:ext cx="12290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Script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3249568" y="2263596"/>
            <a:ext cx="2748110" cy="2003603"/>
          </a:xfrm>
          <a:prstGeom prst="foldedCorner">
            <a:avLst>
              <a:gd name="adj" fmla="val 98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m_steplm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while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continue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in 1:n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  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!fixed[1,i] 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cbind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, X[,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lm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(Xi,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} 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(AIC)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8177" y="2015614"/>
            <a:ext cx="0" cy="409549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8221" y="1892708"/>
            <a:ext cx="1878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Built-in Functions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5510978" y="3640468"/>
            <a:ext cx="2202427" cy="1242887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&gt; 1024 )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lmCG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else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lmDS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381135" y="2249200"/>
            <a:ext cx="2576056" cy="1263446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m_lmCG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&lt;maxi&amp;nr2&gt;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tgt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q = (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%*% (X %*% p))</a:t>
            </a:r>
            <a:b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+ lambda * p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beta = ... 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6376219" y="5026822"/>
            <a:ext cx="2576056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m_lmDS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(X),1)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%*% X +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diag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%*% y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solve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8490" y="3775586"/>
            <a:ext cx="11012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Linear Algebra Programs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6508" y="4950545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Algorithms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4466" y="4277032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 Selection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2458065" y="2412701"/>
            <a:ext cx="791503" cy="48781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4935788" y="3497002"/>
            <a:ext cx="553109" cy="1425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6921910" y="3512646"/>
            <a:ext cx="747253" cy="64824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921910" y="4600198"/>
            <a:ext cx="742337" cy="42662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1277" y="4950545"/>
            <a:ext cx="23425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Facilitates optimization across data science lifecycle tasks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685" y="5509137"/>
            <a:ext cx="17746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interesting DIA projects here</a:t>
            </a:r>
          </a:p>
        </p:txBody>
      </p:sp>
    </p:spTree>
    <p:extLst>
      <p:ext uri="{BB962C8B-B14F-4D97-AF65-F5344CB8AC3E}">
        <p14:creationId xmlns:p14="http://schemas.microsoft.com/office/powerpoint/2010/main" val="19157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4" grpId="0" animBg="1"/>
      <p:bldP spid="23" grpId="0"/>
      <p:bldP spid="24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Generation of Cleaning Pipelines</a:t>
            </a:r>
          </a:p>
          <a:p>
            <a:pPr lvl="1"/>
            <a:r>
              <a:rPr lang="en-US" dirty="0"/>
              <a:t>Library of robust, parameterized </a:t>
            </a:r>
            <a:r>
              <a:rPr lang="en-US" b="1" dirty="0">
                <a:solidFill>
                  <a:srgbClr val="7889FB"/>
                </a:solidFill>
              </a:rPr>
              <a:t>data cleaning primitives</a:t>
            </a:r>
            <a:r>
              <a:rPr lang="en-US" dirty="0"/>
              <a:t> (physical/logical)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Enumeration of DAGs </a:t>
            </a:r>
            <a:r>
              <a:rPr lang="en-US" dirty="0"/>
              <a:t>of primitives &amp; </a:t>
            </a:r>
            <a:r>
              <a:rPr lang="en-US" b="1" dirty="0">
                <a:solidFill>
                  <a:srgbClr val="7889FB"/>
                </a:solidFill>
              </a:rPr>
              <a:t>hyper-parameter optimization </a:t>
            </a:r>
            <a:r>
              <a:rPr lang="en-US" dirty="0">
                <a:solidFill>
                  <a:schemeClr val="tx1"/>
                </a:solidFill>
              </a:rPr>
              <a:t>(HB, BO)</a:t>
            </a:r>
          </a:p>
        </p:txBody>
      </p:sp>
      <p:cxnSp>
        <p:nvCxnSpPr>
          <p:cNvPr id="9" name="Straight Connector 8"/>
          <p:cNvCxnSpPr>
            <a:stCxn id="29" idx="3"/>
            <a:endCxn id="34" idx="0"/>
          </p:cNvCxnSpPr>
          <p:nvPr/>
        </p:nvCxnSpPr>
        <p:spPr>
          <a:xfrm flipH="1">
            <a:off x="3121618" y="3545029"/>
            <a:ext cx="1181976" cy="734149"/>
          </a:xfrm>
          <a:prstGeom prst="line">
            <a:avLst/>
          </a:prstGeom>
          <a:ln>
            <a:prstDash val="lgDashDotDot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69174" y="4279178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773339" y="4283254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84216" y="2631471"/>
            <a:ext cx="3494363" cy="946227"/>
            <a:chOff x="2984216" y="2631471"/>
            <a:chExt cx="3494363" cy="946227"/>
          </a:xfrm>
        </p:grpSpPr>
        <p:grpSp>
          <p:nvGrpSpPr>
            <p:cNvPr id="10" name="Group 9"/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endCxn id="26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endCxn id="29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endCxn id="28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endCxn id="27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22" name="Straight Connector 21"/>
                <p:cNvCxnSpPr>
                  <a:endCxn id="20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24" name="Straight Connector 23"/>
                <p:cNvCxnSpPr>
                  <a:stCxn id="30" idx="3"/>
                  <a:endCxn id="25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</a:t>
                </a:r>
                <a:r>
                  <a: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1" name="Straight Connector 40"/>
          <p:cNvCxnSpPr>
            <a:stCxn id="28" idx="5"/>
            <a:endCxn id="35" idx="0"/>
          </p:cNvCxnSpPr>
          <p:nvPr/>
        </p:nvCxnSpPr>
        <p:spPr>
          <a:xfrm>
            <a:off x="5238477" y="3543212"/>
            <a:ext cx="988570" cy="740042"/>
          </a:xfrm>
          <a:prstGeom prst="line">
            <a:avLst/>
          </a:prstGeom>
          <a:ln>
            <a:prstDash val="lgDashDotDot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29281" y="3200520"/>
            <a:ext cx="1521" cy="682477"/>
          </a:xfrm>
          <a:prstGeom prst="line">
            <a:avLst/>
          </a:prstGeom>
          <a:ln>
            <a:prstDash val="lgDashDotDot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584550" y="3888722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8157211" y="3704520"/>
            <a:ext cx="554984" cy="560947"/>
            <a:chOff x="18811446" y="17861516"/>
            <a:chExt cx="2407848" cy="1301318"/>
          </a:xfrm>
          <a:effectLst/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52" name="Freeform 51"/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93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25400">
              <a:solidFill>
                <a:srgbClr val="7889FB"/>
              </a:solidFill>
            </a:ln>
            <a:scene3d>
              <a:camera prst="perspectiveRelaxedModerately"/>
              <a:lightRig rig="freezing" dir="t"/>
            </a:scene3d>
            <a:sp3d extrusionH="1270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7793873" y="4275898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784491" y="4833184"/>
          <a:ext cx="1431908" cy="15789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703003" y="4817943"/>
          <a:ext cx="1433022" cy="15873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4750206" y="4824810"/>
          <a:ext cx="1755282" cy="15831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970318" y="4824810"/>
          <a:ext cx="1771074" cy="157216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936059" y="63911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94097" y="6389881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800" b="0" dirty="0"/>
              <a:t>After </a:t>
            </a:r>
            <a:r>
              <a:rPr lang="en-US" sz="1800" dirty="0" err="1">
                <a:solidFill>
                  <a:srgbClr val="7889FB"/>
                </a:solidFill>
              </a:rPr>
              <a:t>imputeFD</a:t>
            </a:r>
            <a:r>
              <a:rPr lang="en-US" sz="1800" dirty="0">
                <a:solidFill>
                  <a:srgbClr val="7889FB"/>
                </a:solidFill>
              </a:rPr>
              <a:t>(0.5)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18249" y="6386920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1176642" y="2603213"/>
            <a:ext cx="496527" cy="480535"/>
            <a:chOff x="6358929" y="3848272"/>
            <a:chExt cx="2418304" cy="2340419"/>
          </a:xfrm>
        </p:grpSpPr>
        <p:grpSp>
          <p:nvGrpSpPr>
            <p:cNvPr id="69" name="Group 68"/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05" name="Cube 104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Cube 10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Cube 10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02" name="Cube 101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Cube 10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Cube 10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99" name="Cube 98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Cube 99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Cube 100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93" name="Cube 92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Cube 93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Cube 94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90" name="Cube 89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Cube 90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Cube 91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87" name="Cube 86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Cube 87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Cube 88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chemeClr val="accent1"/>
            </a:solidFill>
          </p:grpSpPr>
          <p:grpSp>
            <p:nvGrpSpPr>
              <p:cNvPr id="72" name="Group 71"/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81" name="Cube 80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Cube 81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78" name="Cube 77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Cube 7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75" name="Cube 74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Cube 7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08" name="Right Arrow 107"/>
          <p:cNvSpPr/>
          <p:nvPr/>
        </p:nvSpPr>
        <p:spPr>
          <a:xfrm>
            <a:off x="2017083" y="30867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76" y="3291104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10" name="TextBox 109"/>
          <p:cNvSpPr txBox="1"/>
          <p:nvPr/>
        </p:nvSpPr>
        <p:spPr>
          <a:xfrm>
            <a:off x="313679" y="2519576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78265" y="3155293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19701" y="6386245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13" name="Right Arrow 112"/>
          <p:cNvSpPr/>
          <p:nvPr/>
        </p:nvSpPr>
        <p:spPr>
          <a:xfrm>
            <a:off x="2297303" y="54317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4" name="Right Arrow 113"/>
          <p:cNvSpPr/>
          <p:nvPr/>
        </p:nvSpPr>
        <p:spPr>
          <a:xfrm>
            <a:off x="6589097" y="542685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0130" y="3795140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7026339" y="309168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 rot="5400000">
            <a:off x="7587762" y="3084883"/>
            <a:ext cx="388442" cy="325885"/>
            <a:chOff x="5581337" y="3056661"/>
            <a:chExt cx="293277" cy="236705"/>
          </a:xfrm>
        </p:grpSpPr>
        <p:sp>
          <p:nvSpPr>
            <p:cNvPr id="122" name="Rectangle 121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 flipH="1">
            <a:off x="7811521" y="2924553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75255" y="2488851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128" name="TextBox 127"/>
          <p:cNvSpPr txBox="1"/>
          <p:nvPr/>
        </p:nvSpPr>
        <p:spPr>
          <a:xfrm flipH="1">
            <a:off x="2939437" y="2607215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129" name="TextBox 128"/>
          <p:cNvSpPr txBox="1"/>
          <p:nvPr/>
        </p:nvSpPr>
        <p:spPr>
          <a:xfrm flipH="1">
            <a:off x="2334751" y="3015252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37" y="710206"/>
            <a:ext cx="70454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1" grpId="0"/>
      <p:bldP spid="62" grpId="0"/>
      <p:bldP spid="64" grpId="0"/>
      <p:bldP spid="108" grpId="0" animBg="1"/>
      <p:bldP spid="110" grpId="0"/>
      <p:bldP spid="111" grpId="0"/>
      <p:bldP spid="112" grpId="0"/>
      <p:bldP spid="113" grpId="0" animBg="1"/>
      <p:bldP spid="114" grpId="0" animBg="1"/>
      <p:bldP spid="115" grpId="0"/>
      <p:bldP spid="120" grpId="0" animBg="1"/>
      <p:bldP spid="126" grpId="0"/>
      <p:bldP spid="127" grpId="0"/>
      <p:bldP spid="128" grpId="0"/>
      <p:bldP spid="1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1274" y="1310400"/>
            <a:ext cx="8343560" cy="4975848"/>
          </a:xfrm>
        </p:spPr>
        <p:txBody>
          <a:bodyPr/>
          <a:lstStyle/>
          <a:p>
            <a:r>
              <a:rPr lang="en-US" dirty="0"/>
              <a:t>SystemDS [CIDR’20]</a:t>
            </a:r>
          </a:p>
          <a:p>
            <a:r>
              <a:rPr lang="en-US" dirty="0"/>
              <a:t>Multi-Level Lineage Tracing &amp; Reuse [SIGMOD’21]</a:t>
            </a:r>
          </a:p>
          <a:p>
            <a:r>
              <a:rPr lang="en-US" dirty="0"/>
              <a:t>Federated Learning [SIGMOD’21]</a:t>
            </a:r>
          </a:p>
          <a:p>
            <a:r>
              <a:rPr lang="en-US" dirty="0"/>
              <a:t>Model Debugging (</a:t>
            </a:r>
            <a:r>
              <a:rPr lang="en-US" dirty="0" err="1"/>
              <a:t>SliceLine</a:t>
            </a:r>
            <a:r>
              <a:rPr lang="en-US" dirty="0"/>
              <a:t>) [SIGMOD’21]</a:t>
            </a:r>
          </a:p>
          <a:p>
            <a:r>
              <a:rPr lang="en-US" dirty="0"/>
              <a:t>DAPHNE [CIDR’22]</a:t>
            </a:r>
          </a:p>
          <a:p>
            <a:r>
              <a:rPr lang="en-US" dirty="0"/>
              <a:t>Feature Transformations [VLDB’22]</a:t>
            </a:r>
          </a:p>
          <a:p>
            <a:r>
              <a:rPr lang="en-US" dirty="0"/>
              <a:t>Compression Framework [SIGMOD’23]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</p:spPr>
        <p:txBody>
          <a:bodyPr/>
          <a:lstStyle/>
          <a:p>
            <a:r>
              <a:rPr lang="en-US" b="1" dirty="0"/>
              <a:t>Notable DAMS Lab Research since 2019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33242" y="4209216"/>
            <a:ext cx="280626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7889FB"/>
                </a:solidFill>
              </a:rPr>
              <a:t>https://damslab.github.io/</a:t>
            </a:r>
          </a:p>
        </p:txBody>
      </p:sp>
    </p:spTree>
    <p:extLst>
      <p:ext uri="{BB962C8B-B14F-4D97-AF65-F5344CB8AC3E}">
        <p14:creationId xmlns:p14="http://schemas.microsoft.com/office/powerpoint/2010/main" val="302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Course Outline and Projects</a:t>
            </a:r>
          </a:p>
          <a:p>
            <a:r>
              <a:rPr lang="en-US" dirty="0"/>
              <a:t>Course Motivation and Goals</a:t>
            </a:r>
          </a:p>
          <a:p>
            <a:r>
              <a:rPr lang="en-US" dirty="0"/>
              <a:t>Excursus: </a:t>
            </a:r>
            <a:r>
              <a:rPr lang="en-US" dirty="0">
                <a:solidFill>
                  <a:srgbClr val="7889FB"/>
                </a:solidFill>
              </a:rPr>
              <a:t>Apache SystemDS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</a:t>
            </a:r>
            <a:r>
              <a:rPr lang="en-US" dirty="0">
                <a:solidFill>
                  <a:schemeClr val="tx1"/>
                </a:solidFill>
              </a:rPr>
              <a:t> Major data integration architectures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dirty="0">
                <a:solidFill>
                  <a:schemeClr val="tx1"/>
                </a:solidFill>
              </a:rPr>
              <a:t> Key techniques for data integration and cleaning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#3</a:t>
            </a:r>
            <a:r>
              <a:rPr lang="en-US" dirty="0">
                <a:solidFill>
                  <a:schemeClr val="tx1"/>
                </a:solidFill>
              </a:rPr>
              <a:t> Methods for large-scale data storage and analysis</a:t>
            </a:r>
          </a:p>
          <a:p>
            <a:pPr lvl="1"/>
            <a:endParaRPr lang="en-US" dirty="0"/>
          </a:p>
          <a:p>
            <a:r>
              <a:rPr lang="en-US" dirty="0"/>
              <a:t>Exercise/Projects</a:t>
            </a:r>
          </a:p>
          <a:p>
            <a:pPr lvl="1"/>
            <a:r>
              <a:rPr lang="en-US" dirty="0"/>
              <a:t>Exercise on </a:t>
            </a:r>
            <a:r>
              <a:rPr lang="en-US" b="1" dirty="0">
                <a:solidFill>
                  <a:schemeClr val="accent1"/>
                </a:solidFill>
              </a:rPr>
              <a:t>data integration and ML pipeline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Data Warehousing, ETL, and SQL/OLAP</a:t>
            </a:r>
            <a:r>
              <a:rPr lang="en-US" dirty="0"/>
              <a:t> </a:t>
            </a:r>
            <a:r>
              <a:rPr lang="en-US" sz="1400" b="0" dirty="0"/>
              <a:t>[Oct 14]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Message-oriented Middleware, EAI, and Replication</a:t>
            </a:r>
            <a:r>
              <a:rPr lang="en-US" dirty="0"/>
              <a:t> </a:t>
            </a:r>
            <a:r>
              <a:rPr lang="en-US" sz="1400" b="0" dirty="0"/>
              <a:t>[Oct 21]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09/2019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Teaching Assistant, TU Graz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Institute of Interactive Systems and Data Science, CSBME</a:t>
            </a:r>
            <a:br>
              <a:rPr lang="en-US" dirty="0"/>
            </a:br>
            <a:r>
              <a:rPr lang="en-US" dirty="0"/>
              <a:t>(ML systems internals, end-to-end data science lifecycle)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2017-2019 Sukkur IBA University</a:t>
            </a:r>
          </a:p>
          <a:p>
            <a:pPr lvl="1"/>
            <a:r>
              <a:rPr lang="en-US" dirty="0"/>
              <a:t>Lecturer (Computer Science)</a:t>
            </a:r>
          </a:p>
          <a:p>
            <a:pPr lvl="1"/>
            <a:r>
              <a:rPr lang="en-US" dirty="0"/>
              <a:t>Teaching and supervising FYPs in Bachelor programs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2020 PhD Student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Data preprocessing for Heterogeneous Large Scale Data </a:t>
            </a:r>
          </a:p>
          <a:p>
            <a:pPr lvl="1"/>
            <a:r>
              <a:rPr lang="en-US" dirty="0"/>
              <a:t>Generation and Optimization of Data Cleaning Pipelines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https://damslab.github.io/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1301715"/>
            <a:ext cx="18288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4175" y="5436524"/>
            <a:ext cx="202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group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23520" y="2605682"/>
            <a:ext cx="691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https://github.com/apache/systemds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Sukkur IBA University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00" y="3172083"/>
            <a:ext cx="1123660" cy="11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66" y="4610648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dirty="0"/>
              <a:t>Lecturer: M.Sc. Shafaq Siddiqi, ISDS</a:t>
            </a:r>
          </a:p>
          <a:p>
            <a:pPr lvl="1"/>
            <a:endParaRPr lang="en-US" sz="400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examination: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400" dirty="0">
              <a:solidFill>
                <a:schemeClr val="accent1"/>
              </a:solidFill>
            </a:endParaRPr>
          </a:p>
          <a:p>
            <a:r>
              <a:rPr lang="en-US" dirty="0"/>
              <a:t>Course Format</a:t>
            </a:r>
          </a:p>
          <a:p>
            <a:pPr lvl="1"/>
            <a:r>
              <a:rPr lang="en-US" dirty="0"/>
              <a:t>VU 2/1, </a:t>
            </a:r>
            <a:r>
              <a:rPr lang="en-US" b="1" dirty="0">
                <a:solidFill>
                  <a:schemeClr val="accent1"/>
                </a:solidFill>
              </a:rPr>
              <a:t>5 ECTS</a:t>
            </a:r>
            <a:r>
              <a:rPr lang="en-US" dirty="0"/>
              <a:t> (2x 1.5 ECTS + 1x 2 ECTS), bachelor/master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Weekly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Fri 3pm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Mandatory exercises or programming project </a:t>
            </a:r>
            <a:r>
              <a:rPr lang="en-US" dirty="0">
                <a:solidFill>
                  <a:schemeClr val="tx1"/>
                </a:solidFill>
              </a:rPr>
              <a:t>(2 ECTS)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Recommended papers </a:t>
            </a:r>
            <a:r>
              <a:rPr lang="en-US" dirty="0"/>
              <a:t>for additional reading on your own</a:t>
            </a:r>
          </a:p>
          <a:p>
            <a:pPr lvl="1"/>
            <a:endParaRPr lang="en-US" sz="400" dirty="0"/>
          </a:p>
          <a:p>
            <a:r>
              <a:rPr lang="en-US" dirty="0"/>
              <a:t>Prerequisites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Preferred:</a:t>
            </a:r>
            <a:r>
              <a:rPr lang="en-US" dirty="0"/>
              <a:t> course Data Management / Databases is very good start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Sufficient: </a:t>
            </a:r>
            <a:r>
              <a:rPr lang="en-US" dirty="0"/>
              <a:t>basic understanding of SQL / RA (or willingness to fill gaps)</a:t>
            </a:r>
          </a:p>
          <a:p>
            <a:pPr lvl="1"/>
            <a:r>
              <a:rPr lang="en-US" dirty="0"/>
              <a:t>Basic programming skills (Python, R, Java, C++)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3"/>
              </a:rPr>
              <a:t>https://shafaq-siddiqi.github.io./dia2022.html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 course material (lecture slides) and dates</a:t>
            </a:r>
          </a:p>
          <a:p>
            <a:pPr lvl="1"/>
            <a:endParaRPr lang="en-US" sz="700" dirty="0"/>
          </a:p>
          <a:p>
            <a:r>
              <a:rPr lang="en-US" dirty="0"/>
              <a:t>Video Recording Lectures (</a:t>
            </a:r>
            <a:r>
              <a:rPr lang="en-US" dirty="0" err="1">
                <a:solidFill>
                  <a:schemeClr val="accent1"/>
                </a:solidFill>
              </a:rPr>
              <a:t>TUbe</a:t>
            </a:r>
            <a:r>
              <a:rPr lang="en-US" dirty="0"/>
              <a:t>)?</a:t>
            </a:r>
          </a:p>
          <a:p>
            <a:pPr lvl="1"/>
            <a:endParaRPr lang="en-US" sz="700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Please, </a:t>
            </a:r>
            <a:r>
              <a:rPr lang="en-US" b="1" dirty="0">
                <a:solidFill>
                  <a:srgbClr val="7889FB"/>
                </a:solidFill>
              </a:rPr>
              <a:t>immediate feedback </a:t>
            </a:r>
            <a:r>
              <a:rPr lang="en-US" dirty="0"/>
              <a:t>(unclear content, missing background)</a:t>
            </a:r>
          </a:p>
          <a:p>
            <a:pPr lvl="1"/>
            <a:r>
              <a:rPr lang="en-US" dirty="0"/>
              <a:t>Newsgroup: N/A – email is fine, </a:t>
            </a:r>
            <a:r>
              <a:rPr lang="en-US" dirty="0" err="1"/>
              <a:t>TeachCenter</a:t>
            </a:r>
            <a:r>
              <a:rPr lang="en-US" dirty="0"/>
              <a:t> forum for discussions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Office hours:</a:t>
            </a:r>
            <a:r>
              <a:rPr lang="en-US" dirty="0"/>
              <a:t> Tuesday 11:00 am – 12:00 pm  &amp; by appointment or after lecture</a:t>
            </a:r>
          </a:p>
          <a:p>
            <a:pPr lvl="1"/>
            <a:endParaRPr lang="en-US" sz="700" dirty="0"/>
          </a:p>
          <a:p>
            <a:r>
              <a:rPr lang="en-US" dirty="0"/>
              <a:t>Exam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Completed exercises or project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Final written exam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(oral exam if &lt;25 students take the exam)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Grading</a:t>
            </a:r>
            <a:r>
              <a:rPr lang="en-US" dirty="0">
                <a:solidFill>
                  <a:schemeClr val="tx1"/>
                </a:solidFill>
              </a:rPr>
              <a:t> (30% project/exercises completion, 70% exam)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508" y="2441750"/>
            <a:ext cx="1727400" cy="5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Applicability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Bachelor</a:t>
            </a:r>
            <a:r>
              <a:rPr lang="en-US" dirty="0"/>
              <a:t> programs computer science (CS), as well as </a:t>
            </a:r>
            <a:br>
              <a:rPr lang="en-US" dirty="0"/>
            </a:br>
            <a:r>
              <a:rPr lang="en-US" dirty="0"/>
              <a:t>software engineering and management (SEM)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Master</a:t>
            </a:r>
            <a:r>
              <a:rPr lang="en-US" dirty="0"/>
              <a:t> programs computer science (CS), as well as </a:t>
            </a:r>
            <a:br>
              <a:rPr lang="en-US" dirty="0"/>
            </a:br>
            <a:r>
              <a:rPr lang="en-US" dirty="0"/>
              <a:t>software engineering and management (SEM) </a:t>
            </a:r>
          </a:p>
          <a:p>
            <a:pPr lvl="2"/>
            <a:r>
              <a:rPr lang="en-US" dirty="0"/>
              <a:t>Catalog Data Science: </a:t>
            </a:r>
            <a:r>
              <a:rPr lang="en-US" b="1" dirty="0">
                <a:solidFill>
                  <a:schemeClr val="accent1"/>
                </a:solidFill>
              </a:rPr>
              <a:t>compulsory</a:t>
            </a:r>
            <a:r>
              <a:rPr lang="en-US" dirty="0"/>
              <a:t> course in major/minor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Free subject course</a:t>
            </a:r>
            <a:r>
              <a:rPr lang="en-US" dirty="0"/>
              <a:t> in any other study program or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3864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6123</TotalTime>
  <Words>2673</Words>
  <Application>Microsoft Office PowerPoint</Application>
  <PresentationFormat>On-screen Show (4:3)</PresentationFormat>
  <Paragraphs>622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Consolas</vt:lpstr>
      <vt:lpstr>Courier New</vt:lpstr>
      <vt:lpstr>Wingdings</vt:lpstr>
      <vt:lpstr>TU Graz Standard</vt:lpstr>
      <vt:lpstr>Data Integration and Large Scale Analysis 01 Introduction and Overview</vt:lpstr>
      <vt:lpstr>Announcements/Org</vt:lpstr>
      <vt:lpstr>Agenda</vt:lpstr>
      <vt:lpstr>About Me</vt:lpstr>
      <vt:lpstr>Course Organization</vt:lpstr>
      <vt:lpstr>Basic Course Organization</vt:lpstr>
      <vt:lpstr>Course Logistics</vt:lpstr>
      <vt:lpstr>Course Logistics, cont.</vt:lpstr>
      <vt:lpstr>Course Outline and Projects</vt:lpstr>
      <vt:lpstr>Part A: Data Integration and Preparation</vt:lpstr>
      <vt:lpstr>Part B: Large-Scale Data Management &amp; Analysis</vt:lpstr>
      <vt:lpstr>Overview Projects or Exercises</vt:lpstr>
      <vt:lpstr>Course Motivation and Goals</vt:lpstr>
      <vt:lpstr>Data Sources and Heterogeneity</vt:lpstr>
      <vt:lpstr>The Data Science Lifecycle</vt:lpstr>
      <vt:lpstr>The Data Science Lifecycle, cont.</vt:lpstr>
      <vt:lpstr>The Data Science Lifecycle, cont.</vt:lpstr>
      <vt:lpstr>The 80% Argument</vt:lpstr>
      <vt:lpstr>Complementary Architectures </vt:lpstr>
      <vt:lpstr>Course Goals</vt:lpstr>
      <vt:lpstr>Apache SystemDS:  A Declarative ML System for the  End-to-End Data Science Lifecycle</vt:lpstr>
      <vt:lpstr>What is an ML System?</vt:lpstr>
      <vt:lpstr>Landscape of ML Systems</vt:lpstr>
      <vt:lpstr>Apache SystemDS Design</vt:lpstr>
      <vt:lpstr>Apache SystemDS Architecture</vt:lpstr>
      <vt:lpstr>Basic HOP and LOP DAG Compilation</vt:lpstr>
      <vt:lpstr>Language Abstractions and APIs, cont.</vt:lpstr>
      <vt:lpstr>Data Cleaning Pipelines</vt:lpstr>
      <vt:lpstr>Notable DAMS Lab Research since 2019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 - Introduction and Overview</dc:title>
  <dc:subject/>
  <dc:creator>mboehm</dc:creator>
  <cp:keywords/>
  <dc:description/>
  <cp:lastModifiedBy>Nobody</cp:lastModifiedBy>
  <cp:revision>468</cp:revision>
  <cp:lastPrinted>2019-03-11T22:00:16Z</cp:lastPrinted>
  <dcterms:created xsi:type="dcterms:W3CDTF">2018-07-12T06:39:10Z</dcterms:created>
  <dcterms:modified xsi:type="dcterms:W3CDTF">2022-10-07T11:39:59Z</dcterms:modified>
  <cp:category/>
</cp:coreProperties>
</file>