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88" r:id="rId2"/>
    <p:sldId id="452" r:id="rId3"/>
    <p:sldId id="289" r:id="rId4"/>
    <p:sldId id="360" r:id="rId5"/>
    <p:sldId id="425" r:id="rId6"/>
    <p:sldId id="404" r:id="rId7"/>
    <p:sldId id="409" r:id="rId8"/>
    <p:sldId id="410" r:id="rId9"/>
    <p:sldId id="412" r:id="rId10"/>
    <p:sldId id="411" r:id="rId11"/>
    <p:sldId id="426" r:id="rId12"/>
    <p:sldId id="427" r:id="rId13"/>
    <p:sldId id="413" r:id="rId14"/>
    <p:sldId id="453" r:id="rId15"/>
    <p:sldId id="428" r:id="rId16"/>
    <p:sldId id="399" r:id="rId17"/>
    <p:sldId id="400" r:id="rId18"/>
    <p:sldId id="401" r:id="rId19"/>
    <p:sldId id="402" r:id="rId20"/>
    <p:sldId id="403" r:id="rId21"/>
    <p:sldId id="438" r:id="rId22"/>
    <p:sldId id="429" r:id="rId23"/>
    <p:sldId id="454" r:id="rId24"/>
    <p:sldId id="397" r:id="rId25"/>
    <p:sldId id="405" r:id="rId26"/>
    <p:sldId id="407" r:id="rId27"/>
    <p:sldId id="408" r:id="rId28"/>
    <p:sldId id="436" r:id="rId29"/>
    <p:sldId id="437" r:id="rId30"/>
    <p:sldId id="406" r:id="rId31"/>
    <p:sldId id="442" r:id="rId32"/>
    <p:sldId id="398" r:id="rId33"/>
    <p:sldId id="430" r:id="rId34"/>
    <p:sldId id="415" r:id="rId35"/>
    <p:sldId id="417" r:id="rId36"/>
    <p:sldId id="431" r:id="rId37"/>
    <p:sldId id="432" r:id="rId38"/>
    <p:sldId id="418" r:id="rId39"/>
    <p:sldId id="433" r:id="rId40"/>
    <p:sldId id="420" r:id="rId41"/>
    <p:sldId id="421" r:id="rId42"/>
    <p:sldId id="434" r:id="rId43"/>
    <p:sldId id="435" r:id="rId44"/>
    <p:sldId id="423" r:id="rId45"/>
    <p:sldId id="441" r:id="rId46"/>
    <p:sldId id="395" r:id="rId47"/>
  </p:sldIdLst>
  <p:sldSz cx="9144000" cy="6858000" type="screen4x3"/>
  <p:notesSz cx="7315200" cy="96012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tina" initials="C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89FB"/>
    <a:srgbClr val="B5BEFD"/>
    <a:srgbClr val="133051"/>
    <a:srgbClr val="183D68"/>
    <a:srgbClr val="959595"/>
    <a:srgbClr val="ABABAB"/>
    <a:srgbClr val="989898"/>
    <a:srgbClr val="838383"/>
    <a:srgbClr val="878A8F"/>
    <a:srgbClr val="F701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38" autoAdjust="0"/>
    <p:restoredTop sz="95388" autoAdjust="0"/>
  </p:normalViewPr>
  <p:slideViewPr>
    <p:cSldViewPr snapToGrid="0" snapToObjects="1">
      <p:cViewPr varScale="1">
        <p:scale>
          <a:sx n="84" d="100"/>
          <a:sy n="84" d="100"/>
        </p:scale>
        <p:origin x="1406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19" d="100"/>
        <a:sy n="219" d="100"/>
      </p:scale>
      <p:origin x="0" y="0"/>
    </p:cViewPr>
  </p:sorterViewPr>
  <p:notesViewPr>
    <p:cSldViewPr snapToGrid="0" snapToObjects="1">
      <p:cViewPr varScale="1">
        <p:scale>
          <a:sx n="67" d="100"/>
          <a:sy n="67" d="100"/>
        </p:scale>
        <p:origin x="3120" y="77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600D62BF-BC3D-5643-8C6B-023F23C60991}" type="datetime1">
              <a:rPr lang="de-DE"/>
              <a:pPr>
                <a:defRPr/>
              </a:pPr>
              <a:t>13.10.2023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893D5CDE-6566-B845-89DF-0B726458835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58235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44DB3E88-E418-044F-AA16-C508DA6016E0}" type="datetime1">
              <a:rPr lang="de-DE"/>
              <a:pPr>
                <a:defRPr/>
              </a:pPr>
              <a:t>13.10.2023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AT" noProof="0"/>
              <a:t>Mastertextformat bearbeiten</a:t>
            </a:r>
          </a:p>
          <a:p>
            <a:pPr lvl="1"/>
            <a:r>
              <a:rPr lang="de-AT" noProof="0"/>
              <a:t>Zweite Ebene</a:t>
            </a:r>
          </a:p>
          <a:p>
            <a:pPr lvl="2"/>
            <a:r>
              <a:rPr lang="de-AT" noProof="0"/>
              <a:t>Dritte Ebene</a:t>
            </a:r>
          </a:p>
          <a:p>
            <a:pPr lvl="3"/>
            <a:r>
              <a:rPr lang="de-AT" noProof="0"/>
              <a:t>Vierte Ebene</a:t>
            </a:r>
          </a:p>
          <a:p>
            <a:pPr lvl="4"/>
            <a:r>
              <a:rPr lang="de-AT" noProof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792047E7-3E0C-6048-A5D9-00D46758416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72738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ＭＳ Ｐゴシック" pitchFamily="-107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9416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2793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TU</a:t>
            </a:r>
            <a:r>
              <a:rPr lang="en-US" baseline="0" dirty="0" smtClean="0"/>
              <a:t> Graz: ~17000 students, is it correct to say CS-related 18% of students?</a:t>
            </a:r>
          </a:p>
          <a:p>
            <a:r>
              <a:rPr lang="en-US" baseline="0" dirty="0" smtClean="0"/>
              <a:t>Statistics: bachelor and master</a:t>
            </a:r>
          </a:p>
          <a:p>
            <a:r>
              <a:rPr lang="en-US" dirty="0" smtClean="0"/>
              <a:t>https://online.tugraz.at/tug_online/Studierendenstatistik.html?pAuswertung=8&amp;pSJ=1664&amp;pSemester=W&amp;pGruppierung=1&amp;pVerteilungsschluessel=TRUE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61779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Performance (few joins)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Redundancy due to </a:t>
            </a:r>
            <a:r>
              <a:rPr lang="en-US" dirty="0" err="1" smtClean="0"/>
              <a:t>denormalization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Update</a:t>
            </a:r>
            <a:r>
              <a:rPr lang="en-US" baseline="0" dirty="0" smtClean="0"/>
              <a:t> anomalies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Simplicity and tuning opportunities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6211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NOTE: Part 7 SQL/Temporal SQL:2003 withdrawn,</a:t>
            </a:r>
            <a:r>
              <a:rPr lang="en-US" baseline="0" dirty="0" smtClean="0"/>
              <a:t> integrated in SQL:2011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48315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44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24659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46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5774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 2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60"/>
            <a:ext cx="9144000" cy="6355080"/>
          </a:xfrm>
          <a:prstGeom prst="rect">
            <a:avLst/>
          </a:prstGeom>
        </p:spPr>
      </p:pic>
      <p:sp>
        <p:nvSpPr>
          <p:cNvPr id="13" name="Titel 2"/>
          <p:cNvSpPr>
            <a:spLocks noGrp="1"/>
          </p:cNvSpPr>
          <p:nvPr>
            <p:ph type="title" hasCustomPrompt="1"/>
          </p:nvPr>
        </p:nvSpPr>
        <p:spPr>
          <a:xfrm>
            <a:off x="720726" y="1069200"/>
            <a:ext cx="7001102" cy="2489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500" b="1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a </a:t>
            </a:r>
            <a:r>
              <a:rPr lang="de-DE" dirty="0" err="1" smtClean="0"/>
              <a:t>cover</a:t>
            </a:r>
            <a:r>
              <a:rPr lang="de-DE" dirty="0" smtClean="0"/>
              <a:t> </a:t>
            </a:r>
            <a:r>
              <a:rPr lang="de-DE" dirty="0" err="1" smtClean="0"/>
              <a:t>slide</a:t>
            </a:r>
            <a:r>
              <a:rPr lang="de-DE" dirty="0" smtClean="0"/>
              <a:t> </a:t>
            </a:r>
            <a:r>
              <a:rPr lang="de-DE" dirty="0" err="1" smtClean="0"/>
              <a:t>headline</a:t>
            </a:r>
            <a:endParaRPr lang="de-DE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720725" y="4341600"/>
            <a:ext cx="7001102" cy="422824"/>
          </a:xfrm>
          <a:prstGeom prst="rect">
            <a:avLst/>
          </a:prstGeom>
        </p:spPr>
        <p:txBody>
          <a:bodyPr/>
          <a:lstStyle>
            <a:lvl1pPr>
              <a:defRPr sz="200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smtClean="0"/>
              <a:t>Enter date also using menu item “Header and Footer” </a:t>
            </a:r>
            <a:endParaRPr lang="de-AT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20725" y="3560400"/>
            <a:ext cx="7001102" cy="652462"/>
          </a:xfrm>
          <a:prstGeom prst="rect">
            <a:avLst/>
          </a:prstGeom>
        </p:spPr>
        <p:txBody>
          <a:bodyPr anchor="b" anchorCtr="0"/>
          <a:lstStyle>
            <a:lvl1pPr algn="l">
              <a:defRPr sz="20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 smtClean="0"/>
              <a:t>Enter footer text using menu item “Header and Footer” </a:t>
            </a:r>
            <a:br>
              <a:rPr lang="en-GB" smtClean="0"/>
            </a:br>
            <a:r>
              <a:rPr lang="en-GB" smtClean="0"/>
              <a:t>and accept for all slides.</a:t>
            </a:r>
            <a:endParaRPr lang="de-AT" dirty="0" smtClean="0"/>
          </a:p>
        </p:txBody>
      </p:sp>
      <p:sp>
        <p:nvSpPr>
          <p:cNvPr id="21" name="Textfeld 271"/>
          <p:cNvSpPr txBox="1">
            <a:spLocks noChangeArrowheads="1"/>
          </p:cNvSpPr>
          <p:nvPr userDrawn="1"/>
        </p:nvSpPr>
        <p:spPr bwMode="auto">
          <a:xfrm>
            <a:off x="7493906" y="856995"/>
            <a:ext cx="144013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de-DE" sz="1200" spc="90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SCIENCE</a:t>
            </a:r>
          </a:p>
          <a:p>
            <a:pPr algn="r" eaLnBrk="1" hangingPunct="1"/>
            <a:r>
              <a:rPr lang="de-DE" sz="1200" spc="90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PASSION</a:t>
            </a:r>
            <a:br>
              <a:rPr lang="de-DE" sz="1200" spc="90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200" spc="90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TECHNOLOGY</a:t>
            </a:r>
            <a:endParaRPr lang="de-DE" sz="1200" spc="90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2667000"/>
            <a:ext cx="6106116" cy="3696540"/>
            <a:chOff x="0" y="2667000"/>
            <a:chExt cx="6106116" cy="3696540"/>
          </a:xfrm>
        </p:grpSpPr>
        <p:pic>
          <p:nvPicPr>
            <p:cNvPr id="10" name="Bild 2"/>
            <p:cNvPicPr>
              <a:picLocks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833" r="75648"/>
            <a:stretch/>
          </p:blipFill>
          <p:spPr>
            <a:xfrm>
              <a:off x="0" y="2667000"/>
              <a:ext cx="2226733" cy="3696540"/>
            </a:xfrm>
            <a:prstGeom prst="rect">
              <a:avLst/>
            </a:prstGeom>
          </p:spPr>
        </p:pic>
        <p:pic>
          <p:nvPicPr>
            <p:cNvPr id="12" name="Bild 2"/>
            <p:cNvPicPr>
              <a:picLocks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833" r="75648"/>
            <a:stretch/>
          </p:blipFill>
          <p:spPr>
            <a:xfrm>
              <a:off x="2226733" y="2667000"/>
              <a:ext cx="2226733" cy="3696540"/>
            </a:xfrm>
            <a:prstGeom prst="rect">
              <a:avLst/>
            </a:prstGeom>
          </p:spPr>
        </p:pic>
        <p:pic>
          <p:nvPicPr>
            <p:cNvPr id="14" name="Bild 2"/>
            <p:cNvPicPr>
              <a:picLocks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647" r="75648"/>
            <a:stretch/>
          </p:blipFill>
          <p:spPr>
            <a:xfrm>
              <a:off x="3879383" y="3036498"/>
              <a:ext cx="2226733" cy="33270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7821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726" y="577911"/>
            <a:ext cx="8197228" cy="76147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196170" cy="494110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buClr>
                <a:srgbClr val="F70146"/>
              </a:buClr>
              <a:buFont typeface="Wingdings" panose="05000000000000000000" pitchFamily="2" charset="2"/>
              <a:buChar char="§"/>
              <a:defRPr sz="20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0" y="6358467"/>
            <a:ext cx="9144000" cy="49848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e-DE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706.520 Data Integration and Large-Scale Analysis </a:t>
            </a:r>
            <a:r>
              <a:rPr lang="en-AT" dirty="0" smtClean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02 Data Warehousing, ETL, and SQL/OLAP</a:t>
            </a:r>
            <a:b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Shafaq Siddiqi, Graz University of Technology, WS 2022/23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1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3321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580589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206748" y="2097090"/>
            <a:ext cx="8721352" cy="1299604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206748" y="3728980"/>
            <a:ext cx="8721352" cy="2596984"/>
          </a:xfrm>
          <a:prstGeom prst="rect">
            <a:avLst/>
          </a:prstGeom>
        </p:spPr>
        <p:txBody>
          <a:bodyPr/>
          <a:lstStyle>
            <a:lvl1pPr algn="ctr"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7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2536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de-DE" dirty="0" smtClean="0"/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0" y="6358467"/>
            <a:ext cx="9144000" cy="49848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e-DE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706.520 Data Integration and Large-Scale Analysis </a:t>
            </a:r>
            <a:r>
              <a:rPr lang="en-AT" dirty="0" smtClean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02 Data Warehousing, ETL, and SQL/OLAP</a:t>
            </a:r>
            <a:b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Shafaq Siddiqi, Graz University of Technology, WS 2022/23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8034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6354763"/>
            <a:ext cx="9144000" cy="5032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cxnSp>
        <p:nvCxnSpPr>
          <p:cNvPr id="8" name="Gerade Verbindung 7"/>
          <p:cNvCxnSpPr/>
          <p:nvPr userDrawn="1"/>
        </p:nvCxnSpPr>
        <p:spPr bwMode="auto">
          <a:xfrm>
            <a:off x="720725" y="503238"/>
            <a:ext cx="8207375" cy="1587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hteck 8"/>
          <p:cNvSpPr/>
          <p:nvPr userDrawn="1"/>
        </p:nvSpPr>
        <p:spPr>
          <a:xfrm>
            <a:off x="0" y="503238"/>
            <a:ext cx="503238" cy="504825"/>
          </a:xfrm>
          <a:prstGeom prst="rect">
            <a:avLst/>
          </a:prstGeom>
          <a:solidFill>
            <a:srgbClr val="F701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1" name="Foliennummernplatzhalter 5"/>
          <p:cNvSpPr txBox="1">
            <a:spLocks/>
          </p:cNvSpPr>
          <p:nvPr userDrawn="1"/>
        </p:nvSpPr>
        <p:spPr>
          <a:xfrm>
            <a:off x="0" y="582613"/>
            <a:ext cx="503238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fld id="{341491D6-FCB3-AA48-877A-0FB5E714E925}" type="slidenum">
              <a:rPr lang="de-DE" sz="1200" smtClean="0">
                <a:solidFill>
                  <a:schemeClr val="bg1"/>
                </a:solidFill>
              </a:rPr>
              <a:pPr algn="ctr" eaLnBrk="1" hangingPunct="1">
                <a:defRPr/>
              </a:pPr>
              <a:t>‹#›</a:t>
            </a:fld>
            <a:endParaRPr lang="de-DE" sz="1200" smtClean="0">
              <a:solidFill>
                <a:schemeClr val="bg1"/>
              </a:solidFill>
            </a:endParaRPr>
          </a:p>
        </p:txBody>
      </p:sp>
      <p:pic>
        <p:nvPicPr>
          <p:cNvPr id="16" name="Bildplatzhalter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1284" y="97928"/>
            <a:ext cx="87110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pic>
        <p:nvPicPr>
          <p:cNvPr id="10" name="Grafik 10"/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321" y="6498439"/>
            <a:ext cx="777237" cy="2452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04" r:id="rId2"/>
    <p:sldLayoutId id="2147483707" r:id="rId3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rgbClr val="000000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2600" kern="1200">
          <a:solidFill>
            <a:srgbClr val="000000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2pPr>
      <a:lvl3pPr marL="808038" indent="-271463" algn="l" defTabSz="457200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3pPr>
      <a:lvl4pPr marL="1438275" indent="-185738" algn="l" defTabSz="457200" rtl="0" eaLnBrk="1" fontAlgn="base" hangingPunct="1">
        <a:spcBef>
          <a:spcPct val="20000"/>
        </a:spcBef>
        <a:spcAft>
          <a:spcPct val="0"/>
        </a:spcAft>
        <a:buClr>
          <a:srgbClr val="A6A6A6"/>
        </a:buClr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4pPr>
      <a:lvl5pPr marL="1588" indent="0" algn="l" defTabSz="457200" rtl="0" eaLnBrk="1" fontAlgn="base" hangingPunct="1">
        <a:spcBef>
          <a:spcPts val="0"/>
        </a:spcBef>
        <a:spcAft>
          <a:spcPct val="0"/>
        </a:spcAft>
        <a:buFontTx/>
        <a:buNone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howie_hua/status/1421502809862664197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microsoft.com/en-us/analysis-services/multidimensional-models/mdx" TargetMode="External"/><Relationship Id="rId2" Type="http://schemas.openxmlformats.org/officeDocument/2006/relationships/hyperlink" Target="https://en.wikipedia.org/wiki/Comparison_of_OLAP_servers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tugraz.at/en/research/research-at-tu-graz/services-fuer-forschende/foerderprogramme-und-preise-an-der-tu-graz/#c8708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720725" y="1069200"/>
            <a:ext cx="8121349" cy="2489199"/>
          </a:xfrm>
        </p:spPr>
        <p:txBody>
          <a:bodyPr/>
          <a:lstStyle/>
          <a:p>
            <a:r>
              <a:rPr lang="de-DE" sz="3600" b="1" dirty="0" smtClean="0"/>
              <a:t>Data Integration and Large Scale Analysis</a:t>
            </a: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sz="3200" b="1" dirty="0" smtClean="0"/>
              <a:t>02 Data Warehousing and ETL</a:t>
            </a:r>
            <a:endParaRPr lang="de-DE" sz="3200" b="1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720725" y="3836432"/>
            <a:ext cx="7001102" cy="1632702"/>
          </a:xfrm>
        </p:spPr>
        <p:txBody>
          <a:bodyPr anchor="t"/>
          <a:lstStyle/>
          <a:p>
            <a:r>
              <a:rPr lang="en-GB" b="1" dirty="0" smtClean="0"/>
              <a:t>Shafaq Siddiqi</a:t>
            </a:r>
          </a:p>
          <a:p>
            <a:endParaRPr lang="en-GB" sz="1000" dirty="0" smtClean="0"/>
          </a:p>
          <a:p>
            <a:r>
              <a:rPr lang="en-GB" dirty="0" smtClean="0"/>
              <a:t>Graz University of Technology, Austria</a:t>
            </a:r>
            <a:br>
              <a:rPr lang="en-GB" dirty="0" smtClean="0"/>
            </a:br>
            <a:endParaRPr lang="en-GB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813915" y="6420899"/>
            <a:ext cx="2622621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update: Oct 14, </a:t>
            </a:r>
            <a:r>
              <a:rPr lang="en-US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2022</a:t>
            </a:r>
          </a:p>
          <a:p>
            <a:endParaRPr lang="en-US" dirty="0" smtClean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65" y="5785289"/>
            <a:ext cx="853163" cy="30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09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Multi-dimensional Modeling: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Slicing</a:t>
            </a:r>
          </a:p>
          <a:p>
            <a:pPr lvl="1"/>
            <a:r>
              <a:rPr lang="en-US" dirty="0" smtClean="0"/>
              <a:t>Select a “slice” of the cube by specifying</a:t>
            </a:r>
            <a:br>
              <a:rPr lang="en-US" dirty="0" smtClean="0"/>
            </a:br>
            <a:r>
              <a:rPr lang="en-US" dirty="0" smtClean="0"/>
              <a:t>a filter condition on </a:t>
            </a:r>
            <a:r>
              <a:rPr lang="en-US" b="1" dirty="0" smtClean="0">
                <a:solidFill>
                  <a:srgbClr val="7889FB"/>
                </a:solidFill>
              </a:rPr>
              <a:t>one of the dimensions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(categorical attributes)</a:t>
            </a:r>
            <a:endParaRPr lang="en-US" dirty="0"/>
          </a:p>
          <a:p>
            <a:pPr lvl="1"/>
            <a:r>
              <a:rPr lang="en-US" dirty="0" smtClean="0"/>
              <a:t>Same data granularity but subset of </a:t>
            </a:r>
            <a:br>
              <a:rPr lang="en-US" dirty="0" smtClean="0"/>
            </a:br>
            <a:r>
              <a:rPr lang="en-US" dirty="0" smtClean="0"/>
              <a:t>dimensions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Dicing</a:t>
            </a:r>
          </a:p>
          <a:p>
            <a:pPr lvl="1"/>
            <a:r>
              <a:rPr lang="en-US" dirty="0" smtClean="0"/>
              <a:t>Select a “sub-cube” by specifying a filter</a:t>
            </a:r>
            <a:br>
              <a:rPr lang="en-US" dirty="0" smtClean="0"/>
            </a:br>
            <a:r>
              <a:rPr lang="en-US" dirty="0" smtClean="0"/>
              <a:t>condition on </a:t>
            </a:r>
            <a:r>
              <a:rPr lang="en-US" b="1" dirty="0" smtClean="0">
                <a:solidFill>
                  <a:srgbClr val="7889FB"/>
                </a:solidFill>
              </a:rPr>
              <a:t>multiple dimensions</a:t>
            </a:r>
          </a:p>
          <a:p>
            <a:pPr lvl="1"/>
            <a:r>
              <a:rPr lang="en-US" dirty="0" smtClean="0"/>
              <a:t>Complex Boolean expressions possible</a:t>
            </a:r>
          </a:p>
          <a:p>
            <a:pPr lvl="1"/>
            <a:r>
              <a:rPr lang="en-US" dirty="0" smtClean="0"/>
              <a:t>Sometimes slicing used synonym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Warehousing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6855381" y="1294316"/>
            <a:ext cx="1920176" cy="1860868"/>
            <a:chOff x="5257697" y="1796729"/>
            <a:chExt cx="1920176" cy="1860868"/>
          </a:xfrm>
        </p:grpSpPr>
        <p:grpSp>
          <p:nvGrpSpPr>
            <p:cNvPr id="44" name="Group 43"/>
            <p:cNvGrpSpPr/>
            <p:nvPr/>
          </p:nvGrpSpPr>
          <p:grpSpPr>
            <a:xfrm>
              <a:off x="5266067" y="2960861"/>
              <a:ext cx="1911806" cy="696736"/>
              <a:chOff x="5266067" y="2167044"/>
              <a:chExt cx="1911806" cy="696736"/>
            </a:xfrm>
          </p:grpSpPr>
          <p:sp>
            <p:nvSpPr>
              <p:cNvPr id="41" name="Cube 40"/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2" name="Cube 41"/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3" name="Cube 42"/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5257697" y="2379734"/>
              <a:ext cx="1911806" cy="696736"/>
              <a:chOff x="5266067" y="2167044"/>
              <a:chExt cx="1911806" cy="696736"/>
            </a:xfrm>
          </p:grpSpPr>
          <p:sp>
            <p:nvSpPr>
              <p:cNvPr id="46" name="Cube 45"/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7" name="Cube 46"/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8" name="Cube 47"/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5258424" y="1796729"/>
              <a:ext cx="1911806" cy="696736"/>
              <a:chOff x="5266067" y="2167044"/>
              <a:chExt cx="1911806" cy="696736"/>
            </a:xfrm>
          </p:grpSpPr>
          <p:sp>
            <p:nvSpPr>
              <p:cNvPr id="50" name="Cube 49"/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51" name="Cube 50"/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52" name="Cube 51"/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54" name="Group 53"/>
          <p:cNvGrpSpPr/>
          <p:nvPr/>
        </p:nvGrpSpPr>
        <p:grpSpPr>
          <a:xfrm>
            <a:off x="6606317" y="1528014"/>
            <a:ext cx="1920176" cy="1860868"/>
            <a:chOff x="5257697" y="1796729"/>
            <a:chExt cx="1920176" cy="1860868"/>
          </a:xfrm>
        </p:grpSpPr>
        <p:grpSp>
          <p:nvGrpSpPr>
            <p:cNvPr id="55" name="Group 54"/>
            <p:cNvGrpSpPr/>
            <p:nvPr/>
          </p:nvGrpSpPr>
          <p:grpSpPr>
            <a:xfrm>
              <a:off x="5266067" y="2960861"/>
              <a:ext cx="1911806" cy="696736"/>
              <a:chOff x="5266067" y="2167044"/>
              <a:chExt cx="1911806" cy="696736"/>
            </a:xfrm>
          </p:grpSpPr>
          <p:sp>
            <p:nvSpPr>
              <p:cNvPr id="64" name="Cube 63"/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5" name="Cube 64"/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6" name="Cube 65"/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5257697" y="2379734"/>
              <a:ext cx="1911806" cy="696736"/>
              <a:chOff x="5266067" y="2167044"/>
              <a:chExt cx="1911806" cy="696736"/>
            </a:xfrm>
          </p:grpSpPr>
          <p:sp>
            <p:nvSpPr>
              <p:cNvPr id="61" name="Cube 60"/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2" name="Cube 61"/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3" name="Cube 62"/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5258424" y="1796729"/>
              <a:ext cx="1911806" cy="696736"/>
              <a:chOff x="5266067" y="2167044"/>
              <a:chExt cx="1911806" cy="696736"/>
            </a:xfrm>
          </p:grpSpPr>
          <p:sp>
            <p:nvSpPr>
              <p:cNvPr id="58" name="Cube 57"/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59" name="Cube 58"/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0" name="Cube 59"/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67" name="Group 66"/>
          <p:cNvGrpSpPr/>
          <p:nvPr/>
        </p:nvGrpSpPr>
        <p:grpSpPr>
          <a:xfrm>
            <a:off x="6357253" y="1773867"/>
            <a:ext cx="1920176" cy="1860868"/>
            <a:chOff x="5257697" y="1796729"/>
            <a:chExt cx="1920176" cy="1860868"/>
          </a:xfrm>
          <a:solidFill>
            <a:srgbClr val="7889FB"/>
          </a:solidFill>
        </p:grpSpPr>
        <p:grpSp>
          <p:nvGrpSpPr>
            <p:cNvPr id="68" name="Group 67"/>
            <p:cNvGrpSpPr/>
            <p:nvPr/>
          </p:nvGrpSpPr>
          <p:grpSpPr>
            <a:xfrm>
              <a:off x="5266067" y="2960861"/>
              <a:ext cx="1911806" cy="696736"/>
              <a:chOff x="5266067" y="2167044"/>
              <a:chExt cx="1911806" cy="696736"/>
            </a:xfrm>
            <a:grpFill/>
          </p:grpSpPr>
          <p:sp>
            <p:nvSpPr>
              <p:cNvPr id="77" name="Cube 76"/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8" name="Cube 77"/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9" name="Cube 78"/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69" name="Group 68"/>
            <p:cNvGrpSpPr/>
            <p:nvPr/>
          </p:nvGrpSpPr>
          <p:grpSpPr>
            <a:xfrm>
              <a:off x="5257697" y="2379734"/>
              <a:ext cx="1911806" cy="696736"/>
              <a:chOff x="5266067" y="2167044"/>
              <a:chExt cx="1911806" cy="696736"/>
            </a:xfrm>
            <a:grpFill/>
          </p:grpSpPr>
          <p:sp>
            <p:nvSpPr>
              <p:cNvPr id="74" name="Cube 73"/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5" name="Cube 74"/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6" name="Cube 75"/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70" name="Group 69"/>
            <p:cNvGrpSpPr/>
            <p:nvPr/>
          </p:nvGrpSpPr>
          <p:grpSpPr>
            <a:xfrm>
              <a:off x="5258424" y="1796729"/>
              <a:ext cx="1911806" cy="696736"/>
              <a:chOff x="5266067" y="2167044"/>
              <a:chExt cx="1911806" cy="696736"/>
            </a:xfrm>
            <a:grpFill/>
          </p:grpSpPr>
          <p:sp>
            <p:nvSpPr>
              <p:cNvPr id="71" name="Cube 70"/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2" name="Cube 71"/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3" name="Cube 72"/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80" name="Group 79"/>
          <p:cNvGrpSpPr/>
          <p:nvPr/>
        </p:nvGrpSpPr>
        <p:grpSpPr>
          <a:xfrm>
            <a:off x="6857057" y="3848272"/>
            <a:ext cx="1920176" cy="1860868"/>
            <a:chOff x="5257697" y="1796729"/>
            <a:chExt cx="1920176" cy="1860868"/>
          </a:xfrm>
        </p:grpSpPr>
        <p:grpSp>
          <p:nvGrpSpPr>
            <p:cNvPr id="81" name="Group 80"/>
            <p:cNvGrpSpPr/>
            <p:nvPr/>
          </p:nvGrpSpPr>
          <p:grpSpPr>
            <a:xfrm>
              <a:off x="5266067" y="2960861"/>
              <a:ext cx="1911806" cy="696736"/>
              <a:chOff x="5266067" y="2167044"/>
              <a:chExt cx="1911806" cy="696736"/>
            </a:xfrm>
          </p:grpSpPr>
          <p:sp>
            <p:nvSpPr>
              <p:cNvPr id="90" name="Cube 89"/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91" name="Cube 90"/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92" name="Cube 91"/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82" name="Group 81"/>
            <p:cNvGrpSpPr/>
            <p:nvPr/>
          </p:nvGrpSpPr>
          <p:grpSpPr>
            <a:xfrm>
              <a:off x="5257697" y="2379734"/>
              <a:ext cx="1911806" cy="696736"/>
              <a:chOff x="5266067" y="2167044"/>
              <a:chExt cx="1911806" cy="696736"/>
            </a:xfrm>
          </p:grpSpPr>
          <p:sp>
            <p:nvSpPr>
              <p:cNvPr id="87" name="Cube 86"/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8" name="Cube 87"/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9" name="Cube 88"/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>
              <a:off x="5258424" y="1796729"/>
              <a:ext cx="1911806" cy="696736"/>
              <a:chOff x="5266067" y="2167044"/>
              <a:chExt cx="1911806" cy="696736"/>
            </a:xfrm>
          </p:grpSpPr>
          <p:sp>
            <p:nvSpPr>
              <p:cNvPr id="84" name="Cube 83"/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5" name="Cube 84"/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6" name="Cube 85"/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93" name="Group 92"/>
          <p:cNvGrpSpPr/>
          <p:nvPr/>
        </p:nvGrpSpPr>
        <p:grpSpPr>
          <a:xfrm>
            <a:off x="6607993" y="4081970"/>
            <a:ext cx="1920176" cy="1860868"/>
            <a:chOff x="5257697" y="1796729"/>
            <a:chExt cx="1920176" cy="1860868"/>
          </a:xfrm>
        </p:grpSpPr>
        <p:grpSp>
          <p:nvGrpSpPr>
            <p:cNvPr id="94" name="Group 93"/>
            <p:cNvGrpSpPr/>
            <p:nvPr/>
          </p:nvGrpSpPr>
          <p:grpSpPr>
            <a:xfrm>
              <a:off x="5266067" y="2960861"/>
              <a:ext cx="1911806" cy="696736"/>
              <a:chOff x="5266067" y="2167044"/>
              <a:chExt cx="1911806" cy="696736"/>
            </a:xfrm>
          </p:grpSpPr>
          <p:sp>
            <p:nvSpPr>
              <p:cNvPr id="103" name="Cube 102"/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04" name="Cube 103"/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05" name="Cube 104"/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95" name="Group 94"/>
            <p:cNvGrpSpPr/>
            <p:nvPr/>
          </p:nvGrpSpPr>
          <p:grpSpPr>
            <a:xfrm>
              <a:off x="5257697" y="2379734"/>
              <a:ext cx="1911806" cy="696736"/>
              <a:chOff x="5266067" y="2167044"/>
              <a:chExt cx="1911806" cy="696736"/>
            </a:xfrm>
          </p:grpSpPr>
          <p:sp>
            <p:nvSpPr>
              <p:cNvPr id="100" name="Cube 99"/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01" name="Cube 100"/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02" name="Cube 101"/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solidFill>
                <a:srgbClr val="7889FB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96" name="Group 95"/>
            <p:cNvGrpSpPr/>
            <p:nvPr/>
          </p:nvGrpSpPr>
          <p:grpSpPr>
            <a:xfrm>
              <a:off x="5258424" y="1796729"/>
              <a:ext cx="1911806" cy="696736"/>
              <a:chOff x="5266067" y="2167044"/>
              <a:chExt cx="1911806" cy="696736"/>
            </a:xfrm>
          </p:grpSpPr>
          <p:sp>
            <p:nvSpPr>
              <p:cNvPr id="97" name="Cube 96"/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98" name="Cube 97"/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rgbClr val="7889FB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99" name="Cube 98"/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solidFill>
                <a:srgbClr val="7889FB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106" name="Group 105"/>
          <p:cNvGrpSpPr/>
          <p:nvPr/>
        </p:nvGrpSpPr>
        <p:grpSpPr>
          <a:xfrm>
            <a:off x="6358929" y="4327823"/>
            <a:ext cx="1920176" cy="1860868"/>
            <a:chOff x="5257697" y="1796729"/>
            <a:chExt cx="1920176" cy="1860868"/>
          </a:xfrm>
          <a:solidFill>
            <a:schemeClr val="accent1"/>
          </a:solidFill>
        </p:grpSpPr>
        <p:grpSp>
          <p:nvGrpSpPr>
            <p:cNvPr id="107" name="Group 106"/>
            <p:cNvGrpSpPr/>
            <p:nvPr/>
          </p:nvGrpSpPr>
          <p:grpSpPr>
            <a:xfrm>
              <a:off x="5266067" y="2960861"/>
              <a:ext cx="1911806" cy="696736"/>
              <a:chOff x="5266067" y="2167044"/>
              <a:chExt cx="1911806" cy="696736"/>
            </a:xfrm>
            <a:grpFill/>
          </p:grpSpPr>
          <p:sp>
            <p:nvSpPr>
              <p:cNvPr id="116" name="Cube 115"/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17" name="Cube 116"/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18" name="Cube 117"/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108" name="Group 107"/>
            <p:cNvGrpSpPr/>
            <p:nvPr/>
          </p:nvGrpSpPr>
          <p:grpSpPr>
            <a:xfrm>
              <a:off x="5257697" y="2379734"/>
              <a:ext cx="1911806" cy="696736"/>
              <a:chOff x="5266067" y="2167044"/>
              <a:chExt cx="1911806" cy="696736"/>
            </a:xfrm>
            <a:grpFill/>
          </p:grpSpPr>
          <p:sp>
            <p:nvSpPr>
              <p:cNvPr id="113" name="Cube 112"/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14" name="Cube 113"/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rgbClr val="7889FB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15" name="Cube 114"/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solidFill>
                <a:srgbClr val="7889FB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109" name="Group 108"/>
            <p:cNvGrpSpPr/>
            <p:nvPr/>
          </p:nvGrpSpPr>
          <p:grpSpPr>
            <a:xfrm>
              <a:off x="5258424" y="1796729"/>
              <a:ext cx="1911806" cy="696736"/>
              <a:chOff x="5266067" y="2167044"/>
              <a:chExt cx="1911806" cy="696736"/>
            </a:xfrm>
            <a:grpFill/>
          </p:grpSpPr>
          <p:sp>
            <p:nvSpPr>
              <p:cNvPr id="110" name="Cube 109"/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11" name="Cube 110"/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rgbClr val="7889FB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12" name="Cube 111"/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solidFill>
                <a:srgbClr val="7889FB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</p:grpSp>
      <p:sp>
        <p:nvSpPr>
          <p:cNvPr id="119" name="TextBox 118"/>
          <p:cNvSpPr txBox="1"/>
          <p:nvPr/>
        </p:nvSpPr>
        <p:spPr>
          <a:xfrm>
            <a:off x="1286188" y="5467132"/>
            <a:ext cx="3285811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Example: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alibri" panose="020F0502020204030204" pitchFamily="34" charset="0"/>
              </a:rPr>
              <a:t>Location=Graz </a:t>
            </a:r>
            <a:r>
              <a:rPr lang="en-US" b="1" dirty="0" smtClean="0">
                <a:latin typeface="Consolas" panose="020B0609020204030204" pitchFamily="49" charset="0"/>
                <a:cs typeface="Calibri" panose="020F0502020204030204" pitchFamily="34" charset="0"/>
              </a:rPr>
              <a:t>AND</a:t>
            </a:r>
            <a:r>
              <a:rPr lang="en-US" dirty="0" smtClean="0">
                <a:latin typeface="Consolas" panose="020B0609020204030204" pitchFamily="49" charset="0"/>
                <a:cs typeface="Calibri" panose="020F0502020204030204" pitchFamily="34" charset="0"/>
              </a:rPr>
              <a:t> Color=White </a:t>
            </a:r>
            <a:r>
              <a:rPr lang="en-US" b="1" dirty="0" smtClean="0">
                <a:latin typeface="Consolas" panose="020B0609020204030204" pitchFamily="49" charset="0"/>
                <a:cs typeface="Calibri" panose="020F0502020204030204" pitchFamily="34" charset="0"/>
              </a:rPr>
              <a:t>AND</a:t>
            </a:r>
            <a:r>
              <a:rPr lang="en-US" dirty="0" smtClean="0">
                <a:latin typeface="Consolas" panose="020B0609020204030204" pitchFamily="49" charset="0"/>
                <a:cs typeface="Calibri" panose="020F0502020204030204" pitchFamily="34" charset="0"/>
              </a:rPr>
              <a:t> Make=BMW</a:t>
            </a:r>
          </a:p>
        </p:txBody>
      </p:sp>
    </p:spTree>
    <p:extLst>
      <p:ext uri="{BB962C8B-B14F-4D97-AF65-F5344CB8AC3E}">
        <p14:creationId xmlns:p14="http://schemas.microsoft.com/office/powerpoint/2010/main" val="318185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Multi-dimensional Modeling: </a:t>
            </a:r>
            <a:r>
              <a:rPr lang="en-US" dirty="0" smtClean="0"/>
              <a:t>Operations,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Roll-up </a:t>
            </a:r>
            <a:r>
              <a:rPr lang="en-US" b="0" dirty="0" smtClean="0"/>
              <a:t>(similar Merge</a:t>
            </a:r>
            <a:r>
              <a:rPr lang="en-US" b="0" dirty="0"/>
              <a:t> </a:t>
            </a:r>
            <a:r>
              <a:rPr lang="en-US" b="0" dirty="0" smtClean="0"/>
              <a:t>- remove dim)</a:t>
            </a:r>
          </a:p>
          <a:p>
            <a:pPr lvl="1"/>
            <a:r>
              <a:rPr lang="en-US" dirty="0" smtClean="0"/>
              <a:t>Aggregation of facts or measures into coarser-grained aggregates (measures)</a:t>
            </a:r>
          </a:p>
          <a:p>
            <a:pPr lvl="1"/>
            <a:r>
              <a:rPr lang="en-US" dirty="0" smtClean="0"/>
              <a:t>Same dimensions but different granularity</a:t>
            </a:r>
          </a:p>
          <a:p>
            <a:pPr lvl="1"/>
            <a:endParaRPr lang="en-US" sz="700" dirty="0" smtClean="0"/>
          </a:p>
          <a:p>
            <a:r>
              <a:rPr lang="en-US" dirty="0" smtClean="0"/>
              <a:t>Drill-Down </a:t>
            </a:r>
            <a:r>
              <a:rPr lang="en-US" b="0" dirty="0" smtClean="0"/>
              <a:t>(similar Split add dim)</a:t>
            </a:r>
          </a:p>
          <a:p>
            <a:pPr lvl="1"/>
            <a:r>
              <a:rPr lang="en-US" dirty="0" smtClean="0"/>
              <a:t>Disaggregation of measures into finer-grained measures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Warehousing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042208" y="3635581"/>
            <a:ext cx="1920176" cy="1860868"/>
            <a:chOff x="5257697" y="1796729"/>
            <a:chExt cx="1920176" cy="1860868"/>
          </a:xfrm>
        </p:grpSpPr>
        <p:grpSp>
          <p:nvGrpSpPr>
            <p:cNvPr id="6" name="Group 5"/>
            <p:cNvGrpSpPr/>
            <p:nvPr/>
          </p:nvGrpSpPr>
          <p:grpSpPr>
            <a:xfrm>
              <a:off x="5266067" y="2960861"/>
              <a:ext cx="1911806" cy="696736"/>
              <a:chOff x="5266067" y="2167044"/>
              <a:chExt cx="1911806" cy="696736"/>
            </a:xfrm>
          </p:grpSpPr>
          <p:sp>
            <p:nvSpPr>
              <p:cNvPr id="15" name="Cube 14"/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6" name="Cube 15"/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7" name="Cube 16"/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5257697" y="2379734"/>
              <a:ext cx="1911806" cy="696736"/>
              <a:chOff x="5266067" y="2167044"/>
              <a:chExt cx="1911806" cy="696736"/>
            </a:xfrm>
          </p:grpSpPr>
          <p:sp>
            <p:nvSpPr>
              <p:cNvPr id="12" name="Cube 11"/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3" name="Cube 12"/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4" name="Cube 13"/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5258424" y="1796729"/>
              <a:ext cx="1911806" cy="696736"/>
              <a:chOff x="5266067" y="2167044"/>
              <a:chExt cx="1911806" cy="696736"/>
            </a:xfrm>
          </p:grpSpPr>
          <p:sp>
            <p:nvSpPr>
              <p:cNvPr id="9" name="Cube 8"/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0" name="Cube 9"/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1" name="Cube 10"/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1793144" y="3869279"/>
            <a:ext cx="1920176" cy="1860868"/>
            <a:chOff x="5257697" y="1796729"/>
            <a:chExt cx="1920176" cy="1860868"/>
          </a:xfrm>
        </p:grpSpPr>
        <p:grpSp>
          <p:nvGrpSpPr>
            <p:cNvPr id="19" name="Group 18"/>
            <p:cNvGrpSpPr/>
            <p:nvPr/>
          </p:nvGrpSpPr>
          <p:grpSpPr>
            <a:xfrm>
              <a:off x="5266067" y="2960861"/>
              <a:ext cx="1911806" cy="696736"/>
              <a:chOff x="5266067" y="2167044"/>
              <a:chExt cx="1911806" cy="696736"/>
            </a:xfrm>
          </p:grpSpPr>
          <p:sp>
            <p:nvSpPr>
              <p:cNvPr id="28" name="Cube 27"/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9" name="Cube 28"/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0" name="Cube 29"/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5257697" y="2379734"/>
              <a:ext cx="1911806" cy="696736"/>
              <a:chOff x="5266067" y="2167044"/>
              <a:chExt cx="1911806" cy="696736"/>
            </a:xfrm>
          </p:grpSpPr>
          <p:sp>
            <p:nvSpPr>
              <p:cNvPr id="25" name="Cube 24"/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6" name="Cube 25"/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7" name="Cube 26"/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5258424" y="1796729"/>
              <a:ext cx="1911806" cy="696736"/>
              <a:chOff x="5266067" y="2167044"/>
              <a:chExt cx="1911806" cy="696736"/>
            </a:xfrm>
          </p:grpSpPr>
          <p:sp>
            <p:nvSpPr>
              <p:cNvPr id="22" name="Cube 21"/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3" name="Cube 22"/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4" name="Cube 23"/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1544080" y="4115132"/>
            <a:ext cx="1920176" cy="1860868"/>
            <a:chOff x="5257697" y="1796729"/>
            <a:chExt cx="1920176" cy="1860868"/>
          </a:xfrm>
          <a:solidFill>
            <a:schemeClr val="accent1"/>
          </a:solidFill>
        </p:grpSpPr>
        <p:grpSp>
          <p:nvGrpSpPr>
            <p:cNvPr id="32" name="Group 31"/>
            <p:cNvGrpSpPr/>
            <p:nvPr/>
          </p:nvGrpSpPr>
          <p:grpSpPr>
            <a:xfrm>
              <a:off x="5266067" y="2960861"/>
              <a:ext cx="1911806" cy="696736"/>
              <a:chOff x="5266067" y="2167044"/>
              <a:chExt cx="1911806" cy="696736"/>
            </a:xfrm>
            <a:grpFill/>
          </p:grpSpPr>
          <p:sp>
            <p:nvSpPr>
              <p:cNvPr id="41" name="Cube 40"/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2" name="Cube 41"/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3" name="Cube 42"/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5257697" y="2379734"/>
              <a:ext cx="1911806" cy="696736"/>
              <a:chOff x="5266067" y="2167044"/>
              <a:chExt cx="1911806" cy="696736"/>
            </a:xfrm>
            <a:grpFill/>
          </p:grpSpPr>
          <p:sp>
            <p:nvSpPr>
              <p:cNvPr id="38" name="Cube 37"/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9" name="Cube 38"/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0" name="Cube 39"/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5258424" y="1796729"/>
              <a:ext cx="1911806" cy="696736"/>
              <a:chOff x="5266067" y="2167044"/>
              <a:chExt cx="1911806" cy="696736"/>
            </a:xfrm>
            <a:grpFill/>
          </p:grpSpPr>
          <p:sp>
            <p:nvSpPr>
              <p:cNvPr id="35" name="Cube 34"/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6" name="Cube 35"/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7" name="Cube 36"/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44" name="Group 43"/>
          <p:cNvGrpSpPr/>
          <p:nvPr/>
        </p:nvGrpSpPr>
        <p:grpSpPr>
          <a:xfrm>
            <a:off x="6515406" y="3677447"/>
            <a:ext cx="1920176" cy="1860868"/>
            <a:chOff x="5257697" y="1796729"/>
            <a:chExt cx="1920176" cy="1860868"/>
          </a:xfrm>
        </p:grpSpPr>
        <p:grpSp>
          <p:nvGrpSpPr>
            <p:cNvPr id="45" name="Group 44"/>
            <p:cNvGrpSpPr/>
            <p:nvPr/>
          </p:nvGrpSpPr>
          <p:grpSpPr>
            <a:xfrm>
              <a:off x="5266067" y="2960861"/>
              <a:ext cx="1911806" cy="696736"/>
              <a:chOff x="5266067" y="2167044"/>
              <a:chExt cx="1911806" cy="696736"/>
            </a:xfrm>
          </p:grpSpPr>
          <p:sp>
            <p:nvSpPr>
              <p:cNvPr id="54" name="Cube 53"/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55" name="Cube 54"/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56" name="Cube 55"/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5257697" y="2379734"/>
              <a:ext cx="1911806" cy="696736"/>
              <a:chOff x="5266067" y="2167044"/>
              <a:chExt cx="1911806" cy="696736"/>
            </a:xfrm>
          </p:grpSpPr>
          <p:sp>
            <p:nvSpPr>
              <p:cNvPr id="51" name="Cube 50"/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52" name="Cube 51"/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53" name="Cube 52"/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5258424" y="1796729"/>
              <a:ext cx="1911806" cy="696736"/>
              <a:chOff x="5266067" y="2167044"/>
              <a:chExt cx="1911806" cy="696736"/>
            </a:xfrm>
          </p:grpSpPr>
          <p:sp>
            <p:nvSpPr>
              <p:cNvPr id="48" name="Cube 47"/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9" name="Cube 48"/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50" name="Cube 49"/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85" name="Group 84"/>
          <p:cNvGrpSpPr/>
          <p:nvPr/>
        </p:nvGrpSpPr>
        <p:grpSpPr>
          <a:xfrm>
            <a:off x="6106726" y="5097455"/>
            <a:ext cx="2102777" cy="902283"/>
            <a:chOff x="5523924" y="3911752"/>
            <a:chExt cx="2175509" cy="902283"/>
          </a:xfrm>
          <a:solidFill>
            <a:srgbClr val="7889FB"/>
          </a:solidFill>
        </p:grpSpPr>
        <p:sp>
          <p:nvSpPr>
            <p:cNvPr id="62" name="Cube 61"/>
            <p:cNvSpPr/>
            <p:nvPr/>
          </p:nvSpPr>
          <p:spPr>
            <a:xfrm>
              <a:off x="5523924" y="3911752"/>
              <a:ext cx="927117" cy="901419"/>
            </a:xfrm>
            <a:prstGeom prst="cube">
              <a:avLst>
                <a:gd name="adj" fmla="val 41708"/>
              </a:avLst>
            </a:prstGeom>
            <a:grp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83" name="Cube 82"/>
            <p:cNvSpPr/>
            <p:nvPr/>
          </p:nvSpPr>
          <p:spPr>
            <a:xfrm>
              <a:off x="6146085" y="3911752"/>
              <a:ext cx="927117" cy="901419"/>
            </a:xfrm>
            <a:prstGeom prst="cube">
              <a:avLst>
                <a:gd name="adj" fmla="val 41708"/>
              </a:avLst>
            </a:prstGeom>
            <a:grp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84" name="Cube 83"/>
            <p:cNvSpPr/>
            <p:nvPr/>
          </p:nvSpPr>
          <p:spPr>
            <a:xfrm>
              <a:off x="6772316" y="3912616"/>
              <a:ext cx="927117" cy="901419"/>
            </a:xfrm>
            <a:prstGeom prst="cube">
              <a:avLst>
                <a:gd name="adj" fmla="val 41708"/>
              </a:avLst>
            </a:prstGeom>
            <a:grp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6106726" y="4495318"/>
            <a:ext cx="2102777" cy="902283"/>
            <a:chOff x="5523924" y="3911752"/>
            <a:chExt cx="2175509" cy="902283"/>
          </a:xfrm>
          <a:solidFill>
            <a:srgbClr val="7889FB"/>
          </a:solidFill>
        </p:grpSpPr>
        <p:sp>
          <p:nvSpPr>
            <p:cNvPr id="87" name="Cube 86"/>
            <p:cNvSpPr/>
            <p:nvPr/>
          </p:nvSpPr>
          <p:spPr>
            <a:xfrm>
              <a:off x="5523924" y="3911752"/>
              <a:ext cx="927117" cy="901419"/>
            </a:xfrm>
            <a:prstGeom prst="cube">
              <a:avLst>
                <a:gd name="adj" fmla="val 41708"/>
              </a:avLst>
            </a:prstGeom>
            <a:grp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88" name="Cube 87"/>
            <p:cNvSpPr/>
            <p:nvPr/>
          </p:nvSpPr>
          <p:spPr>
            <a:xfrm>
              <a:off x="6146085" y="3911752"/>
              <a:ext cx="927117" cy="901419"/>
            </a:xfrm>
            <a:prstGeom prst="cube">
              <a:avLst>
                <a:gd name="adj" fmla="val 41708"/>
              </a:avLst>
            </a:prstGeom>
            <a:grp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89" name="Cube 88"/>
            <p:cNvSpPr/>
            <p:nvPr/>
          </p:nvSpPr>
          <p:spPr>
            <a:xfrm>
              <a:off x="6772316" y="3912616"/>
              <a:ext cx="927117" cy="901419"/>
            </a:xfrm>
            <a:prstGeom prst="cube">
              <a:avLst>
                <a:gd name="adj" fmla="val 41708"/>
              </a:avLst>
            </a:prstGeom>
            <a:grp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6097059" y="3894103"/>
            <a:ext cx="2102777" cy="902283"/>
            <a:chOff x="5523924" y="3911752"/>
            <a:chExt cx="2175509" cy="902283"/>
          </a:xfrm>
          <a:solidFill>
            <a:srgbClr val="7889FB"/>
          </a:solidFill>
        </p:grpSpPr>
        <p:sp>
          <p:nvSpPr>
            <p:cNvPr id="91" name="Cube 90"/>
            <p:cNvSpPr/>
            <p:nvPr/>
          </p:nvSpPr>
          <p:spPr>
            <a:xfrm>
              <a:off x="5523924" y="3911752"/>
              <a:ext cx="927117" cy="901419"/>
            </a:xfrm>
            <a:prstGeom prst="cube">
              <a:avLst>
                <a:gd name="adj" fmla="val 41708"/>
              </a:avLst>
            </a:prstGeom>
            <a:grp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92" name="Cube 91"/>
            <p:cNvSpPr/>
            <p:nvPr/>
          </p:nvSpPr>
          <p:spPr>
            <a:xfrm>
              <a:off x="6146085" y="3911752"/>
              <a:ext cx="927117" cy="901419"/>
            </a:xfrm>
            <a:prstGeom prst="cube">
              <a:avLst>
                <a:gd name="adj" fmla="val 41708"/>
              </a:avLst>
            </a:prstGeom>
            <a:grp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93" name="Cube 92"/>
            <p:cNvSpPr/>
            <p:nvPr/>
          </p:nvSpPr>
          <p:spPr>
            <a:xfrm>
              <a:off x="6772316" y="3912616"/>
              <a:ext cx="927117" cy="901419"/>
            </a:xfrm>
            <a:prstGeom prst="cube">
              <a:avLst>
                <a:gd name="adj" fmla="val 41708"/>
              </a:avLst>
            </a:prstGeom>
            <a:grp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</p:grpSp>
      <p:sp>
        <p:nvSpPr>
          <p:cNvPr id="94" name="Down Arrow 93"/>
          <p:cNvSpPr/>
          <p:nvPr/>
        </p:nvSpPr>
        <p:spPr>
          <a:xfrm rot="16200000">
            <a:off x="4846016" y="4363235"/>
            <a:ext cx="419952" cy="358115"/>
          </a:xfrm>
          <a:prstGeom prst="down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5" name="Down Arrow 94"/>
          <p:cNvSpPr/>
          <p:nvPr/>
        </p:nvSpPr>
        <p:spPr>
          <a:xfrm rot="5400000">
            <a:off x="4804606" y="4994782"/>
            <a:ext cx="419952" cy="358115"/>
          </a:xfrm>
          <a:prstGeom prst="down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4382136" y="3849254"/>
            <a:ext cx="124599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Roll-up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4383812" y="5539052"/>
            <a:ext cx="124599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Drill-Down</a:t>
            </a:r>
          </a:p>
        </p:txBody>
      </p:sp>
    </p:spTree>
    <p:extLst>
      <p:ext uri="{BB962C8B-B14F-4D97-AF65-F5344CB8AC3E}">
        <p14:creationId xmlns:p14="http://schemas.microsoft.com/office/powerpoint/2010/main" val="1981159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9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Multi-dimensional Modeling: Operations,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Drill-Across</a:t>
            </a:r>
          </a:p>
          <a:p>
            <a:pPr lvl="1"/>
            <a:r>
              <a:rPr lang="en-US" dirty="0" smtClean="0"/>
              <a:t>Change </a:t>
            </a:r>
            <a:r>
              <a:rPr lang="en-US" dirty="0"/>
              <a:t>from one cube to another </a:t>
            </a:r>
          </a:p>
          <a:p>
            <a:r>
              <a:rPr lang="en-US" dirty="0" smtClean="0"/>
              <a:t>Drill-Through</a:t>
            </a:r>
          </a:p>
          <a:p>
            <a:pPr lvl="1"/>
            <a:r>
              <a:rPr lang="en-US" dirty="0" smtClean="0"/>
              <a:t>Drill-Down to smallest </a:t>
            </a:r>
            <a:br>
              <a:rPr lang="en-US" dirty="0" smtClean="0"/>
            </a:br>
            <a:r>
              <a:rPr lang="en-US" dirty="0" smtClean="0"/>
              <a:t>granularity of underlying </a:t>
            </a:r>
            <a:br>
              <a:rPr lang="en-US" dirty="0" smtClean="0"/>
            </a:br>
            <a:r>
              <a:rPr lang="en-US" dirty="0" smtClean="0"/>
              <a:t>data store (e.g., RDBMS)</a:t>
            </a:r>
          </a:p>
          <a:p>
            <a:pPr lvl="1"/>
            <a:r>
              <a:rPr lang="en-US" dirty="0" smtClean="0"/>
              <a:t>E.g., find relational tuples</a:t>
            </a:r>
          </a:p>
          <a:p>
            <a:pPr lvl="1"/>
            <a:endParaRPr lang="en-US" dirty="0"/>
          </a:p>
          <a:p>
            <a:r>
              <a:rPr lang="en-US" dirty="0" smtClean="0"/>
              <a:t>Pivot</a:t>
            </a:r>
          </a:p>
          <a:p>
            <a:pPr lvl="1"/>
            <a:r>
              <a:rPr lang="en-US" dirty="0" smtClean="0"/>
              <a:t>Rotate</a:t>
            </a:r>
            <a:br>
              <a:rPr lang="en-US" dirty="0" smtClean="0"/>
            </a:br>
            <a:r>
              <a:rPr lang="en-US" dirty="0" smtClean="0"/>
              <a:t>cube by</a:t>
            </a:r>
            <a:br>
              <a:rPr lang="en-US" dirty="0" smtClean="0"/>
            </a:br>
            <a:r>
              <a:rPr lang="en-US" dirty="0" smtClean="0"/>
              <a:t>exchanging</a:t>
            </a:r>
            <a:br>
              <a:rPr lang="en-US" dirty="0" smtClean="0"/>
            </a:br>
            <a:r>
              <a:rPr lang="en-US" dirty="0" smtClean="0"/>
              <a:t>dimensions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Warehousing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350700" y="2401746"/>
            <a:ext cx="1307957" cy="1279741"/>
            <a:chOff x="5257697" y="1796729"/>
            <a:chExt cx="1307957" cy="1279741"/>
          </a:xfrm>
        </p:grpSpPr>
        <p:grpSp>
          <p:nvGrpSpPr>
            <p:cNvPr id="7" name="Group 6"/>
            <p:cNvGrpSpPr/>
            <p:nvPr/>
          </p:nvGrpSpPr>
          <p:grpSpPr>
            <a:xfrm>
              <a:off x="5257697" y="2379734"/>
              <a:ext cx="1307230" cy="696736"/>
              <a:chOff x="5266067" y="2167044"/>
              <a:chExt cx="1307230" cy="696736"/>
            </a:xfrm>
          </p:grpSpPr>
          <p:sp>
            <p:nvSpPr>
              <p:cNvPr id="12" name="Cube 11"/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3" name="Cube 12"/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5258424" y="1796729"/>
              <a:ext cx="1307230" cy="696736"/>
              <a:chOff x="5266067" y="2167044"/>
              <a:chExt cx="1307230" cy="696736"/>
            </a:xfrm>
          </p:grpSpPr>
          <p:sp>
            <p:nvSpPr>
              <p:cNvPr id="9" name="Cube 8"/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0" name="Cube 9"/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4101636" y="2635444"/>
            <a:ext cx="1307957" cy="1279741"/>
            <a:chOff x="5257697" y="1796729"/>
            <a:chExt cx="1307957" cy="1279741"/>
          </a:xfrm>
        </p:grpSpPr>
        <p:grpSp>
          <p:nvGrpSpPr>
            <p:cNvPr id="20" name="Group 19"/>
            <p:cNvGrpSpPr/>
            <p:nvPr/>
          </p:nvGrpSpPr>
          <p:grpSpPr>
            <a:xfrm>
              <a:off x="5257697" y="2379734"/>
              <a:ext cx="1307230" cy="696736"/>
              <a:chOff x="5266067" y="2167044"/>
              <a:chExt cx="1307230" cy="696736"/>
            </a:xfrm>
          </p:grpSpPr>
          <p:sp>
            <p:nvSpPr>
              <p:cNvPr id="25" name="Cube 24"/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6" name="Cube 25"/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5258424" y="1796729"/>
              <a:ext cx="1307230" cy="696736"/>
              <a:chOff x="5266067" y="2167044"/>
              <a:chExt cx="1307230" cy="696736"/>
            </a:xfrm>
          </p:grpSpPr>
          <p:sp>
            <p:nvSpPr>
              <p:cNvPr id="22" name="Cube 21"/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3" name="Cube 22"/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rgbClr val="7889FB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</p:grpSp>
      <p:graphicFrame>
        <p:nvGraphicFramePr>
          <p:cNvPr id="44" name="Tabel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007759"/>
              </p:ext>
            </p:extLst>
          </p:nvPr>
        </p:nvGraphicFramePr>
        <p:xfrm>
          <a:off x="5854815" y="2414386"/>
          <a:ext cx="318325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26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99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23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86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FName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LName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Local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Make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Color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Matthias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Boehm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Graz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BMW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White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84" name="Group 83"/>
          <p:cNvGrpSpPr/>
          <p:nvPr/>
        </p:nvGrpSpPr>
        <p:grpSpPr>
          <a:xfrm>
            <a:off x="7182875" y="3971868"/>
            <a:ext cx="1813728" cy="2340419"/>
            <a:chOff x="6780946" y="3881434"/>
            <a:chExt cx="1813728" cy="2340419"/>
          </a:xfrm>
          <a:solidFill>
            <a:srgbClr val="7889FB"/>
          </a:solidFill>
        </p:grpSpPr>
        <p:grpSp>
          <p:nvGrpSpPr>
            <p:cNvPr id="45" name="Group 44"/>
            <p:cNvGrpSpPr/>
            <p:nvPr/>
          </p:nvGrpSpPr>
          <p:grpSpPr>
            <a:xfrm>
              <a:off x="7279074" y="3881434"/>
              <a:ext cx="1315600" cy="1860868"/>
              <a:chOff x="5862273" y="1796729"/>
              <a:chExt cx="1315600" cy="1860868"/>
            </a:xfrm>
            <a:grpFill/>
          </p:grpSpPr>
          <p:grpSp>
            <p:nvGrpSpPr>
              <p:cNvPr id="46" name="Group 45"/>
              <p:cNvGrpSpPr/>
              <p:nvPr/>
            </p:nvGrpSpPr>
            <p:grpSpPr>
              <a:xfrm>
                <a:off x="5870643" y="2960861"/>
                <a:ext cx="1307230" cy="696736"/>
                <a:chOff x="5870643" y="2167044"/>
                <a:chExt cx="1307230" cy="696736"/>
              </a:xfrm>
              <a:grpFill/>
            </p:grpSpPr>
            <p:sp>
              <p:nvSpPr>
                <p:cNvPr id="56" name="Cube 55"/>
                <p:cNvSpPr/>
                <p:nvPr/>
              </p:nvSpPr>
              <p:spPr>
                <a:xfrm>
                  <a:off x="5870643" y="2167044"/>
                  <a:ext cx="702654" cy="696736"/>
                </a:xfrm>
                <a:prstGeom prst="cube">
                  <a:avLst/>
                </a:prstGeom>
                <a:grpFill/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57" name="Cube 56"/>
                <p:cNvSpPr/>
                <p:nvPr/>
              </p:nvSpPr>
              <p:spPr>
                <a:xfrm>
                  <a:off x="6475219" y="2167044"/>
                  <a:ext cx="702654" cy="696736"/>
                </a:xfrm>
                <a:prstGeom prst="cube">
                  <a:avLst/>
                </a:prstGeom>
                <a:grpFill/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</a:endParaRPr>
                </a:p>
              </p:txBody>
            </p:sp>
          </p:grpSp>
          <p:grpSp>
            <p:nvGrpSpPr>
              <p:cNvPr id="47" name="Group 46"/>
              <p:cNvGrpSpPr/>
              <p:nvPr/>
            </p:nvGrpSpPr>
            <p:grpSpPr>
              <a:xfrm>
                <a:off x="5862273" y="2379734"/>
                <a:ext cx="1307230" cy="696736"/>
                <a:chOff x="5870643" y="2167044"/>
                <a:chExt cx="1307230" cy="696736"/>
              </a:xfrm>
              <a:grpFill/>
            </p:grpSpPr>
            <p:sp>
              <p:nvSpPr>
                <p:cNvPr id="53" name="Cube 52"/>
                <p:cNvSpPr/>
                <p:nvPr/>
              </p:nvSpPr>
              <p:spPr>
                <a:xfrm>
                  <a:off x="5870643" y="2167044"/>
                  <a:ext cx="702654" cy="696736"/>
                </a:xfrm>
                <a:prstGeom prst="cube">
                  <a:avLst/>
                </a:prstGeom>
                <a:grpFill/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54" name="Cube 53"/>
                <p:cNvSpPr/>
                <p:nvPr/>
              </p:nvSpPr>
              <p:spPr>
                <a:xfrm>
                  <a:off x="6475219" y="2167044"/>
                  <a:ext cx="702654" cy="696736"/>
                </a:xfrm>
                <a:prstGeom prst="cube">
                  <a:avLst/>
                </a:prstGeom>
                <a:grpFill/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</a:endParaRPr>
                </a:p>
              </p:txBody>
            </p:sp>
          </p:grpSp>
          <p:grpSp>
            <p:nvGrpSpPr>
              <p:cNvPr id="48" name="Group 47"/>
              <p:cNvGrpSpPr/>
              <p:nvPr/>
            </p:nvGrpSpPr>
            <p:grpSpPr>
              <a:xfrm>
                <a:off x="5863000" y="1796729"/>
                <a:ext cx="1307230" cy="696736"/>
                <a:chOff x="5870643" y="2167044"/>
                <a:chExt cx="1307230" cy="696736"/>
              </a:xfrm>
              <a:grpFill/>
            </p:grpSpPr>
            <p:sp>
              <p:nvSpPr>
                <p:cNvPr id="50" name="Cube 49"/>
                <p:cNvSpPr/>
                <p:nvPr/>
              </p:nvSpPr>
              <p:spPr>
                <a:xfrm>
                  <a:off x="5870643" y="2167044"/>
                  <a:ext cx="702654" cy="696736"/>
                </a:xfrm>
                <a:prstGeom prst="cube">
                  <a:avLst/>
                </a:prstGeom>
                <a:grpFill/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51" name="Cube 50"/>
                <p:cNvSpPr/>
                <p:nvPr/>
              </p:nvSpPr>
              <p:spPr>
                <a:xfrm>
                  <a:off x="6475219" y="2167044"/>
                  <a:ext cx="702654" cy="696736"/>
                </a:xfrm>
                <a:prstGeom prst="cube">
                  <a:avLst/>
                </a:prstGeom>
                <a:grpFill/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</a:endParaRPr>
                </a:p>
              </p:txBody>
            </p:sp>
          </p:grpSp>
        </p:grpSp>
        <p:grpSp>
          <p:nvGrpSpPr>
            <p:cNvPr id="58" name="Group 57"/>
            <p:cNvGrpSpPr/>
            <p:nvPr/>
          </p:nvGrpSpPr>
          <p:grpSpPr>
            <a:xfrm>
              <a:off x="7030010" y="4115132"/>
              <a:ext cx="1315600" cy="1860868"/>
              <a:chOff x="5862273" y="1796729"/>
              <a:chExt cx="1315600" cy="1860868"/>
            </a:xfrm>
            <a:grpFill/>
          </p:grpSpPr>
          <p:grpSp>
            <p:nvGrpSpPr>
              <p:cNvPr id="59" name="Group 58"/>
              <p:cNvGrpSpPr/>
              <p:nvPr/>
            </p:nvGrpSpPr>
            <p:grpSpPr>
              <a:xfrm>
                <a:off x="5870643" y="2960861"/>
                <a:ext cx="1307230" cy="696736"/>
                <a:chOff x="5870643" y="2167044"/>
                <a:chExt cx="1307230" cy="696736"/>
              </a:xfrm>
              <a:grpFill/>
            </p:grpSpPr>
            <p:sp>
              <p:nvSpPr>
                <p:cNvPr id="69" name="Cube 68"/>
                <p:cNvSpPr/>
                <p:nvPr/>
              </p:nvSpPr>
              <p:spPr>
                <a:xfrm>
                  <a:off x="5870643" y="2167044"/>
                  <a:ext cx="702654" cy="696736"/>
                </a:xfrm>
                <a:prstGeom prst="cube">
                  <a:avLst/>
                </a:prstGeom>
                <a:grpFill/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70" name="Cube 69"/>
                <p:cNvSpPr/>
                <p:nvPr/>
              </p:nvSpPr>
              <p:spPr>
                <a:xfrm>
                  <a:off x="6475219" y="2167044"/>
                  <a:ext cx="702654" cy="696736"/>
                </a:xfrm>
                <a:prstGeom prst="cube">
                  <a:avLst/>
                </a:prstGeom>
                <a:grpFill/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</a:endParaRPr>
                </a:p>
              </p:txBody>
            </p:sp>
          </p:grpSp>
          <p:grpSp>
            <p:nvGrpSpPr>
              <p:cNvPr id="60" name="Group 59"/>
              <p:cNvGrpSpPr/>
              <p:nvPr/>
            </p:nvGrpSpPr>
            <p:grpSpPr>
              <a:xfrm>
                <a:off x="5862273" y="2379734"/>
                <a:ext cx="1307230" cy="696736"/>
                <a:chOff x="5870643" y="2167044"/>
                <a:chExt cx="1307230" cy="696736"/>
              </a:xfrm>
              <a:grpFill/>
            </p:grpSpPr>
            <p:sp>
              <p:nvSpPr>
                <p:cNvPr id="66" name="Cube 65"/>
                <p:cNvSpPr/>
                <p:nvPr/>
              </p:nvSpPr>
              <p:spPr>
                <a:xfrm>
                  <a:off x="5870643" y="2167044"/>
                  <a:ext cx="702654" cy="696736"/>
                </a:xfrm>
                <a:prstGeom prst="cube">
                  <a:avLst/>
                </a:prstGeom>
                <a:grpFill/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67" name="Cube 66"/>
                <p:cNvSpPr/>
                <p:nvPr/>
              </p:nvSpPr>
              <p:spPr>
                <a:xfrm>
                  <a:off x="6475219" y="2167044"/>
                  <a:ext cx="702654" cy="696736"/>
                </a:xfrm>
                <a:prstGeom prst="cube">
                  <a:avLst/>
                </a:prstGeom>
                <a:grpFill/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</a:endParaRPr>
                </a:p>
              </p:txBody>
            </p:sp>
          </p:grpSp>
          <p:grpSp>
            <p:nvGrpSpPr>
              <p:cNvPr id="61" name="Group 60"/>
              <p:cNvGrpSpPr/>
              <p:nvPr/>
            </p:nvGrpSpPr>
            <p:grpSpPr>
              <a:xfrm>
                <a:off x="5863000" y="1796729"/>
                <a:ext cx="1307230" cy="696736"/>
                <a:chOff x="5870643" y="2167044"/>
                <a:chExt cx="1307230" cy="696736"/>
              </a:xfrm>
              <a:grpFill/>
            </p:grpSpPr>
            <p:sp>
              <p:nvSpPr>
                <p:cNvPr id="63" name="Cube 62"/>
                <p:cNvSpPr/>
                <p:nvPr/>
              </p:nvSpPr>
              <p:spPr>
                <a:xfrm>
                  <a:off x="5870643" y="2167044"/>
                  <a:ext cx="702654" cy="696736"/>
                </a:xfrm>
                <a:prstGeom prst="cube">
                  <a:avLst/>
                </a:prstGeom>
                <a:grpFill/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64" name="Cube 63"/>
                <p:cNvSpPr/>
                <p:nvPr/>
              </p:nvSpPr>
              <p:spPr>
                <a:xfrm>
                  <a:off x="6475219" y="2167044"/>
                  <a:ext cx="702654" cy="696736"/>
                </a:xfrm>
                <a:prstGeom prst="cube">
                  <a:avLst/>
                </a:prstGeom>
                <a:grpFill/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</a:endParaRPr>
                </a:p>
              </p:txBody>
            </p:sp>
          </p:grpSp>
        </p:grpSp>
        <p:grpSp>
          <p:nvGrpSpPr>
            <p:cNvPr id="71" name="Group 70"/>
            <p:cNvGrpSpPr/>
            <p:nvPr/>
          </p:nvGrpSpPr>
          <p:grpSpPr>
            <a:xfrm>
              <a:off x="6780946" y="4360985"/>
              <a:ext cx="1315600" cy="1860868"/>
              <a:chOff x="5862273" y="1796729"/>
              <a:chExt cx="1315600" cy="1860868"/>
            </a:xfrm>
            <a:grpFill/>
          </p:grpSpPr>
          <p:grpSp>
            <p:nvGrpSpPr>
              <p:cNvPr id="72" name="Group 71"/>
              <p:cNvGrpSpPr/>
              <p:nvPr/>
            </p:nvGrpSpPr>
            <p:grpSpPr>
              <a:xfrm>
                <a:off x="5870643" y="2960861"/>
                <a:ext cx="1307230" cy="696736"/>
                <a:chOff x="5870643" y="2167044"/>
                <a:chExt cx="1307230" cy="696736"/>
              </a:xfrm>
              <a:grpFill/>
            </p:grpSpPr>
            <p:sp>
              <p:nvSpPr>
                <p:cNvPr id="82" name="Cube 81"/>
                <p:cNvSpPr/>
                <p:nvPr/>
              </p:nvSpPr>
              <p:spPr>
                <a:xfrm>
                  <a:off x="5870643" y="2167044"/>
                  <a:ext cx="702654" cy="696736"/>
                </a:xfrm>
                <a:prstGeom prst="cube">
                  <a:avLst/>
                </a:prstGeom>
                <a:grpFill/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83" name="Cube 82"/>
                <p:cNvSpPr/>
                <p:nvPr/>
              </p:nvSpPr>
              <p:spPr>
                <a:xfrm>
                  <a:off x="6475219" y="2167044"/>
                  <a:ext cx="702654" cy="696736"/>
                </a:xfrm>
                <a:prstGeom prst="cube">
                  <a:avLst/>
                </a:prstGeom>
                <a:grpFill/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</a:endParaRPr>
                </a:p>
              </p:txBody>
            </p:sp>
          </p:grpSp>
          <p:grpSp>
            <p:nvGrpSpPr>
              <p:cNvPr id="73" name="Group 72"/>
              <p:cNvGrpSpPr/>
              <p:nvPr/>
            </p:nvGrpSpPr>
            <p:grpSpPr>
              <a:xfrm>
                <a:off x="5862273" y="2379734"/>
                <a:ext cx="1307230" cy="696736"/>
                <a:chOff x="5870643" y="2167044"/>
                <a:chExt cx="1307230" cy="696736"/>
              </a:xfrm>
              <a:grpFill/>
            </p:grpSpPr>
            <p:sp>
              <p:nvSpPr>
                <p:cNvPr id="79" name="Cube 78"/>
                <p:cNvSpPr/>
                <p:nvPr/>
              </p:nvSpPr>
              <p:spPr>
                <a:xfrm>
                  <a:off x="5870643" y="2167044"/>
                  <a:ext cx="702654" cy="696736"/>
                </a:xfrm>
                <a:prstGeom prst="cube">
                  <a:avLst/>
                </a:prstGeom>
                <a:grpFill/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80" name="Cube 79"/>
                <p:cNvSpPr/>
                <p:nvPr/>
              </p:nvSpPr>
              <p:spPr>
                <a:xfrm>
                  <a:off x="6475219" y="2167044"/>
                  <a:ext cx="702654" cy="696736"/>
                </a:xfrm>
                <a:prstGeom prst="cube">
                  <a:avLst/>
                </a:prstGeom>
                <a:grpFill/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</a:endParaRPr>
                </a:p>
              </p:txBody>
            </p:sp>
          </p:grpSp>
          <p:grpSp>
            <p:nvGrpSpPr>
              <p:cNvPr id="74" name="Group 73"/>
              <p:cNvGrpSpPr/>
              <p:nvPr/>
            </p:nvGrpSpPr>
            <p:grpSpPr>
              <a:xfrm>
                <a:off x="5863000" y="1796729"/>
                <a:ext cx="1307230" cy="696736"/>
                <a:chOff x="5870643" y="2167044"/>
                <a:chExt cx="1307230" cy="696736"/>
              </a:xfrm>
              <a:grpFill/>
            </p:grpSpPr>
            <p:sp>
              <p:nvSpPr>
                <p:cNvPr id="76" name="Cube 75"/>
                <p:cNvSpPr/>
                <p:nvPr/>
              </p:nvSpPr>
              <p:spPr>
                <a:xfrm>
                  <a:off x="5870643" y="2167044"/>
                  <a:ext cx="702654" cy="696736"/>
                </a:xfrm>
                <a:prstGeom prst="cube">
                  <a:avLst/>
                </a:prstGeom>
                <a:grpFill/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77" name="Cube 76"/>
                <p:cNvSpPr/>
                <p:nvPr/>
              </p:nvSpPr>
              <p:spPr>
                <a:xfrm>
                  <a:off x="6475219" y="2167044"/>
                  <a:ext cx="702654" cy="696736"/>
                </a:xfrm>
                <a:prstGeom prst="cube">
                  <a:avLst/>
                </a:prstGeom>
                <a:grpFill/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</a:endParaRPr>
                </a:p>
              </p:txBody>
            </p:sp>
          </p:grpSp>
        </p:grpSp>
      </p:grpSp>
      <p:grpSp>
        <p:nvGrpSpPr>
          <p:cNvPr id="116" name="Group 115"/>
          <p:cNvGrpSpPr/>
          <p:nvPr/>
        </p:nvGrpSpPr>
        <p:grpSpPr>
          <a:xfrm>
            <a:off x="3733674" y="4556488"/>
            <a:ext cx="1920176" cy="1277863"/>
            <a:chOff x="5257697" y="2379734"/>
            <a:chExt cx="1920176" cy="1277863"/>
          </a:xfrm>
        </p:grpSpPr>
        <p:grpSp>
          <p:nvGrpSpPr>
            <p:cNvPr id="117" name="Group 116"/>
            <p:cNvGrpSpPr/>
            <p:nvPr/>
          </p:nvGrpSpPr>
          <p:grpSpPr>
            <a:xfrm>
              <a:off x="5266067" y="2960861"/>
              <a:ext cx="1911806" cy="696736"/>
              <a:chOff x="5266067" y="2167044"/>
              <a:chExt cx="1911806" cy="696736"/>
            </a:xfrm>
          </p:grpSpPr>
          <p:sp>
            <p:nvSpPr>
              <p:cNvPr id="126" name="Cube 125"/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27" name="Cube 126"/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28" name="Cube 127"/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118" name="Group 117"/>
            <p:cNvGrpSpPr/>
            <p:nvPr/>
          </p:nvGrpSpPr>
          <p:grpSpPr>
            <a:xfrm>
              <a:off x="5257697" y="2379734"/>
              <a:ext cx="1911806" cy="696736"/>
              <a:chOff x="5266067" y="2167044"/>
              <a:chExt cx="1911806" cy="696736"/>
            </a:xfrm>
          </p:grpSpPr>
          <p:sp>
            <p:nvSpPr>
              <p:cNvPr id="123" name="Cube 122"/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24" name="Cube 123"/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25" name="Cube 124"/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129" name="Group 128"/>
          <p:cNvGrpSpPr/>
          <p:nvPr/>
        </p:nvGrpSpPr>
        <p:grpSpPr>
          <a:xfrm>
            <a:off x="3484610" y="4790186"/>
            <a:ext cx="1920176" cy="1277863"/>
            <a:chOff x="5257697" y="2379734"/>
            <a:chExt cx="1920176" cy="1277863"/>
          </a:xfrm>
        </p:grpSpPr>
        <p:grpSp>
          <p:nvGrpSpPr>
            <p:cNvPr id="130" name="Group 129"/>
            <p:cNvGrpSpPr/>
            <p:nvPr/>
          </p:nvGrpSpPr>
          <p:grpSpPr>
            <a:xfrm>
              <a:off x="5266067" y="2960861"/>
              <a:ext cx="1911806" cy="696736"/>
              <a:chOff x="5266067" y="2167044"/>
              <a:chExt cx="1911806" cy="696736"/>
            </a:xfrm>
          </p:grpSpPr>
          <p:sp>
            <p:nvSpPr>
              <p:cNvPr id="139" name="Cube 138"/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40" name="Cube 139"/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41" name="Cube 140"/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131" name="Group 130"/>
            <p:cNvGrpSpPr/>
            <p:nvPr/>
          </p:nvGrpSpPr>
          <p:grpSpPr>
            <a:xfrm>
              <a:off x="5257697" y="2379734"/>
              <a:ext cx="1911806" cy="696736"/>
              <a:chOff x="5266067" y="2167044"/>
              <a:chExt cx="1911806" cy="696736"/>
            </a:xfrm>
          </p:grpSpPr>
          <p:sp>
            <p:nvSpPr>
              <p:cNvPr id="136" name="Cube 135"/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37" name="Cube 136"/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38" name="Cube 137"/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142" name="Group 141"/>
          <p:cNvGrpSpPr/>
          <p:nvPr/>
        </p:nvGrpSpPr>
        <p:grpSpPr>
          <a:xfrm>
            <a:off x="3235546" y="5036039"/>
            <a:ext cx="1920176" cy="1277863"/>
            <a:chOff x="5257697" y="2379734"/>
            <a:chExt cx="1920176" cy="1277863"/>
          </a:xfrm>
          <a:solidFill>
            <a:schemeClr val="accent1"/>
          </a:solidFill>
        </p:grpSpPr>
        <p:grpSp>
          <p:nvGrpSpPr>
            <p:cNvPr id="143" name="Group 142"/>
            <p:cNvGrpSpPr/>
            <p:nvPr/>
          </p:nvGrpSpPr>
          <p:grpSpPr>
            <a:xfrm>
              <a:off x="5266067" y="2960861"/>
              <a:ext cx="1911806" cy="696736"/>
              <a:chOff x="5266067" y="2167044"/>
              <a:chExt cx="1911806" cy="696736"/>
            </a:xfrm>
            <a:grpFill/>
          </p:grpSpPr>
          <p:sp>
            <p:nvSpPr>
              <p:cNvPr id="152" name="Cube 151"/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53" name="Cube 152"/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54" name="Cube 153"/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144" name="Group 143"/>
            <p:cNvGrpSpPr/>
            <p:nvPr/>
          </p:nvGrpSpPr>
          <p:grpSpPr>
            <a:xfrm>
              <a:off x="5257697" y="2379734"/>
              <a:ext cx="1911806" cy="696736"/>
              <a:chOff x="5266067" y="2167044"/>
              <a:chExt cx="1911806" cy="696736"/>
            </a:xfrm>
            <a:grpFill/>
          </p:grpSpPr>
          <p:sp>
            <p:nvSpPr>
              <p:cNvPr id="149" name="Cube 148"/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50" name="Cube 149"/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51" name="Cube 150"/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</p:grpSp>
      <p:sp>
        <p:nvSpPr>
          <p:cNvPr id="155" name="TextBox 154"/>
          <p:cNvSpPr txBox="1"/>
          <p:nvPr/>
        </p:nvSpPr>
        <p:spPr>
          <a:xfrm>
            <a:off x="2630992" y="4578095"/>
            <a:ext cx="88425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Location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2382024" y="5835241"/>
            <a:ext cx="88425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Color</a:t>
            </a:r>
          </a:p>
        </p:txBody>
      </p:sp>
      <p:sp>
        <p:nvSpPr>
          <p:cNvPr id="157" name="TextBox 156"/>
          <p:cNvSpPr txBox="1"/>
          <p:nvPr/>
        </p:nvSpPr>
        <p:spPr>
          <a:xfrm>
            <a:off x="4381102" y="4192738"/>
            <a:ext cx="88425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</a:p>
        </p:txBody>
      </p:sp>
      <p:sp>
        <p:nvSpPr>
          <p:cNvPr id="158" name="Down Arrow 157"/>
          <p:cNvSpPr/>
          <p:nvPr/>
        </p:nvSpPr>
        <p:spPr>
          <a:xfrm rot="16200000">
            <a:off x="5928014" y="5097888"/>
            <a:ext cx="419952" cy="358115"/>
          </a:xfrm>
          <a:prstGeom prst="down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6393606" y="5168378"/>
            <a:ext cx="88425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6586328" y="4008072"/>
            <a:ext cx="88425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Location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8020604" y="3624739"/>
            <a:ext cx="88425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Color</a:t>
            </a:r>
          </a:p>
        </p:txBody>
      </p:sp>
    </p:spTree>
    <p:extLst>
      <p:ext uri="{BB962C8B-B14F-4D97-AF65-F5344CB8AC3E}">
        <p14:creationId xmlns:p14="http://schemas.microsoft.com/office/powerpoint/2010/main" val="2606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/>
      <p:bldP spid="156" grpId="0"/>
      <p:bldP spid="157" grpId="0"/>
      <p:bldP spid="158" grpId="0" animBg="1"/>
      <p:bldP spid="159" grpId="0"/>
      <p:bldP spid="160" grpId="0"/>
      <p:bldP spid="16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Aggregation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Recap: Classification </a:t>
            </a:r>
            <a:r>
              <a:rPr lang="en-US" dirty="0"/>
              <a:t>of </a:t>
            </a:r>
            <a:r>
              <a:rPr lang="en-US" dirty="0" smtClean="0"/>
              <a:t>Aggregates</a:t>
            </a:r>
            <a:endParaRPr lang="en-US" dirty="0">
              <a:solidFill>
                <a:schemeClr val="accent1"/>
              </a:solidFill>
            </a:endParaRP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Additive</a:t>
            </a:r>
            <a:r>
              <a:rPr lang="en-US" dirty="0"/>
              <a:t> aggregation functions (</a:t>
            </a:r>
            <a:r>
              <a:rPr lang="en-US" dirty="0">
                <a:solidFill>
                  <a:schemeClr val="accent1"/>
                </a:solidFill>
              </a:rPr>
              <a:t>SUM</a:t>
            </a:r>
            <a:r>
              <a:rPr lang="en-US" dirty="0"/>
              <a:t>, </a:t>
            </a:r>
            <a:r>
              <a:rPr lang="en-US" dirty="0">
                <a:solidFill>
                  <a:schemeClr val="accent1"/>
                </a:solidFill>
              </a:rPr>
              <a:t>COUNT</a:t>
            </a:r>
            <a:r>
              <a:rPr lang="en-US" dirty="0"/>
              <a:t>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Semi-additive</a:t>
            </a:r>
            <a:r>
              <a:rPr lang="en-US" dirty="0"/>
              <a:t> aggregation functions (</a:t>
            </a:r>
            <a:r>
              <a:rPr lang="en-US" dirty="0">
                <a:solidFill>
                  <a:schemeClr val="accent1"/>
                </a:solidFill>
              </a:rPr>
              <a:t>MIN</a:t>
            </a:r>
            <a:r>
              <a:rPr lang="en-US" dirty="0"/>
              <a:t>, </a:t>
            </a:r>
            <a:r>
              <a:rPr lang="en-US" dirty="0">
                <a:solidFill>
                  <a:schemeClr val="accent1"/>
                </a:solidFill>
              </a:rPr>
              <a:t>MAX</a:t>
            </a:r>
            <a:r>
              <a:rPr lang="en-US" dirty="0"/>
              <a:t>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Additively computable</a:t>
            </a:r>
            <a:r>
              <a:rPr lang="en-US" dirty="0"/>
              <a:t> aggregation functions </a:t>
            </a:r>
            <a:r>
              <a:rPr lang="en-US" dirty="0" smtClean="0"/>
              <a:t>(</a:t>
            </a:r>
            <a:r>
              <a:rPr lang="en-US" dirty="0">
                <a:solidFill>
                  <a:schemeClr val="accent1"/>
                </a:solidFill>
              </a:rPr>
              <a:t>AVG</a:t>
            </a:r>
            <a:r>
              <a:rPr lang="en-US" dirty="0"/>
              <a:t>, </a:t>
            </a:r>
            <a:r>
              <a:rPr lang="en-US" dirty="0">
                <a:solidFill>
                  <a:schemeClr val="accent1"/>
                </a:solidFill>
              </a:rPr>
              <a:t>STDDEV</a:t>
            </a:r>
            <a:r>
              <a:rPr lang="en-US" dirty="0"/>
              <a:t>, </a:t>
            </a:r>
            <a:r>
              <a:rPr lang="en-US" dirty="0">
                <a:solidFill>
                  <a:schemeClr val="accent1"/>
                </a:solidFill>
              </a:rPr>
              <a:t>VAR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Aggregation functions (</a:t>
            </a:r>
            <a:r>
              <a:rPr lang="en-US" dirty="0">
                <a:solidFill>
                  <a:schemeClr val="accent1"/>
                </a:solidFill>
              </a:rPr>
              <a:t>MEDIAN</a:t>
            </a:r>
            <a:r>
              <a:rPr lang="en-US" dirty="0"/>
              <a:t>, </a:t>
            </a:r>
            <a:r>
              <a:rPr lang="en-US" dirty="0">
                <a:solidFill>
                  <a:schemeClr val="accent1"/>
                </a:solidFill>
              </a:rPr>
              <a:t>QUANTILES</a:t>
            </a:r>
            <a:r>
              <a:rPr lang="en-US" dirty="0"/>
              <a:t>)</a:t>
            </a:r>
          </a:p>
          <a:p>
            <a:pPr lvl="1"/>
            <a:endParaRPr lang="en-US" sz="1000" dirty="0" smtClean="0"/>
          </a:p>
          <a:p>
            <a:r>
              <a:rPr lang="en-US" dirty="0" smtClean="0"/>
              <a:t>Summation Types of Measures</a:t>
            </a:r>
          </a:p>
          <a:p>
            <a:pPr lvl="1"/>
            <a:r>
              <a:rPr lang="en-US" b="1" dirty="0" smtClean="0">
                <a:solidFill>
                  <a:srgbClr val="7889FB"/>
                </a:solidFill>
              </a:rPr>
              <a:t>FLOW:</a:t>
            </a:r>
            <a:r>
              <a:rPr lang="en-US" dirty="0" smtClean="0"/>
              <a:t> arbitrary aggregation possible</a:t>
            </a:r>
          </a:p>
          <a:p>
            <a:pPr lvl="1"/>
            <a:r>
              <a:rPr lang="en-US" b="1" dirty="0" smtClean="0">
                <a:solidFill>
                  <a:srgbClr val="7889FB"/>
                </a:solidFill>
              </a:rPr>
              <a:t>STOCK:</a:t>
            </a:r>
            <a:r>
              <a:rPr lang="en-US" dirty="0" smtClean="0"/>
              <a:t> aggregation possible, except over temporal dim</a:t>
            </a:r>
          </a:p>
          <a:p>
            <a:pPr lvl="1"/>
            <a:r>
              <a:rPr lang="en-US" b="1" dirty="0" smtClean="0">
                <a:solidFill>
                  <a:srgbClr val="7889FB"/>
                </a:solidFill>
              </a:rPr>
              <a:t>VPU:</a:t>
            </a:r>
            <a:r>
              <a:rPr lang="en-US" dirty="0" smtClean="0"/>
              <a:t> value-per-unit typically (e.g., price)</a:t>
            </a:r>
          </a:p>
          <a:p>
            <a:pPr lvl="1"/>
            <a:endParaRPr lang="en-US" sz="1000" dirty="0"/>
          </a:p>
          <a:p>
            <a:r>
              <a:rPr lang="en-US" dirty="0" smtClean="0"/>
              <a:t>Necessary Conditions</a:t>
            </a:r>
          </a:p>
          <a:p>
            <a:pPr marL="685800" lvl="2">
              <a:buClr>
                <a:srgbClr val="F70146"/>
              </a:buClr>
            </a:pPr>
            <a:r>
              <a:rPr lang="en-US" dirty="0" smtClean="0">
                <a:solidFill>
                  <a:schemeClr val="tx1"/>
                </a:solidFill>
              </a:rPr>
              <a:t>Disjoint attribute values </a:t>
            </a:r>
          </a:p>
          <a:p>
            <a:pPr marL="685800" lvl="2">
              <a:buClr>
                <a:srgbClr val="F70146"/>
              </a:buClr>
            </a:pPr>
            <a:r>
              <a:rPr lang="en-US" dirty="0" smtClean="0">
                <a:solidFill>
                  <a:schemeClr val="tx1"/>
                </a:solidFill>
              </a:rPr>
              <a:t>Completeness</a:t>
            </a:r>
          </a:p>
          <a:p>
            <a:pPr marL="685800" lvl="2">
              <a:buClr>
                <a:srgbClr val="F70146"/>
              </a:buClr>
            </a:pPr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dirty="0" smtClean="0">
                <a:solidFill>
                  <a:schemeClr val="tx1"/>
                </a:solidFill>
              </a:rPr>
              <a:t>ype compatibility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Warehousing</a:t>
            </a:r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5703924"/>
              </p:ext>
            </p:extLst>
          </p:nvPr>
        </p:nvGraphicFramePr>
        <p:xfrm>
          <a:off x="3949000" y="4638927"/>
          <a:ext cx="5004078" cy="157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35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35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3385">
                  <a:extLst>
                    <a:ext uri="{9D8B030D-6E8A-4147-A177-3AD203B41FA5}">
                      <a16:colId xmlns:a16="http://schemas.microsoft.com/office/drawing/2014/main" val="1546241558"/>
                    </a:ext>
                  </a:extLst>
                </a:gridCol>
                <a:gridCol w="7636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34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3529">
                  <a:extLst>
                    <a:ext uri="{9D8B030D-6E8A-4147-A177-3AD203B41FA5}">
                      <a16:colId xmlns:a16="http://schemas.microsoft.com/office/drawing/2014/main" val="821833145"/>
                    </a:ext>
                  </a:extLst>
                </a:gridCol>
                <a:gridCol w="6029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82871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 Stud</a:t>
                      </a:r>
                      <a:endParaRPr lang="de-DE" sz="16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16/17</a:t>
                      </a:r>
                      <a:endParaRPr lang="de-DE" sz="16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17/18</a:t>
                      </a:r>
                      <a:endParaRPr lang="de-DE" sz="16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18/19</a:t>
                      </a:r>
                      <a:endParaRPr lang="de-DE" sz="16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19/20</a:t>
                      </a:r>
                      <a:endParaRPr lang="de-DE" sz="16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20/21</a:t>
                      </a:r>
                      <a:endParaRPr lang="de-DE" sz="16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endParaRPr lang="de-DE" sz="16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221"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</a:t>
                      </a:r>
                      <a:endParaRPr lang="de-DE" sz="16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1,153</a:t>
                      </a:r>
                      <a:endParaRPr lang="de-DE" sz="16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1,283</a:t>
                      </a:r>
                      <a:endParaRPr lang="de-DE" sz="16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1,321</a:t>
                      </a:r>
                      <a:endParaRPr lang="de-DE" sz="16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1,343</a:t>
                      </a:r>
                      <a:endParaRPr lang="de-DE" sz="16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1368</a:t>
                      </a:r>
                      <a:endParaRPr lang="de-DE" sz="16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de-DE" sz="1600" b="1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5571"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SEM</a:t>
                      </a:r>
                      <a:endParaRPr lang="de-DE" sz="16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928</a:t>
                      </a:r>
                      <a:endParaRPr lang="de-DE" sz="16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970</a:t>
                      </a:r>
                      <a:endParaRPr lang="de-DE" sz="16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939</a:t>
                      </a:r>
                      <a:endParaRPr lang="de-DE" sz="16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944</a:t>
                      </a:r>
                      <a:endParaRPr lang="de-DE" sz="16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985</a:t>
                      </a:r>
                      <a:endParaRPr lang="de-DE" sz="16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de-DE" sz="1600" b="1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ctr"/>
                </a:tc>
                <a:extLst>
                  <a:ext uri="{0D108BD9-81ED-4DB2-BD59-A6C34878D82A}">
                    <a16:rowId xmlns:a16="http://schemas.microsoft.com/office/drawing/2014/main" val="380494769"/>
                  </a:ext>
                </a:extLst>
              </a:tr>
              <a:tr h="155571"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ICE</a:t>
                      </a:r>
                      <a:endParaRPr lang="de-DE" sz="16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804</a:t>
                      </a:r>
                      <a:endParaRPr lang="de-DE" sz="16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868</a:t>
                      </a:r>
                      <a:endParaRPr lang="de-DE" sz="16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846</a:t>
                      </a:r>
                      <a:endParaRPr lang="de-DE" sz="16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842</a:t>
                      </a:r>
                      <a:endParaRPr lang="de-DE" sz="16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849</a:t>
                      </a:r>
                      <a:endParaRPr lang="de-DE" sz="16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de-DE" sz="1600" b="1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3364"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endParaRPr lang="de-DE" sz="16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2,885</a:t>
                      </a:r>
                      <a:endParaRPr lang="de-DE" sz="1600" b="1" dirty="0">
                        <a:solidFill>
                          <a:srgbClr val="7889FB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3,121</a:t>
                      </a:r>
                      <a:endParaRPr lang="de-DE" sz="1600" b="1" dirty="0">
                        <a:solidFill>
                          <a:srgbClr val="7889FB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3,106</a:t>
                      </a:r>
                      <a:endParaRPr lang="de-DE" sz="1600" b="1" dirty="0">
                        <a:solidFill>
                          <a:srgbClr val="7889FB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3,129</a:t>
                      </a:r>
                      <a:endParaRPr lang="de-DE" sz="1600" b="1" dirty="0">
                        <a:solidFill>
                          <a:srgbClr val="7889FB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3,202</a:t>
                      </a:r>
                      <a:endParaRPr lang="de-DE" sz="1600" b="1" dirty="0">
                        <a:solidFill>
                          <a:srgbClr val="7889FB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de-DE" sz="1600" b="1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405633" y="4260497"/>
            <a:ext cx="163289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TUGraz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online]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97414" y="3125039"/>
            <a:ext cx="2632668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[Hans-Joachim Lenz,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Arie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Shoshani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Summarizability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in OLAP and Statistical Data Bases. SSDBM 1997]</a:t>
            </a:r>
            <a:endParaRPr lang="en-US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2991" y="3175668"/>
            <a:ext cx="50252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3509493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Excursus: Other </a:t>
            </a:r>
            <a:r>
              <a:rPr lang="en-US" dirty="0" smtClean="0">
                <a:solidFill>
                  <a:schemeClr val="accent1"/>
                </a:solidFill>
              </a:rPr>
              <a:t>Misleading</a:t>
            </a:r>
            <a:r>
              <a:rPr lang="en-US" dirty="0" smtClean="0"/>
              <a:t>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 Setting</a:t>
            </a:r>
          </a:p>
          <a:p>
            <a:pPr lvl="1"/>
            <a:r>
              <a:rPr lang="en-US" dirty="0" smtClean="0"/>
              <a:t>100 people (</a:t>
            </a:r>
            <a:r>
              <a:rPr lang="en-US" b="1" dirty="0" smtClean="0">
                <a:solidFill>
                  <a:srgbClr val="7889FB"/>
                </a:solidFill>
              </a:rPr>
              <a:t>90 vaccinated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chemeClr val="accent1"/>
                </a:solidFill>
              </a:rPr>
              <a:t>10 non-vaccinated</a:t>
            </a:r>
            <a:r>
              <a:rPr lang="en-US" dirty="0" smtClean="0"/>
              <a:t>)</a:t>
            </a:r>
          </a:p>
          <a:p>
            <a:pPr lvl="1"/>
            <a:r>
              <a:rPr lang="en-US" b="1" dirty="0" smtClean="0"/>
              <a:t>5</a:t>
            </a:r>
            <a:r>
              <a:rPr lang="en-US" dirty="0" smtClean="0"/>
              <a:t> infected vaccinated, </a:t>
            </a:r>
            <a:r>
              <a:rPr lang="en-US" b="1" dirty="0" smtClean="0"/>
              <a:t>2</a:t>
            </a:r>
            <a:r>
              <a:rPr lang="en-US" dirty="0" smtClean="0"/>
              <a:t> infected non-vaccinated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>
                <a:latin typeface="Consolas" panose="020B0609020204030204" pitchFamily="49" charset="0"/>
              </a:rPr>
              <a:t>P(</a:t>
            </a:r>
            <a:r>
              <a:rPr lang="en-US" dirty="0" err="1" smtClean="0">
                <a:latin typeface="Consolas" panose="020B0609020204030204" pitchFamily="49" charset="0"/>
              </a:rPr>
              <a:t>vacc|infected</a:t>
            </a:r>
            <a:r>
              <a:rPr lang="en-US" dirty="0" smtClean="0">
                <a:latin typeface="Consolas" panose="020B0609020204030204" pitchFamily="49" charset="0"/>
              </a:rPr>
              <a:t>) = 5/7 = 0.71 </a:t>
            </a:r>
            <a:r>
              <a:rPr lang="en-US" dirty="0" smtClean="0">
                <a:latin typeface="Consolas" panose="020B0609020204030204" pitchFamily="49" charset="0"/>
                <a:sym typeface="Wingdings" panose="05000000000000000000" pitchFamily="2" charset="2"/>
              </a:rPr>
              <a:t> </a:t>
            </a:r>
            <a:r>
              <a:rPr lang="en-US" dirty="0" smtClean="0">
                <a:solidFill>
                  <a:schemeClr val="accent1"/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misleading</a:t>
            </a:r>
            <a:endParaRPr lang="en-US" dirty="0" smtClean="0">
              <a:solidFill>
                <a:schemeClr val="accent1"/>
              </a:solidFill>
              <a:latin typeface="Consolas" panose="020B0609020204030204" pitchFamily="49" charset="0"/>
            </a:endParaRPr>
          </a:p>
          <a:p>
            <a:pPr lvl="1"/>
            <a:endParaRPr lang="en-US" dirty="0">
              <a:latin typeface="Consolas" panose="020B0609020204030204" pitchFamily="49" charset="0"/>
            </a:endParaRPr>
          </a:p>
          <a:p>
            <a:r>
              <a:rPr lang="en-US" dirty="0" smtClean="0">
                <a:latin typeface="Consolas" panose="020B0609020204030204" pitchFamily="49" charset="0"/>
              </a:rPr>
              <a:t>P(</a:t>
            </a:r>
            <a:r>
              <a:rPr lang="en-US" dirty="0" err="1" smtClean="0">
                <a:latin typeface="Consolas" panose="020B0609020204030204" pitchFamily="49" charset="0"/>
              </a:rPr>
              <a:t>infected|vacc</a:t>
            </a:r>
            <a:r>
              <a:rPr lang="en-US" dirty="0" smtClean="0">
                <a:latin typeface="Consolas" panose="020B0609020204030204" pitchFamily="49" charset="0"/>
              </a:rPr>
              <a:t>) = 5/90 = </a:t>
            </a:r>
            <a:r>
              <a:rPr lang="en-US" dirty="0" smtClean="0">
                <a:solidFill>
                  <a:srgbClr val="7889FB"/>
                </a:solidFill>
                <a:latin typeface="Consolas" panose="020B0609020204030204" pitchFamily="49" charset="0"/>
              </a:rPr>
              <a:t>0.056</a:t>
            </a:r>
          </a:p>
          <a:p>
            <a:pPr lvl="1"/>
            <a:endParaRPr lang="en-US" dirty="0" smtClean="0">
              <a:latin typeface="Consolas" panose="020B0609020204030204" pitchFamily="49" charset="0"/>
            </a:endParaRPr>
          </a:p>
          <a:p>
            <a:r>
              <a:rPr lang="en-US" dirty="0" smtClean="0">
                <a:latin typeface="Consolas" panose="020B0609020204030204" pitchFamily="49" charset="0"/>
              </a:rPr>
              <a:t>P(</a:t>
            </a:r>
            <a:r>
              <a:rPr lang="en-US" dirty="0" err="1" smtClean="0">
                <a:latin typeface="Consolas" panose="020B0609020204030204" pitchFamily="49" charset="0"/>
              </a:rPr>
              <a:t>infected|non-vacc</a:t>
            </a:r>
            <a:r>
              <a:rPr lang="en-US" dirty="0" smtClean="0">
                <a:latin typeface="Consolas" panose="020B0609020204030204" pitchFamily="49" charset="0"/>
              </a:rPr>
              <a:t>) = 2/10 = </a:t>
            </a:r>
            <a:r>
              <a:rPr lang="en-US" dirty="0" smtClean="0">
                <a:solidFill>
                  <a:srgbClr val="7889FB"/>
                </a:solidFill>
                <a:latin typeface="Consolas" panose="020B0609020204030204" pitchFamily="49" charset="0"/>
              </a:rPr>
              <a:t>0.2</a:t>
            </a:r>
            <a:endParaRPr lang="en-US" dirty="0">
              <a:solidFill>
                <a:srgbClr val="7889FB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Warehousing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0413" y="1394385"/>
            <a:ext cx="2519380" cy="20335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08626" y="3437960"/>
            <a:ext cx="2741699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://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twitter.com/howie_hua/</a:t>
            </a:r>
            <a:b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</a:b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status/1421502809862664197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7" name="Rectangle 6"/>
          <p:cNvSpPr/>
          <p:nvPr/>
        </p:nvSpPr>
        <p:spPr>
          <a:xfrm>
            <a:off x="1517302" y="2481943"/>
            <a:ext cx="318198" cy="1045028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889FB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00816" y="2481946"/>
            <a:ext cx="318198" cy="1045028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889FB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4327" y="2481946"/>
            <a:ext cx="318198" cy="1045028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889FB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72026" y="2481946"/>
            <a:ext cx="318198" cy="1045028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889FB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55540" y="2481949"/>
            <a:ext cx="318198" cy="1045028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889FB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39051" y="2481949"/>
            <a:ext cx="318198" cy="1045028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889FB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26753" y="2481946"/>
            <a:ext cx="318198" cy="1045028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889FB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210267" y="2481949"/>
            <a:ext cx="318198" cy="1045028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889FB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93778" y="2481949"/>
            <a:ext cx="318198" cy="1045028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889FB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980644" y="2481949"/>
            <a:ext cx="318198" cy="104502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568628" y="2964011"/>
            <a:ext cx="222673" cy="52419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889FB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032858" y="3255665"/>
            <a:ext cx="222673" cy="23253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889FB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18816" y="4631286"/>
            <a:ext cx="1899138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[see also </a:t>
            </a:r>
            <a:b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Simpson’s Paradox </a:t>
            </a:r>
            <a:b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b="1" dirty="0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06 Data Cleaning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874059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Aggregation </a:t>
            </a:r>
            <a:r>
              <a:rPr lang="en-US" dirty="0" smtClean="0"/>
              <a:t>Types,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Additivity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Type </a:t>
            </a:r>
            <a:br>
              <a:rPr lang="en-US" dirty="0" smtClean="0"/>
            </a:br>
            <a:r>
              <a:rPr lang="en-US" dirty="0" smtClean="0"/>
              <a:t>Compatibility</a:t>
            </a:r>
            <a:br>
              <a:rPr lang="en-US" dirty="0" smtClean="0"/>
            </a:br>
            <a:r>
              <a:rPr lang="en-US" b="0" dirty="0" smtClean="0"/>
              <a:t>(</a:t>
            </a:r>
            <a:r>
              <a:rPr lang="en-US" dirty="0" smtClean="0">
                <a:solidFill>
                  <a:srgbClr val="7889FB"/>
                </a:solidFill>
              </a:rPr>
              <a:t>addition</a:t>
            </a:r>
            <a:r>
              <a:rPr lang="en-US" b="0" dirty="0" smtClean="0"/>
              <a:t>/</a:t>
            </a:r>
            <a:br>
              <a:rPr lang="en-US" b="0" dirty="0" smtClean="0"/>
            </a:br>
            <a:r>
              <a:rPr lang="en-US" b="0" dirty="0" smtClean="0"/>
              <a:t>subtraction)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Warehousing</a:t>
            </a:r>
          </a:p>
          <a:p>
            <a:endParaRPr lang="en-US" dirty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7927677"/>
              </p:ext>
            </p:extLst>
          </p:nvPr>
        </p:nvGraphicFramePr>
        <p:xfrm>
          <a:off x="2777558" y="1374294"/>
          <a:ext cx="6004700" cy="22221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09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08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09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09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08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6073">
                <a:tc rowSpan="2">
                  <a:txBody>
                    <a:bodyPr/>
                    <a:lstStyle/>
                    <a:p>
                      <a:pPr algn="ctr"/>
                      <a:endParaRPr lang="de-DE" sz="18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72" marR="121972" marT="48021" marB="48021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DE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FLOW</a:t>
                      </a:r>
                      <a:endParaRPr lang="de-DE" sz="18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72" marR="121972" marT="48021" marB="48021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STOCK: Temporal </a:t>
                      </a:r>
                      <a:r>
                        <a:rPr lang="en-US" sz="1800" kern="1200" baseline="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Agg</a:t>
                      </a:r>
                      <a:r>
                        <a:rPr lang="en-US" sz="1800" kern="12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US" sz="1800" b="1" kern="1200" baseline="0" dirty="0" smtClean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1972" marR="121972" marT="48021" marB="48021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DE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VPU</a:t>
                      </a:r>
                      <a:endParaRPr lang="de-DE" sz="18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72" marR="121972" marT="48021" marB="48021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073">
                <a:tc vMerge="1">
                  <a:txBody>
                    <a:bodyPr/>
                    <a:lstStyle/>
                    <a:p>
                      <a:pPr algn="ctr"/>
                      <a:endParaRPr lang="de-DE" sz="1900"/>
                    </a:p>
                  </a:txBody>
                  <a:tcPr marL="121972" marR="121972" marT="48021" marB="480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DE" sz="1900"/>
                    </a:p>
                  </a:txBody>
                  <a:tcPr marL="121972" marR="121972" marT="48021" marB="480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de-DE" sz="18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72" marR="121972" marT="48021" marB="480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  <a:endParaRPr lang="de-DE" sz="18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72" marR="121972" marT="48021" marB="48021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rgbClr val="000000"/>
                        </a:solidFill>
                      </a:endParaRPr>
                    </a:p>
                  </a:txBody>
                  <a:tcPr marL="121972" marR="121972" marT="48021" marB="4802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385">
                <a:tc>
                  <a:txBody>
                    <a:bodyPr/>
                    <a:lstStyle/>
                    <a:p>
                      <a:pPr algn="ctr"/>
                      <a:r>
                        <a:rPr lang="de-DE" sz="180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MIN/MAX</a:t>
                      </a:r>
                      <a:endParaRPr lang="de-DE" sz="1800" b="1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72" marR="121972" marT="48021" marB="480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kern="12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✔</a:t>
                      </a:r>
                      <a:endParaRPr lang="de-DE" sz="18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72" marR="121972" marT="48021" marB="48021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1800" kern="12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✔</a:t>
                      </a:r>
                      <a:endParaRPr lang="de-DE" sz="18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72" marR="121972" marT="48021" marB="48021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kern="12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✔</a:t>
                      </a:r>
                      <a:endParaRPr lang="de-DE" sz="18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72" marR="121972" marT="48021" marB="48021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4385">
                <a:tc>
                  <a:txBody>
                    <a:bodyPr/>
                    <a:lstStyle/>
                    <a:p>
                      <a:pPr algn="ctr"/>
                      <a:r>
                        <a:rPr lang="de-DE" sz="180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SUM</a:t>
                      </a:r>
                      <a:endParaRPr lang="de-DE" sz="1800" b="1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72" marR="121972" marT="48021" marB="480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kern="12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✔</a:t>
                      </a:r>
                      <a:endParaRPr lang="de-DE" sz="18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72" marR="121972" marT="48021" marB="480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kern="12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✘</a:t>
                      </a:r>
                      <a:endParaRPr lang="de-DE" sz="18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72" marR="121972" marT="48021" marB="480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kern="12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✔</a:t>
                      </a:r>
                      <a:endParaRPr lang="de-DE" sz="18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72" marR="121972" marT="48021" marB="480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kern="12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✘</a:t>
                      </a:r>
                      <a:endParaRPr lang="de-DE" sz="18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72" marR="121972" marT="48021" marB="48021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4385">
                <a:tc>
                  <a:txBody>
                    <a:bodyPr/>
                    <a:lstStyle/>
                    <a:p>
                      <a:pPr algn="ctr"/>
                      <a:r>
                        <a:rPr lang="de-DE" sz="180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AVG</a:t>
                      </a:r>
                      <a:endParaRPr lang="de-DE" sz="1800" b="1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72" marR="121972" marT="48021" marB="480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kern="12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✔</a:t>
                      </a:r>
                      <a:endParaRPr lang="de-DE" sz="18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72" marR="121972" marT="48021" marB="48021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1800" kern="12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✔</a:t>
                      </a:r>
                      <a:endParaRPr lang="de-DE" sz="18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72" marR="121972" marT="48021" marB="48021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kern="12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✔</a:t>
                      </a:r>
                      <a:endParaRPr lang="de-DE" sz="18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72" marR="121972" marT="48021" marB="48021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4385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COUNT</a:t>
                      </a:r>
                      <a:endParaRPr lang="de-DE" sz="18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72" marR="121972" marT="48021" marB="480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kern="12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✔</a:t>
                      </a:r>
                      <a:endParaRPr lang="de-DE" sz="18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72" marR="121972" marT="48021" marB="48021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1800" kern="12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✔</a:t>
                      </a:r>
                      <a:endParaRPr lang="de-DE" sz="18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72" marR="121972" marT="48021" marB="48021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kern="12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✔</a:t>
                      </a:r>
                      <a:endParaRPr lang="de-DE" sz="18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72" marR="121972" marT="48021" marB="48021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1143067"/>
              </p:ext>
            </p:extLst>
          </p:nvPr>
        </p:nvGraphicFramePr>
        <p:xfrm>
          <a:off x="2777558" y="4007685"/>
          <a:ext cx="60047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1175">
                  <a:extLst>
                    <a:ext uri="{9D8B030D-6E8A-4147-A177-3AD203B41FA5}">
                      <a16:colId xmlns:a16="http://schemas.microsoft.com/office/drawing/2014/main" val="61050651"/>
                    </a:ext>
                  </a:extLst>
                </a:gridCol>
                <a:gridCol w="1501175">
                  <a:extLst>
                    <a:ext uri="{9D8B030D-6E8A-4147-A177-3AD203B41FA5}">
                      <a16:colId xmlns:a16="http://schemas.microsoft.com/office/drawing/2014/main" val="973810164"/>
                    </a:ext>
                  </a:extLst>
                </a:gridCol>
                <a:gridCol w="1501175">
                  <a:extLst>
                    <a:ext uri="{9D8B030D-6E8A-4147-A177-3AD203B41FA5}">
                      <a16:colId xmlns:a16="http://schemas.microsoft.com/office/drawing/2014/main" val="2034680528"/>
                    </a:ext>
                  </a:extLst>
                </a:gridCol>
                <a:gridCol w="1501175">
                  <a:extLst>
                    <a:ext uri="{9D8B030D-6E8A-4147-A177-3AD203B41FA5}">
                      <a16:colId xmlns:a16="http://schemas.microsoft.com/office/drawing/2014/main" val="12972973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FLOW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STOCK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VPU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9290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FLOW</a:t>
                      </a:r>
                      <a:endParaRPr lang="en-US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FLOW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STOCK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baseline="0" dirty="0" smtClean="0"/>
                        <a:t>✘</a:t>
                      </a:r>
                      <a:endParaRPr lang="de-DE" sz="1800" b="0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34584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STOCK</a:t>
                      </a:r>
                      <a:endParaRPr lang="en-US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STOCK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baseline="0" dirty="0" smtClean="0"/>
                        <a:t>✘</a:t>
                      </a:r>
                      <a:endParaRPr lang="de-DE" sz="1800" b="0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28681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VPU</a:t>
                      </a:r>
                      <a:endParaRPr lang="en-US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0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VPU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93058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7585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Cube Mapping and MDX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MOLAP (Multi-Dim. OLAP)</a:t>
            </a:r>
          </a:p>
          <a:p>
            <a:pPr lvl="1"/>
            <a:r>
              <a:rPr lang="en-US" dirty="0" smtClean="0"/>
              <a:t>OLAP server with native </a:t>
            </a:r>
            <a:br>
              <a:rPr lang="en-US" dirty="0" smtClean="0"/>
            </a:br>
            <a:r>
              <a:rPr lang="en-US" dirty="0" smtClean="0"/>
              <a:t>multi-dimensional data storage</a:t>
            </a:r>
          </a:p>
          <a:p>
            <a:pPr lvl="1"/>
            <a:r>
              <a:rPr lang="en-US" dirty="0" smtClean="0"/>
              <a:t>Dedicated query language:</a:t>
            </a:r>
            <a:br>
              <a:rPr lang="en-US" dirty="0" smtClean="0"/>
            </a:br>
            <a:r>
              <a:rPr lang="en-US" dirty="0" smtClean="0"/>
              <a:t>Multidimensional Expressions (MDX)</a:t>
            </a:r>
          </a:p>
          <a:p>
            <a:pPr lvl="1"/>
            <a:r>
              <a:rPr lang="en-US" dirty="0" smtClean="0"/>
              <a:t>E.g., IBM </a:t>
            </a:r>
            <a:r>
              <a:rPr lang="en-US" dirty="0" err="1" smtClean="0"/>
              <a:t>Cognos</a:t>
            </a:r>
            <a:r>
              <a:rPr lang="en-US" dirty="0" smtClean="0"/>
              <a:t> </a:t>
            </a:r>
            <a:r>
              <a:rPr lang="en-US" dirty="0" err="1" smtClean="0"/>
              <a:t>Powerplay</a:t>
            </a:r>
            <a:r>
              <a:rPr lang="en-US" dirty="0" smtClean="0"/>
              <a:t>, </a:t>
            </a:r>
            <a:r>
              <a:rPr lang="en-US" dirty="0" err="1" smtClean="0"/>
              <a:t>Essbase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ROLAP (Relation OLAP)</a:t>
            </a:r>
          </a:p>
          <a:p>
            <a:pPr lvl="1"/>
            <a:r>
              <a:rPr lang="en-US" dirty="0" smtClean="0"/>
              <a:t>OLAP server w/ storage in RDBMS</a:t>
            </a:r>
          </a:p>
          <a:p>
            <a:pPr lvl="1"/>
            <a:r>
              <a:rPr lang="en-US" dirty="0" smtClean="0"/>
              <a:t>E.g., all commercial RDBMS vendors</a:t>
            </a:r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HOLAP (Hybrid OLAP)</a:t>
            </a:r>
          </a:p>
          <a:p>
            <a:pPr lvl="1"/>
            <a:r>
              <a:rPr lang="en-US" dirty="0" smtClean="0"/>
              <a:t>OLAP server w/ storage in RDBMS</a:t>
            </a:r>
            <a:br>
              <a:rPr lang="en-US" dirty="0" smtClean="0"/>
            </a:br>
            <a:r>
              <a:rPr lang="en-US" dirty="0" smtClean="0"/>
              <a:t>and multi-dimensional in-memory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caches and data structures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Warehousing</a:t>
            </a:r>
          </a:p>
        </p:txBody>
      </p:sp>
      <p:sp>
        <p:nvSpPr>
          <p:cNvPr id="2" name="Rectangle 1"/>
          <p:cNvSpPr/>
          <p:nvPr/>
        </p:nvSpPr>
        <p:spPr>
          <a:xfrm>
            <a:off x="5844271" y="5513693"/>
            <a:ext cx="25561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Example systems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b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://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en.wikipedia.org/wiki/</a:t>
            </a:r>
          </a:p>
          <a:p>
            <a:pPr algn="ctr"/>
            <a:r>
              <a:rPr lang="en-US" sz="1400" dirty="0" err="1" smtClean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Comparison_of_OLAP_servers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] 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ight Brace 2"/>
          <p:cNvSpPr/>
          <p:nvPr/>
        </p:nvSpPr>
        <p:spPr>
          <a:xfrm>
            <a:off x="5285432" y="3677697"/>
            <a:ext cx="170822" cy="2421650"/>
          </a:xfrm>
          <a:prstGeom prst="rightBrac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868239" y="4541853"/>
            <a:ext cx="2532184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Requires mapping to relational model</a:t>
            </a:r>
          </a:p>
        </p:txBody>
      </p:sp>
      <p:sp>
        <p:nvSpPr>
          <p:cNvPr id="8" name="Rectangle 7"/>
          <p:cNvSpPr/>
          <p:nvPr/>
        </p:nvSpPr>
        <p:spPr>
          <a:xfrm>
            <a:off x="5712487" y="1408810"/>
            <a:ext cx="34013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[https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://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docs.microsoft.com/en-us/analysis-services/multidimensional-models/mdx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09757" y="1806975"/>
            <a:ext cx="382842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latin typeface="Consolas" panose="020B0609020204030204" pitchFamily="49" charset="0"/>
              </a:rPr>
              <a:t>SELECT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sz="1200" dirty="0" smtClean="0">
                <a:latin typeface="Consolas" panose="020B0609020204030204" pitchFamily="49" charset="0"/>
              </a:rPr>
              <a:t/>
            </a:r>
            <a:br>
              <a:rPr lang="en-US" sz="1200" dirty="0" smtClean="0">
                <a:latin typeface="Consolas" panose="020B0609020204030204" pitchFamily="49" charset="0"/>
              </a:rPr>
            </a:br>
            <a:r>
              <a:rPr lang="en-US" sz="1200" dirty="0" smtClean="0">
                <a:latin typeface="Consolas" panose="020B0609020204030204" pitchFamily="49" charset="0"/>
              </a:rPr>
              <a:t>  {[</a:t>
            </a:r>
            <a:r>
              <a:rPr lang="en-US" sz="1200" dirty="0">
                <a:latin typeface="Consolas" panose="020B0609020204030204" pitchFamily="49" charset="0"/>
              </a:rPr>
              <a:t>Measures].[</a:t>
            </a:r>
            <a:r>
              <a:rPr lang="en-US" sz="1200" dirty="0" smtClean="0">
                <a:latin typeface="Consolas" panose="020B0609020204030204" pitchFamily="49" charset="0"/>
              </a:rPr>
              <a:t>Sales],</a:t>
            </a:r>
            <a:br>
              <a:rPr lang="en-US" sz="1200" dirty="0" smtClean="0">
                <a:latin typeface="Consolas" panose="020B0609020204030204" pitchFamily="49" charset="0"/>
              </a:rPr>
            </a:br>
            <a:r>
              <a:rPr lang="en-US" sz="1200" dirty="0" smtClean="0">
                <a:latin typeface="Consolas" panose="020B0609020204030204" pitchFamily="49" charset="0"/>
              </a:rPr>
              <a:t>   [</a:t>
            </a:r>
            <a:r>
              <a:rPr lang="en-US" sz="1200" dirty="0">
                <a:latin typeface="Consolas" panose="020B0609020204030204" pitchFamily="49" charset="0"/>
              </a:rPr>
              <a:t>Measures].[</a:t>
            </a:r>
            <a:r>
              <a:rPr lang="en-US" sz="1200" dirty="0" smtClean="0">
                <a:latin typeface="Consolas" panose="020B0609020204030204" pitchFamily="49" charset="0"/>
              </a:rPr>
              <a:t>Tax]} </a:t>
            </a:r>
            <a:r>
              <a:rPr lang="en-US" sz="1200" b="1" dirty="0" smtClean="0">
                <a:latin typeface="Consolas" panose="020B0609020204030204" pitchFamily="49" charset="0"/>
              </a:rPr>
              <a:t>ON </a:t>
            </a:r>
            <a:r>
              <a:rPr lang="en-US" sz="1200" b="1" dirty="0">
                <a:latin typeface="Consolas" panose="020B0609020204030204" pitchFamily="49" charset="0"/>
              </a:rPr>
              <a:t>COLUMNS</a:t>
            </a:r>
            <a:r>
              <a:rPr lang="en-US" sz="1200" dirty="0">
                <a:latin typeface="Consolas" panose="020B0609020204030204" pitchFamily="49" charset="0"/>
              </a:rPr>
              <a:t>,  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</a:t>
            </a:r>
            <a:r>
              <a:rPr lang="en-US" sz="1200" dirty="0" smtClean="0">
                <a:latin typeface="Consolas" panose="020B0609020204030204" pitchFamily="49" charset="0"/>
              </a:rPr>
              <a:t>{[</a:t>
            </a:r>
            <a:r>
              <a:rPr lang="en-US" sz="1200" dirty="0">
                <a:latin typeface="Consolas" panose="020B0609020204030204" pitchFamily="49" charset="0"/>
              </a:rPr>
              <a:t>Date].[Fiscal</a:t>
            </a:r>
            <a:r>
              <a:rPr lang="en-US" sz="1200" dirty="0" smtClean="0">
                <a:latin typeface="Consolas" panose="020B0609020204030204" pitchFamily="49" charset="0"/>
              </a:rPr>
              <a:t>].[Year</a:t>
            </a:r>
            <a:r>
              <a:rPr lang="en-US" sz="1200" dirty="0">
                <a:latin typeface="Consolas" panose="020B0609020204030204" pitchFamily="49" charset="0"/>
              </a:rPr>
              <a:t>].&amp;[2002],   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</a:t>
            </a:r>
            <a:r>
              <a:rPr lang="en-US" sz="1200" dirty="0" smtClean="0">
                <a:latin typeface="Consolas" panose="020B0609020204030204" pitchFamily="49" charset="0"/>
              </a:rPr>
              <a:t>[</a:t>
            </a:r>
            <a:r>
              <a:rPr lang="en-US" sz="1200" dirty="0">
                <a:latin typeface="Consolas" panose="020B0609020204030204" pitchFamily="49" charset="0"/>
              </a:rPr>
              <a:t>Date].[Fiscal</a:t>
            </a:r>
            <a:r>
              <a:rPr lang="en-US" sz="1200" dirty="0" smtClean="0">
                <a:latin typeface="Consolas" panose="020B0609020204030204" pitchFamily="49" charset="0"/>
              </a:rPr>
              <a:t>].[Year</a:t>
            </a:r>
            <a:r>
              <a:rPr lang="en-US" sz="1200" dirty="0">
                <a:latin typeface="Consolas" panose="020B0609020204030204" pitchFamily="49" charset="0"/>
              </a:rPr>
              <a:t>].&amp;[2003] } </a:t>
            </a:r>
            <a:r>
              <a:rPr lang="en-US" sz="1200" b="1" dirty="0">
                <a:latin typeface="Consolas" panose="020B0609020204030204" pitchFamily="49" charset="0"/>
              </a:rPr>
              <a:t>ON ROWS</a:t>
            </a:r>
            <a:r>
              <a:rPr lang="en-US" sz="1200" dirty="0">
                <a:latin typeface="Consolas" panose="020B0609020204030204" pitchFamily="49" charset="0"/>
              </a:rPr>
              <a:t>  </a:t>
            </a:r>
          </a:p>
          <a:p>
            <a:r>
              <a:rPr lang="en-US" sz="1200" b="1" dirty="0" smtClean="0">
                <a:latin typeface="Consolas" panose="020B0609020204030204" pitchFamily="49" charset="0"/>
              </a:rPr>
              <a:t>FROM</a:t>
            </a:r>
            <a:r>
              <a:rPr lang="en-US" sz="1200" dirty="0" smtClean="0">
                <a:latin typeface="Consolas" panose="020B0609020204030204" pitchFamily="49" charset="0"/>
              </a:rPr>
              <a:t> </a:t>
            </a:r>
            <a:r>
              <a:rPr lang="en-US" sz="1200" dirty="0">
                <a:latin typeface="Consolas" panose="020B0609020204030204" pitchFamily="49" charset="0"/>
              </a:rPr>
              <a:t>[Adventure Works]  </a:t>
            </a:r>
          </a:p>
          <a:p>
            <a:r>
              <a:rPr lang="en-US" sz="1200" b="1" dirty="0" smtClean="0">
                <a:latin typeface="Consolas" panose="020B0609020204030204" pitchFamily="49" charset="0"/>
              </a:rPr>
              <a:t>WHERE</a:t>
            </a:r>
            <a:r>
              <a:rPr lang="en-US" sz="1200" dirty="0" smtClean="0">
                <a:latin typeface="Consolas" panose="020B0609020204030204" pitchFamily="49" charset="0"/>
              </a:rPr>
              <a:t> ([</a:t>
            </a:r>
            <a:r>
              <a:rPr lang="en-US" sz="1200" dirty="0">
                <a:latin typeface="Consolas" panose="020B0609020204030204" pitchFamily="49" charset="0"/>
              </a:rPr>
              <a:t>Sales Territory].[Southwest</a:t>
            </a:r>
            <a:r>
              <a:rPr lang="en-US" sz="1200" dirty="0" smtClean="0">
                <a:latin typeface="Consolas" panose="020B0609020204030204" pitchFamily="49" charset="0"/>
              </a:rPr>
              <a:t>]) </a:t>
            </a:r>
            <a:endParaRPr lang="en-US" sz="12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48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</a:t>
            </a:r>
            <a:r>
              <a:rPr lang="en-US" dirty="0" smtClean="0"/>
              <a:t>Relational Data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Domain</a:t>
            </a:r>
            <a:r>
              <a:rPr lang="en-US" dirty="0"/>
              <a:t> D (value domain): e.g., Set S, INT, Char[20] </a:t>
            </a:r>
          </a:p>
          <a:p>
            <a:pPr lvl="1"/>
            <a:endParaRPr lang="en-US" sz="700" b="1" dirty="0"/>
          </a:p>
          <a:p>
            <a:r>
              <a:rPr lang="en-US" b="1" dirty="0"/>
              <a:t>Relation</a:t>
            </a:r>
            <a:r>
              <a:rPr lang="en-US" dirty="0"/>
              <a:t> R</a:t>
            </a:r>
          </a:p>
          <a:p>
            <a:pPr lvl="1"/>
            <a:r>
              <a:rPr lang="en-US" b="1" dirty="0"/>
              <a:t>Relation schema</a:t>
            </a:r>
            <a:r>
              <a:rPr lang="en-US" dirty="0"/>
              <a:t> RS: </a:t>
            </a:r>
            <a:br>
              <a:rPr lang="en-US" dirty="0"/>
            </a:br>
            <a:r>
              <a:rPr lang="en-US" dirty="0"/>
              <a:t>Set of k attributes {A</a:t>
            </a:r>
            <a:r>
              <a:rPr lang="en-US" baseline="-25000" dirty="0"/>
              <a:t>1</a:t>
            </a:r>
            <a:r>
              <a:rPr lang="en-US" dirty="0"/>
              <a:t>,…,</a:t>
            </a:r>
            <a:r>
              <a:rPr lang="en-US" dirty="0" err="1"/>
              <a:t>A</a:t>
            </a:r>
            <a:r>
              <a:rPr lang="en-US" baseline="-25000" dirty="0" err="1"/>
              <a:t>k</a:t>
            </a:r>
            <a:r>
              <a:rPr lang="en-US" dirty="0"/>
              <a:t>} </a:t>
            </a:r>
          </a:p>
          <a:p>
            <a:pPr lvl="1"/>
            <a:r>
              <a:rPr lang="en-US" b="1" dirty="0"/>
              <a:t>Attribute</a:t>
            </a:r>
            <a:r>
              <a:rPr lang="en-US" dirty="0"/>
              <a:t> </a:t>
            </a:r>
            <a:r>
              <a:rPr lang="en-US" dirty="0" err="1"/>
              <a:t>A</a:t>
            </a:r>
            <a:r>
              <a:rPr lang="en-US" baseline="-25000" dirty="0" err="1"/>
              <a:t>j</a:t>
            </a:r>
            <a:r>
              <a:rPr lang="en-US" dirty="0"/>
              <a:t>: value domain </a:t>
            </a:r>
            <a:r>
              <a:rPr lang="en-US" dirty="0" err="1"/>
              <a:t>D</a:t>
            </a:r>
            <a:r>
              <a:rPr lang="en-US" baseline="-25000" dirty="0" err="1"/>
              <a:t>j</a:t>
            </a:r>
            <a:r>
              <a:rPr lang="en-US" dirty="0"/>
              <a:t> = </a:t>
            </a:r>
            <a:r>
              <a:rPr lang="en-US" dirty="0" err="1"/>
              <a:t>dom</a:t>
            </a:r>
            <a:r>
              <a:rPr lang="en-US" dirty="0"/>
              <a:t>(</a:t>
            </a:r>
            <a:r>
              <a:rPr lang="en-US" dirty="0" err="1"/>
              <a:t>A</a:t>
            </a:r>
            <a:r>
              <a:rPr lang="en-US" baseline="-25000" dirty="0" err="1"/>
              <a:t>j</a:t>
            </a:r>
            <a:r>
              <a:rPr lang="en-US" dirty="0"/>
              <a:t>)</a:t>
            </a:r>
          </a:p>
          <a:p>
            <a:pPr lvl="1"/>
            <a:r>
              <a:rPr lang="en-US" b="1" dirty="0"/>
              <a:t>Relation:</a:t>
            </a:r>
            <a:r>
              <a:rPr lang="en-US" dirty="0"/>
              <a:t> subset of the Cartesian product</a:t>
            </a:r>
            <a:br>
              <a:rPr lang="en-US" dirty="0"/>
            </a:br>
            <a:r>
              <a:rPr lang="en-US" dirty="0"/>
              <a:t>over all value domains </a:t>
            </a:r>
            <a:r>
              <a:rPr lang="en-US" dirty="0" err="1"/>
              <a:t>D</a:t>
            </a:r>
            <a:r>
              <a:rPr lang="en-US" baseline="-25000" dirty="0" err="1"/>
              <a:t>j</a:t>
            </a:r>
            <a:r>
              <a:rPr lang="en-US" dirty="0"/>
              <a:t/>
            </a:r>
            <a:br>
              <a:rPr lang="en-US" dirty="0"/>
            </a:br>
            <a:r>
              <a:rPr lang="de-DE" b="1" dirty="0">
                <a:solidFill>
                  <a:schemeClr val="accent1"/>
                </a:solidFill>
              </a:rPr>
              <a:t>R </a:t>
            </a:r>
            <a:r>
              <a:rPr lang="de-DE" b="1" dirty="0">
                <a:solidFill>
                  <a:schemeClr val="accent1"/>
                </a:solidFill>
                <a:sym typeface="Symbol"/>
              </a:rPr>
              <a:t> D</a:t>
            </a:r>
            <a:r>
              <a:rPr lang="de-DE" b="1" baseline="-25000" dirty="0">
                <a:solidFill>
                  <a:schemeClr val="accent1"/>
                </a:solidFill>
                <a:sym typeface="Symbol"/>
              </a:rPr>
              <a:t>1</a:t>
            </a:r>
            <a:r>
              <a:rPr lang="de-DE" b="1" dirty="0">
                <a:solidFill>
                  <a:schemeClr val="accent1"/>
                </a:solidFill>
                <a:sym typeface="Symbol"/>
              </a:rPr>
              <a:t>  D</a:t>
            </a:r>
            <a:r>
              <a:rPr lang="de-DE" b="1" baseline="-25000" dirty="0">
                <a:solidFill>
                  <a:schemeClr val="accent1"/>
                </a:solidFill>
                <a:sym typeface="Symbol"/>
              </a:rPr>
              <a:t>2</a:t>
            </a:r>
            <a:r>
              <a:rPr lang="de-DE" b="1" dirty="0">
                <a:solidFill>
                  <a:schemeClr val="accent1"/>
                </a:solidFill>
                <a:sym typeface="Symbol"/>
              </a:rPr>
              <a:t>  ...  D</a:t>
            </a:r>
            <a:r>
              <a:rPr lang="de-DE" b="1" baseline="-25000" dirty="0">
                <a:solidFill>
                  <a:schemeClr val="accent1"/>
                </a:solidFill>
                <a:sym typeface="Symbol"/>
              </a:rPr>
              <a:t>k</a:t>
            </a:r>
            <a:r>
              <a:rPr lang="de-DE" b="1" dirty="0">
                <a:solidFill>
                  <a:schemeClr val="accent1"/>
                </a:solidFill>
                <a:sym typeface="Symbol"/>
              </a:rPr>
              <a:t>, k  1</a:t>
            </a:r>
          </a:p>
          <a:p>
            <a:pPr lvl="1"/>
            <a:endParaRPr lang="en-US" sz="700" dirty="0"/>
          </a:p>
          <a:p>
            <a:r>
              <a:rPr lang="en-US" dirty="0"/>
              <a:t>Additional Terminology</a:t>
            </a:r>
          </a:p>
          <a:p>
            <a:pPr lvl="1"/>
            <a:r>
              <a:rPr lang="de-DE" b="1" dirty="0"/>
              <a:t>Tuple</a:t>
            </a:r>
            <a:r>
              <a:rPr lang="de-DE" dirty="0"/>
              <a:t>: row of k elements </a:t>
            </a:r>
            <a:r>
              <a:rPr lang="en-US" dirty="0"/>
              <a:t>of a relation</a:t>
            </a:r>
            <a:endParaRPr lang="de-DE" dirty="0"/>
          </a:p>
          <a:p>
            <a:pPr lvl="1"/>
            <a:r>
              <a:rPr lang="de-DE" b="1" dirty="0"/>
              <a:t>Cardinality</a:t>
            </a:r>
            <a:r>
              <a:rPr lang="de-DE" dirty="0"/>
              <a:t> of a relation: number of tuples in the relation</a:t>
            </a:r>
          </a:p>
          <a:p>
            <a:pPr lvl="1"/>
            <a:r>
              <a:rPr lang="de-DE" b="1" dirty="0"/>
              <a:t>Rank</a:t>
            </a:r>
            <a:r>
              <a:rPr lang="de-DE" dirty="0"/>
              <a:t> of a relation: number of attributes</a:t>
            </a:r>
            <a:endParaRPr lang="de-DE" b="1" dirty="0">
              <a:solidFill>
                <a:srgbClr val="7889FB"/>
              </a:solidFill>
              <a:sym typeface="Symbol"/>
            </a:endParaRPr>
          </a:p>
          <a:p>
            <a:pPr lvl="1"/>
            <a:r>
              <a:rPr lang="de-DE" b="1" dirty="0">
                <a:solidFill>
                  <a:schemeClr val="tx1"/>
                </a:solidFill>
                <a:sym typeface="Symbol"/>
              </a:rPr>
              <a:t>Semantics:</a:t>
            </a:r>
            <a:r>
              <a:rPr lang="de-DE" dirty="0">
                <a:solidFill>
                  <a:schemeClr val="tx1"/>
                </a:solidFill>
                <a:sym typeface="Symbol"/>
              </a:rPr>
              <a:t> </a:t>
            </a:r>
            <a:r>
              <a:rPr lang="de-DE" b="1" dirty="0">
                <a:solidFill>
                  <a:srgbClr val="7889FB"/>
                </a:solidFill>
                <a:sym typeface="Symbol"/>
              </a:rPr>
              <a:t>Set</a:t>
            </a:r>
            <a:r>
              <a:rPr lang="de-DE" dirty="0">
                <a:solidFill>
                  <a:schemeClr val="tx1"/>
                </a:solidFill>
                <a:sym typeface="Symbol"/>
              </a:rPr>
              <a:t> := no duplicate tuples (in practice: </a:t>
            </a:r>
            <a:r>
              <a:rPr lang="de-DE" b="1" dirty="0">
                <a:solidFill>
                  <a:srgbClr val="7889FB"/>
                </a:solidFill>
                <a:sym typeface="Symbol"/>
              </a:rPr>
              <a:t>Bag</a:t>
            </a:r>
            <a:r>
              <a:rPr lang="de-DE" dirty="0">
                <a:solidFill>
                  <a:schemeClr val="tx1"/>
                </a:solidFill>
                <a:sym typeface="Symbol"/>
              </a:rPr>
              <a:t> := duplicates allowed)</a:t>
            </a:r>
          </a:p>
          <a:p>
            <a:pPr lvl="1"/>
            <a:r>
              <a:rPr lang="de-DE" b="1" dirty="0">
                <a:solidFill>
                  <a:schemeClr val="accent1"/>
                </a:solidFill>
                <a:sym typeface="Symbol"/>
              </a:rPr>
              <a:t>Order of tuples and attributes is irrelevant</a:t>
            </a:r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Warehousing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5978770" y="1998222"/>
          <a:ext cx="2929137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6379">
                  <a:extLst>
                    <a:ext uri="{9D8B030D-6E8A-4147-A177-3AD203B41FA5}">
                      <a16:colId xmlns:a16="http://schemas.microsoft.com/office/drawing/2014/main" val="1776076645"/>
                    </a:ext>
                  </a:extLst>
                </a:gridCol>
                <a:gridCol w="976379">
                  <a:extLst>
                    <a:ext uri="{9D8B030D-6E8A-4147-A177-3AD203B41FA5}">
                      <a16:colId xmlns:a16="http://schemas.microsoft.com/office/drawing/2014/main" val="3624871509"/>
                    </a:ext>
                  </a:extLst>
                </a:gridCol>
                <a:gridCol w="976379">
                  <a:extLst>
                    <a:ext uri="{9D8B030D-6E8A-4147-A177-3AD203B41FA5}">
                      <a16:colId xmlns:a16="http://schemas.microsoft.com/office/drawing/2014/main" val="1221502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A1</a:t>
                      </a:r>
                    </a:p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A2</a:t>
                      </a:r>
                    </a:p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A3</a:t>
                      </a:r>
                    </a:p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6310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01315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77537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9570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874949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465D380-FFBE-4E8D-817E-FA5CD9DE8A68}"/>
              </a:ext>
            </a:extLst>
          </p:cNvPr>
          <p:cNvSpPr txBox="1"/>
          <p:nvPr/>
        </p:nvSpPr>
        <p:spPr>
          <a:xfrm>
            <a:off x="7238415" y="4217346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cardinality: 4</a:t>
            </a:r>
          </a:p>
          <a:p>
            <a:pPr algn="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rank: 3</a:t>
            </a:r>
          </a:p>
        </p:txBody>
      </p:sp>
      <p:sp>
        <p:nvSpPr>
          <p:cNvPr id="9" name="Rectangle 8"/>
          <p:cNvSpPr/>
          <p:nvPr/>
        </p:nvSpPr>
        <p:spPr>
          <a:xfrm>
            <a:off x="5878287" y="3717888"/>
            <a:ext cx="3029620" cy="413822"/>
          </a:xfrm>
          <a:prstGeom prst="rect">
            <a:avLst/>
          </a:prstGeom>
          <a:noFill/>
          <a:ln w="2540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73934" y="3717888"/>
            <a:ext cx="91440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Tuple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945086" y="1909187"/>
            <a:ext cx="983066" cy="2222524"/>
          </a:xfrm>
          <a:prstGeom prst="rect">
            <a:avLst/>
          </a:prstGeom>
          <a:noFill/>
          <a:ln w="2540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13751" y="1505241"/>
            <a:ext cx="91440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Attribute</a:t>
            </a:r>
          </a:p>
        </p:txBody>
      </p:sp>
    </p:spTree>
    <p:extLst>
      <p:ext uri="{BB962C8B-B14F-4D97-AF65-F5344CB8AC3E}">
        <p14:creationId xmlns:p14="http://schemas.microsoft.com/office/powerpoint/2010/main" val="2355413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ROLAP – Star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Warehousing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032224" y="4572009"/>
            <a:ext cx="1741821" cy="1306278"/>
          </a:xfrm>
          <a:prstGeom prst="rect">
            <a:avLst/>
          </a:prstGeom>
          <a:solidFill>
            <a:srgbClr val="7889F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ts val="600"/>
              </a:spcBef>
            </a:pPr>
            <a:r>
              <a:rPr lang="en-US" sz="1600" u="sng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CustomerID</a:t>
            </a:r>
            <a:endParaRPr lang="en-US" sz="1600" u="sng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Customer Name</a:t>
            </a:r>
          </a:p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Customer Address</a:t>
            </a:r>
          </a:p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City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5514418" y="4914445"/>
            <a:ext cx="1228028" cy="1229199"/>
          </a:xfrm>
          <a:prstGeom prst="rect">
            <a:avLst/>
          </a:prstGeom>
          <a:solidFill>
            <a:srgbClr val="7889F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ts val="600"/>
              </a:spcBef>
            </a:pPr>
            <a:r>
              <a:rPr lang="en-US" sz="1600" u="sng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CityID</a:t>
            </a:r>
            <a:endParaRPr lang="en-US" sz="16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City</a:t>
            </a:r>
          </a:p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State</a:t>
            </a:r>
          </a:p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Country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612319" y="2750414"/>
            <a:ext cx="1709500" cy="1232306"/>
          </a:xfrm>
          <a:prstGeom prst="rect">
            <a:avLst/>
          </a:prstGeom>
          <a:solidFill>
            <a:srgbClr val="7889F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ts val="600"/>
              </a:spcBef>
            </a:pPr>
            <a:r>
              <a:rPr lang="en-US" sz="1600" u="sng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SalespersonID</a:t>
            </a:r>
            <a:endParaRPr lang="en-US" sz="16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SalespersonName</a:t>
            </a:r>
            <a:endParaRPr lang="en-US" sz="16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City</a:t>
            </a:r>
          </a:p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Quota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1347774" y="1605671"/>
            <a:ext cx="1295400" cy="661720"/>
          </a:xfrm>
          <a:prstGeom prst="rect">
            <a:avLst/>
          </a:prstGeom>
          <a:solidFill>
            <a:srgbClr val="7889FB"/>
          </a:solidFill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u="sng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OrderID</a:t>
            </a:r>
            <a:endParaRPr lang="en-US" sz="1600" u="sng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Order Date</a:t>
            </a: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3505176" y="2285780"/>
            <a:ext cx="1417591" cy="26007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b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u="sng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OrderID</a:t>
            </a:r>
            <a:endParaRPr lang="en-US" sz="1600" u="sng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u="sng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SalespersonID</a:t>
            </a:r>
            <a:endParaRPr lang="en-US" sz="1600" u="sng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u="sng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CustomerID</a:t>
            </a:r>
            <a:endParaRPr lang="en-US" sz="1600" u="sng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u="sng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ProdID</a:t>
            </a:r>
            <a:endParaRPr lang="en-US" sz="1600" u="sng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u="sng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DateID</a:t>
            </a:r>
            <a:endParaRPr lang="en-US" sz="1600" u="sng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u="sng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CityID</a:t>
            </a:r>
            <a:endParaRPr lang="en-US" sz="1600" u="sng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Quantity</a:t>
            </a:r>
          </a:p>
          <a:p>
            <a:pPr>
              <a:spcBef>
                <a:spcPts val="600"/>
              </a:spcBef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Total Price</a:t>
            </a:r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5869993" y="1455984"/>
            <a:ext cx="1425110" cy="1954381"/>
          </a:xfrm>
          <a:prstGeom prst="rect">
            <a:avLst/>
          </a:prstGeom>
          <a:solidFill>
            <a:srgbClr val="7889FB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b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u="sng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ProductID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ProdName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ProdDescr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Category</a:t>
            </a:r>
          </a:p>
          <a:p>
            <a:pPr>
              <a:spcBef>
                <a:spcPts val="600"/>
              </a:spcBef>
            </a:pPr>
            <a:r>
              <a:rPr lang="en-US" sz="16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CategoryDescr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UnitPrice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 Box 23"/>
          <p:cNvSpPr txBox="1">
            <a:spLocks noChangeArrowheads="1"/>
          </p:cNvSpPr>
          <p:nvPr/>
        </p:nvSpPr>
        <p:spPr bwMode="auto">
          <a:xfrm>
            <a:off x="6336684" y="3785417"/>
            <a:ext cx="1150787" cy="661720"/>
          </a:xfrm>
          <a:prstGeom prst="rect">
            <a:avLst/>
          </a:prstGeom>
          <a:solidFill>
            <a:srgbClr val="7889FB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b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u="sng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DateID</a:t>
            </a:r>
            <a:endParaRPr lang="en-US" sz="1600" u="sng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Date</a:t>
            </a:r>
          </a:p>
        </p:txBody>
      </p:sp>
      <p:sp>
        <p:nvSpPr>
          <p:cNvPr id="13" name="Text Box 25"/>
          <p:cNvSpPr txBox="1">
            <a:spLocks noChangeArrowheads="1"/>
          </p:cNvSpPr>
          <p:nvPr/>
        </p:nvSpPr>
        <p:spPr bwMode="auto">
          <a:xfrm>
            <a:off x="1345512" y="1269211"/>
            <a:ext cx="1143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Order</a:t>
            </a:r>
          </a:p>
        </p:txBody>
      </p:sp>
      <p:sp>
        <p:nvSpPr>
          <p:cNvPr id="14" name="Text Box 26"/>
          <p:cNvSpPr txBox="1">
            <a:spLocks noChangeArrowheads="1"/>
          </p:cNvSpPr>
          <p:nvPr/>
        </p:nvSpPr>
        <p:spPr bwMode="auto">
          <a:xfrm>
            <a:off x="1061500" y="4246752"/>
            <a:ext cx="135732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Customer</a:t>
            </a:r>
          </a:p>
        </p:txBody>
      </p:sp>
      <p:sp>
        <p:nvSpPr>
          <p:cNvPr id="15" name="Text Box 27"/>
          <p:cNvSpPr txBox="1">
            <a:spLocks noChangeArrowheads="1"/>
          </p:cNvSpPr>
          <p:nvPr/>
        </p:nvSpPr>
        <p:spPr bwMode="auto">
          <a:xfrm>
            <a:off x="609274" y="2417939"/>
            <a:ext cx="135732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Salesperson</a:t>
            </a:r>
          </a:p>
        </p:txBody>
      </p:sp>
      <p:sp>
        <p:nvSpPr>
          <p:cNvPr id="16" name="Text Box 28"/>
          <p:cNvSpPr txBox="1">
            <a:spLocks noChangeArrowheads="1"/>
          </p:cNvSpPr>
          <p:nvPr/>
        </p:nvSpPr>
        <p:spPr bwMode="auto">
          <a:xfrm>
            <a:off x="5525190" y="4575891"/>
            <a:ext cx="1143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City</a:t>
            </a:r>
          </a:p>
        </p:txBody>
      </p:sp>
      <p:sp>
        <p:nvSpPr>
          <p:cNvPr id="17" name="Text Box 29"/>
          <p:cNvSpPr txBox="1">
            <a:spLocks noChangeArrowheads="1"/>
          </p:cNvSpPr>
          <p:nvPr/>
        </p:nvSpPr>
        <p:spPr bwMode="auto">
          <a:xfrm>
            <a:off x="6344471" y="3461502"/>
            <a:ext cx="1143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Date</a:t>
            </a:r>
          </a:p>
        </p:txBody>
      </p:sp>
      <p:sp>
        <p:nvSpPr>
          <p:cNvPr id="18" name="Text Box 30"/>
          <p:cNvSpPr txBox="1">
            <a:spLocks noChangeArrowheads="1"/>
          </p:cNvSpPr>
          <p:nvPr/>
        </p:nvSpPr>
        <p:spPr bwMode="auto">
          <a:xfrm>
            <a:off x="5880180" y="1119587"/>
            <a:ext cx="1143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Product</a:t>
            </a: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3469185" y="1794240"/>
            <a:ext cx="14287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b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Fact Table</a:t>
            </a:r>
            <a:endParaRPr lang="en-US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Text Box 31"/>
          <p:cNvSpPr txBox="1">
            <a:spLocks noChangeArrowheads="1"/>
          </p:cNvSpPr>
          <p:nvPr/>
        </p:nvSpPr>
        <p:spPr bwMode="auto">
          <a:xfrm>
            <a:off x="6860697" y="5082563"/>
            <a:ext cx="183622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b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Denormalized</a:t>
            </a:r>
            <a:r>
              <a:rPr lang="en-US" b="1" dirty="0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b="1" dirty="0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Dimension Tables</a:t>
            </a:r>
            <a:endParaRPr lang="en-US" b="1" dirty="0">
              <a:solidFill>
                <a:srgbClr val="7889F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4" name="Straight Arrow Connector 53"/>
          <p:cNvCxnSpPr>
            <a:endCxn id="9" idx="3"/>
          </p:cNvCxnSpPr>
          <p:nvPr/>
        </p:nvCxnSpPr>
        <p:spPr>
          <a:xfrm flipH="1" flipV="1">
            <a:off x="2643174" y="1936531"/>
            <a:ext cx="855304" cy="595654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endCxn id="8" idx="3"/>
          </p:cNvCxnSpPr>
          <p:nvPr/>
        </p:nvCxnSpPr>
        <p:spPr>
          <a:xfrm flipH="1">
            <a:off x="2321819" y="2863780"/>
            <a:ext cx="1176659" cy="502787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endCxn id="5" idx="3"/>
          </p:cNvCxnSpPr>
          <p:nvPr/>
        </p:nvCxnSpPr>
        <p:spPr>
          <a:xfrm flipH="1">
            <a:off x="2774045" y="3165231"/>
            <a:ext cx="724433" cy="2059917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endCxn id="11" idx="1"/>
          </p:cNvCxnSpPr>
          <p:nvPr/>
        </p:nvCxnSpPr>
        <p:spPr>
          <a:xfrm flipV="1">
            <a:off x="4920182" y="2433175"/>
            <a:ext cx="949811" cy="97719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endCxn id="12" idx="1"/>
          </p:cNvCxnSpPr>
          <p:nvPr/>
        </p:nvCxnSpPr>
        <p:spPr>
          <a:xfrm>
            <a:off x="4922767" y="3785417"/>
            <a:ext cx="1413917" cy="33086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endCxn id="6" idx="1"/>
          </p:cNvCxnSpPr>
          <p:nvPr/>
        </p:nvCxnSpPr>
        <p:spPr>
          <a:xfrm>
            <a:off x="4912395" y="4119824"/>
            <a:ext cx="602023" cy="140922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831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ROLAP – Snowflake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Warehousing</a:t>
            </a: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6042912" y="3547660"/>
            <a:ext cx="990600" cy="915963"/>
          </a:xfrm>
          <a:prstGeom prst="rect">
            <a:avLst/>
          </a:prstGeom>
          <a:solidFill>
            <a:srgbClr val="7889F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ts val="600"/>
              </a:spcBef>
            </a:pPr>
            <a:r>
              <a:rPr lang="en-US" sz="1600" u="sng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DateID</a:t>
            </a:r>
            <a:endParaRPr lang="en-US" sz="1600" u="sng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Date</a:t>
            </a:r>
          </a:p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Month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5849880" y="5144097"/>
            <a:ext cx="1103580" cy="990600"/>
          </a:xfrm>
          <a:prstGeom prst="rect">
            <a:avLst/>
          </a:prstGeom>
          <a:solidFill>
            <a:srgbClr val="7889F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ts val="600"/>
              </a:spcBef>
            </a:pPr>
            <a:r>
              <a:rPr lang="en-US" sz="1600" u="sng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CityID</a:t>
            </a:r>
            <a:endParaRPr lang="en-US" sz="1600" u="sng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CityName</a:t>
            </a:r>
            <a:endParaRPr lang="en-US" sz="16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StateName</a:t>
            </a:r>
            <a:endParaRPr lang="en-US" sz="16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5828838" y="1345050"/>
            <a:ext cx="1503105" cy="1624438"/>
          </a:xfrm>
          <a:prstGeom prst="rect">
            <a:avLst/>
          </a:prstGeom>
          <a:solidFill>
            <a:srgbClr val="7889F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ts val="600"/>
              </a:spcBef>
            </a:pPr>
            <a:r>
              <a:rPr lang="en-US" sz="1600" u="sng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ProductID</a:t>
            </a:r>
            <a:endParaRPr lang="en-US" sz="16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ProdName</a:t>
            </a:r>
            <a:endParaRPr lang="en-US" sz="16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ProdDescr</a:t>
            </a:r>
            <a:endParaRPr lang="en-US" sz="16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CategoryName</a:t>
            </a:r>
            <a:endParaRPr lang="en-US" sz="16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UnitPrice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 Box 28"/>
          <p:cNvSpPr txBox="1">
            <a:spLocks noChangeArrowheads="1"/>
          </p:cNvSpPr>
          <p:nvPr/>
        </p:nvSpPr>
        <p:spPr bwMode="auto">
          <a:xfrm>
            <a:off x="5882548" y="4806361"/>
            <a:ext cx="51912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City</a:t>
            </a:r>
          </a:p>
        </p:txBody>
      </p:sp>
      <p:sp>
        <p:nvSpPr>
          <p:cNvPr id="24" name="Text Box 29"/>
          <p:cNvSpPr txBox="1">
            <a:spLocks noChangeArrowheads="1"/>
          </p:cNvSpPr>
          <p:nvPr/>
        </p:nvSpPr>
        <p:spPr bwMode="auto">
          <a:xfrm>
            <a:off x="6052281" y="3212718"/>
            <a:ext cx="58579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Date</a:t>
            </a:r>
          </a:p>
        </p:txBody>
      </p:sp>
      <p:sp>
        <p:nvSpPr>
          <p:cNvPr id="25" name="Text Box 30"/>
          <p:cNvSpPr txBox="1">
            <a:spLocks noChangeArrowheads="1"/>
          </p:cNvSpPr>
          <p:nvPr/>
        </p:nvSpPr>
        <p:spPr bwMode="auto">
          <a:xfrm>
            <a:off x="5850317" y="1010718"/>
            <a:ext cx="1143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Product</a:t>
            </a:r>
          </a:p>
        </p:txBody>
      </p:sp>
      <p:sp>
        <p:nvSpPr>
          <p:cNvPr id="26" name="Rectangle 33"/>
          <p:cNvSpPr>
            <a:spLocks noChangeArrowheads="1"/>
          </p:cNvSpPr>
          <p:nvPr/>
        </p:nvSpPr>
        <p:spPr bwMode="auto">
          <a:xfrm>
            <a:off x="7561624" y="1849351"/>
            <a:ext cx="1371600" cy="618828"/>
          </a:xfrm>
          <a:prstGeom prst="rect">
            <a:avLst/>
          </a:prstGeom>
          <a:solidFill>
            <a:srgbClr val="7889F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ts val="600"/>
              </a:spcBef>
            </a:pPr>
            <a:r>
              <a:rPr lang="en-US" sz="1600" u="sng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CategoryName</a:t>
            </a:r>
            <a:endParaRPr lang="en-US" sz="16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CategoryDescr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ectangle 65"/>
          <p:cNvSpPr>
            <a:spLocks noChangeArrowheads="1"/>
          </p:cNvSpPr>
          <p:nvPr/>
        </p:nvSpPr>
        <p:spPr bwMode="auto">
          <a:xfrm>
            <a:off x="7258759" y="5298707"/>
            <a:ext cx="1066800" cy="685800"/>
          </a:xfrm>
          <a:prstGeom prst="rect">
            <a:avLst/>
          </a:prstGeom>
          <a:solidFill>
            <a:srgbClr val="7889F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ts val="600"/>
              </a:spcBef>
            </a:pPr>
            <a:r>
              <a:rPr lang="en-US" sz="1600" u="sng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StateName</a:t>
            </a:r>
            <a:endParaRPr lang="en-US" sz="16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Country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Rectangle 66"/>
          <p:cNvSpPr>
            <a:spLocks noChangeArrowheads="1"/>
          </p:cNvSpPr>
          <p:nvPr/>
        </p:nvSpPr>
        <p:spPr bwMode="auto">
          <a:xfrm>
            <a:off x="7301575" y="3698435"/>
            <a:ext cx="762000" cy="622195"/>
          </a:xfrm>
          <a:prstGeom prst="rect">
            <a:avLst/>
          </a:prstGeom>
          <a:solidFill>
            <a:srgbClr val="7889F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ts val="600"/>
              </a:spcBef>
            </a:pPr>
            <a:r>
              <a:rPr lang="en-US" sz="1600" u="sng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Month</a:t>
            </a:r>
            <a:endParaRPr lang="en-US" sz="16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Year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angle 67"/>
          <p:cNvSpPr>
            <a:spLocks noChangeArrowheads="1"/>
          </p:cNvSpPr>
          <p:nvPr/>
        </p:nvSpPr>
        <p:spPr bwMode="auto">
          <a:xfrm>
            <a:off x="8339803" y="3820167"/>
            <a:ext cx="609600" cy="381000"/>
          </a:xfrm>
          <a:prstGeom prst="rect">
            <a:avLst/>
          </a:prstGeom>
          <a:solidFill>
            <a:srgbClr val="7889F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ts val="600"/>
              </a:spcBef>
            </a:pPr>
            <a:r>
              <a:rPr lang="en-US" sz="1600" u="sng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Year</a:t>
            </a:r>
            <a:endParaRPr lang="en-US" sz="1600" u="sng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 Box 72"/>
          <p:cNvSpPr txBox="1">
            <a:spLocks noChangeArrowheads="1"/>
          </p:cNvSpPr>
          <p:nvPr/>
        </p:nvSpPr>
        <p:spPr bwMode="auto">
          <a:xfrm>
            <a:off x="7563508" y="1498776"/>
            <a:ext cx="10001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Category</a:t>
            </a:r>
          </a:p>
        </p:txBody>
      </p:sp>
      <p:sp>
        <p:nvSpPr>
          <p:cNvPr id="31" name="Text Box 73"/>
          <p:cNvSpPr txBox="1">
            <a:spLocks noChangeArrowheads="1"/>
          </p:cNvSpPr>
          <p:nvPr/>
        </p:nvSpPr>
        <p:spPr bwMode="auto">
          <a:xfrm>
            <a:off x="7258759" y="4947461"/>
            <a:ext cx="63343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State</a:t>
            </a:r>
          </a:p>
        </p:txBody>
      </p:sp>
      <p:sp>
        <p:nvSpPr>
          <p:cNvPr id="32" name="Text Box 74"/>
          <p:cNvSpPr txBox="1">
            <a:spLocks noChangeArrowheads="1"/>
          </p:cNvSpPr>
          <p:nvPr/>
        </p:nvSpPr>
        <p:spPr bwMode="auto">
          <a:xfrm>
            <a:off x="7251558" y="3355536"/>
            <a:ext cx="86203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Month</a:t>
            </a:r>
          </a:p>
        </p:txBody>
      </p:sp>
      <p:sp>
        <p:nvSpPr>
          <p:cNvPr id="33" name="Text Box 75"/>
          <p:cNvSpPr txBox="1">
            <a:spLocks noChangeArrowheads="1"/>
          </p:cNvSpPr>
          <p:nvPr/>
        </p:nvSpPr>
        <p:spPr bwMode="auto">
          <a:xfrm>
            <a:off x="8352986" y="3492121"/>
            <a:ext cx="5858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Year</a:t>
            </a:r>
          </a:p>
        </p:txBody>
      </p:sp>
      <p:sp>
        <p:nvSpPr>
          <p:cNvPr id="39" name="Rectangle 6"/>
          <p:cNvSpPr>
            <a:spLocks noChangeArrowheads="1"/>
          </p:cNvSpPr>
          <p:nvPr/>
        </p:nvSpPr>
        <p:spPr bwMode="auto">
          <a:xfrm>
            <a:off x="1032224" y="4572009"/>
            <a:ext cx="1741821" cy="1306278"/>
          </a:xfrm>
          <a:prstGeom prst="rect">
            <a:avLst/>
          </a:prstGeom>
          <a:solidFill>
            <a:srgbClr val="7889F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ts val="600"/>
              </a:spcBef>
            </a:pPr>
            <a:r>
              <a:rPr lang="en-US" sz="1600" u="sng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CustomerID</a:t>
            </a:r>
            <a:endParaRPr lang="en-US" sz="1600" u="sng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Customer Name</a:t>
            </a:r>
          </a:p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Customer Address</a:t>
            </a:r>
          </a:p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City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Rectangle 10"/>
          <p:cNvSpPr>
            <a:spLocks noChangeArrowheads="1"/>
          </p:cNvSpPr>
          <p:nvPr/>
        </p:nvSpPr>
        <p:spPr bwMode="auto">
          <a:xfrm>
            <a:off x="612319" y="2750414"/>
            <a:ext cx="1709500" cy="1232306"/>
          </a:xfrm>
          <a:prstGeom prst="rect">
            <a:avLst/>
          </a:prstGeom>
          <a:solidFill>
            <a:srgbClr val="7889F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ts val="600"/>
              </a:spcBef>
            </a:pPr>
            <a:r>
              <a:rPr lang="en-US" sz="1600" u="sng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SalespersonID</a:t>
            </a:r>
            <a:endParaRPr lang="en-US" sz="16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SalespersonName</a:t>
            </a:r>
            <a:endParaRPr lang="en-US" sz="16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City</a:t>
            </a:r>
          </a:p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Quota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Text Box 14"/>
          <p:cNvSpPr txBox="1">
            <a:spLocks noChangeArrowheads="1"/>
          </p:cNvSpPr>
          <p:nvPr/>
        </p:nvSpPr>
        <p:spPr bwMode="auto">
          <a:xfrm>
            <a:off x="1347774" y="1605671"/>
            <a:ext cx="1295400" cy="661720"/>
          </a:xfrm>
          <a:prstGeom prst="rect">
            <a:avLst/>
          </a:prstGeom>
          <a:solidFill>
            <a:srgbClr val="7889FB"/>
          </a:solidFill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u="sng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OrderID</a:t>
            </a:r>
            <a:endParaRPr lang="en-US" sz="1600" u="sng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Order Date</a:t>
            </a:r>
          </a:p>
        </p:txBody>
      </p:sp>
      <p:sp>
        <p:nvSpPr>
          <p:cNvPr id="42" name="Text Box 17"/>
          <p:cNvSpPr txBox="1">
            <a:spLocks noChangeArrowheads="1"/>
          </p:cNvSpPr>
          <p:nvPr/>
        </p:nvSpPr>
        <p:spPr bwMode="auto">
          <a:xfrm>
            <a:off x="3505176" y="2285780"/>
            <a:ext cx="1417591" cy="26007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b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u="sng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OrderID</a:t>
            </a:r>
            <a:endParaRPr lang="en-US" sz="1600" u="sng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u="sng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SalespersonID</a:t>
            </a:r>
            <a:endParaRPr lang="en-US" sz="1600" u="sng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u="sng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CustomerID</a:t>
            </a:r>
            <a:endParaRPr lang="en-US" sz="1600" u="sng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u="sng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ProdID</a:t>
            </a:r>
            <a:endParaRPr lang="en-US" sz="1600" u="sng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u="sng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DateID</a:t>
            </a:r>
            <a:endParaRPr lang="en-US" sz="1600" u="sng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u="sng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CityID</a:t>
            </a:r>
            <a:endParaRPr lang="en-US" sz="1600" u="sng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Quantity</a:t>
            </a:r>
          </a:p>
          <a:p>
            <a:pPr>
              <a:spcBef>
                <a:spcPts val="600"/>
              </a:spcBef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Total Price</a:t>
            </a:r>
          </a:p>
        </p:txBody>
      </p:sp>
      <p:sp>
        <p:nvSpPr>
          <p:cNvPr id="43" name="Text Box 25"/>
          <p:cNvSpPr txBox="1">
            <a:spLocks noChangeArrowheads="1"/>
          </p:cNvSpPr>
          <p:nvPr/>
        </p:nvSpPr>
        <p:spPr bwMode="auto">
          <a:xfrm>
            <a:off x="1345512" y="1269211"/>
            <a:ext cx="1143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Order</a:t>
            </a:r>
          </a:p>
        </p:txBody>
      </p:sp>
      <p:sp>
        <p:nvSpPr>
          <p:cNvPr id="44" name="Text Box 26"/>
          <p:cNvSpPr txBox="1">
            <a:spLocks noChangeArrowheads="1"/>
          </p:cNvSpPr>
          <p:nvPr/>
        </p:nvSpPr>
        <p:spPr bwMode="auto">
          <a:xfrm>
            <a:off x="1061500" y="4246752"/>
            <a:ext cx="135732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Customer</a:t>
            </a:r>
          </a:p>
        </p:txBody>
      </p:sp>
      <p:sp>
        <p:nvSpPr>
          <p:cNvPr id="45" name="Text Box 27"/>
          <p:cNvSpPr txBox="1">
            <a:spLocks noChangeArrowheads="1"/>
          </p:cNvSpPr>
          <p:nvPr/>
        </p:nvSpPr>
        <p:spPr bwMode="auto">
          <a:xfrm>
            <a:off x="609274" y="2417939"/>
            <a:ext cx="135732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Salesperson</a:t>
            </a:r>
          </a:p>
        </p:txBody>
      </p:sp>
      <p:sp>
        <p:nvSpPr>
          <p:cNvPr id="46" name="Text Box 31"/>
          <p:cNvSpPr txBox="1">
            <a:spLocks noChangeArrowheads="1"/>
          </p:cNvSpPr>
          <p:nvPr/>
        </p:nvSpPr>
        <p:spPr bwMode="auto">
          <a:xfrm>
            <a:off x="3469185" y="1794240"/>
            <a:ext cx="14287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b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Fact Table</a:t>
            </a:r>
            <a:endParaRPr lang="en-US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7" name="Straight Arrow Connector 46"/>
          <p:cNvCxnSpPr>
            <a:endCxn id="41" idx="3"/>
          </p:cNvCxnSpPr>
          <p:nvPr/>
        </p:nvCxnSpPr>
        <p:spPr>
          <a:xfrm flipH="1" flipV="1">
            <a:off x="2643174" y="1936531"/>
            <a:ext cx="855304" cy="595654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endCxn id="40" idx="3"/>
          </p:cNvCxnSpPr>
          <p:nvPr/>
        </p:nvCxnSpPr>
        <p:spPr>
          <a:xfrm flipH="1">
            <a:off x="2321819" y="2863780"/>
            <a:ext cx="1176659" cy="502787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endCxn id="39" idx="3"/>
          </p:cNvCxnSpPr>
          <p:nvPr/>
        </p:nvCxnSpPr>
        <p:spPr>
          <a:xfrm flipH="1">
            <a:off x="2774045" y="3165231"/>
            <a:ext cx="724433" cy="2059917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endCxn id="22" idx="1"/>
          </p:cNvCxnSpPr>
          <p:nvPr/>
        </p:nvCxnSpPr>
        <p:spPr>
          <a:xfrm flipV="1">
            <a:off x="4948152" y="2157269"/>
            <a:ext cx="880686" cy="1321316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22" idx="3"/>
            <a:endCxn id="26" idx="1"/>
          </p:cNvCxnSpPr>
          <p:nvPr/>
        </p:nvCxnSpPr>
        <p:spPr>
          <a:xfrm>
            <a:off x="7331943" y="2157269"/>
            <a:ext cx="229681" cy="1496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20" idx="3"/>
            <a:endCxn id="28" idx="1"/>
          </p:cNvCxnSpPr>
          <p:nvPr/>
        </p:nvCxnSpPr>
        <p:spPr>
          <a:xfrm>
            <a:off x="7033512" y="4005642"/>
            <a:ext cx="268063" cy="389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28" idx="3"/>
            <a:endCxn id="29" idx="1"/>
          </p:cNvCxnSpPr>
          <p:nvPr/>
        </p:nvCxnSpPr>
        <p:spPr>
          <a:xfrm>
            <a:off x="8063575" y="4009533"/>
            <a:ext cx="276228" cy="1134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21" idx="3"/>
            <a:endCxn id="27" idx="1"/>
          </p:cNvCxnSpPr>
          <p:nvPr/>
        </p:nvCxnSpPr>
        <p:spPr>
          <a:xfrm>
            <a:off x="6953460" y="5639397"/>
            <a:ext cx="305299" cy="221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endCxn id="20" idx="1"/>
          </p:cNvCxnSpPr>
          <p:nvPr/>
        </p:nvCxnSpPr>
        <p:spPr>
          <a:xfrm>
            <a:off x="4922767" y="3756887"/>
            <a:ext cx="1120145" cy="248755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endCxn id="21" idx="1"/>
          </p:cNvCxnSpPr>
          <p:nvPr/>
        </p:nvCxnSpPr>
        <p:spPr>
          <a:xfrm>
            <a:off x="4924442" y="4080108"/>
            <a:ext cx="925438" cy="1559289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Text Box 31"/>
          <p:cNvSpPr txBox="1">
            <a:spLocks noChangeArrowheads="1"/>
          </p:cNvSpPr>
          <p:nvPr/>
        </p:nvSpPr>
        <p:spPr bwMode="auto">
          <a:xfrm>
            <a:off x="3265455" y="5246563"/>
            <a:ext cx="183622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b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“Normalized”</a:t>
            </a:r>
            <a:r>
              <a:rPr lang="en-US" b="1" dirty="0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b="1" dirty="0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Dimension Tables</a:t>
            </a:r>
            <a:endParaRPr lang="en-US" b="1" dirty="0">
              <a:solidFill>
                <a:srgbClr val="7889F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2" name="Picture 8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9675" y="729081"/>
            <a:ext cx="619125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32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Announcements/Org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#1 Video Recording </a:t>
            </a:r>
          </a:p>
          <a:p>
            <a:pPr lvl="1"/>
            <a:r>
              <a:rPr lang="en-US" dirty="0"/>
              <a:t>Link in</a:t>
            </a:r>
            <a:r>
              <a:rPr lang="en-US" b="1" dirty="0">
                <a:solidFill>
                  <a:srgbClr val="7889FB"/>
                </a:solidFill>
              </a:rPr>
              <a:t> </a:t>
            </a:r>
            <a:r>
              <a:rPr lang="en-US" b="1" dirty="0" err="1">
                <a:solidFill>
                  <a:srgbClr val="7889FB"/>
                </a:solidFill>
              </a:rPr>
              <a:t>TUbe</a:t>
            </a:r>
            <a:r>
              <a:rPr lang="en-US" dirty="0">
                <a:solidFill>
                  <a:schemeClr val="tx1"/>
                </a:solidFill>
              </a:rPr>
              <a:t> &amp; </a:t>
            </a:r>
            <a:r>
              <a:rPr lang="en-US" b="1" dirty="0" err="1">
                <a:solidFill>
                  <a:srgbClr val="7889FB"/>
                </a:solidFill>
              </a:rPr>
              <a:t>TeachCenter</a:t>
            </a:r>
            <a:r>
              <a:rPr lang="en-US" dirty="0"/>
              <a:t> 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Optional attendance (independent of COVID)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en-US" dirty="0" smtClean="0">
                <a:solidFill>
                  <a:schemeClr val="tx1"/>
                </a:solidFill>
              </a:rPr>
              <a:t>n-person and  </a:t>
            </a:r>
            <a:r>
              <a:rPr lang="en-US" dirty="0">
                <a:solidFill>
                  <a:schemeClr val="tx1"/>
                </a:solidFill>
              </a:rPr>
              <a:t>video-recorded lectures</a:t>
            </a:r>
          </a:p>
          <a:p>
            <a:pPr lvl="2"/>
            <a:r>
              <a:rPr lang="en-US" b="1" dirty="0">
                <a:solidFill>
                  <a:schemeClr val="accent1"/>
                </a:solidFill>
              </a:rPr>
              <a:t>HS i5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or </a:t>
            </a:r>
            <a:r>
              <a:rPr lang="en-US" dirty="0" err="1" smtClean="0">
                <a:solidFill>
                  <a:schemeClr val="tx1"/>
                </a:solidFill>
              </a:rPr>
              <a:t>Webex</a:t>
            </a:r>
            <a:r>
              <a:rPr lang="en-US" smtClean="0">
                <a:solidFill>
                  <a:schemeClr val="tx1"/>
                </a:solidFill>
              </a:rPr>
              <a:t>: </a:t>
            </a:r>
            <a:r>
              <a:rPr lang="en-US" smtClean="0"/>
              <a:t>https</a:t>
            </a:r>
            <a:r>
              <a:rPr lang="en-US" dirty="0"/>
              <a:t>://</a:t>
            </a:r>
            <a:r>
              <a:rPr lang="en-US" dirty="0" smtClean="0"/>
              <a:t>tugraz.webex.com/meet/</a:t>
            </a:r>
            <a:r>
              <a:rPr lang="en-US" dirty="0" err="1" smtClean="0"/>
              <a:t>shafaq.siddiqi</a:t>
            </a:r>
            <a:r>
              <a:rPr lang="en-US" dirty="0" smtClean="0"/>
              <a:t> </a:t>
            </a:r>
            <a:endParaRPr lang="en-US" dirty="0" smtClean="0">
              <a:solidFill>
                <a:schemeClr val="tx1"/>
              </a:solidFill>
            </a:endParaRPr>
          </a:p>
          <a:p>
            <a:pPr fontAlgn="t"/>
            <a:r>
              <a:rPr lang="en-US" b="0" dirty="0"/>
              <a:t>WKO Research Grants</a:t>
            </a:r>
          </a:p>
          <a:p>
            <a:pPr lvl="1"/>
            <a:r>
              <a:rPr lang="en-US" b="1" dirty="0">
                <a:hlinkClick r:id="rId2"/>
              </a:rPr>
              <a:t>https://www.tugraz.at/en/research/research-at-tu-graz/services-fuer-forschende/foerderprogramme-und-preise-an-der-tu-graz/#</a:t>
            </a:r>
            <a:r>
              <a:rPr lang="en-US" b="1" dirty="0" smtClean="0">
                <a:hlinkClick r:id="rId2"/>
              </a:rPr>
              <a:t>c87088</a:t>
            </a:r>
            <a:endParaRPr lang="en-US" b="1" dirty="0" smtClean="0"/>
          </a:p>
          <a:p>
            <a:pPr lvl="1"/>
            <a:r>
              <a:rPr lang="en-US" dirty="0">
                <a:solidFill>
                  <a:schemeClr val="tx1"/>
                </a:solidFill>
              </a:rPr>
              <a:t>MS these started after 1st of October 2021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Submission deadline October 21, 2022</a:t>
            </a:r>
            <a:r>
              <a:rPr lang="en-US" dirty="0"/>
              <a:t/>
            </a:r>
            <a:br>
              <a:rPr lang="en-US" dirty="0"/>
            </a:b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0554" y="1537397"/>
            <a:ext cx="1727400" cy="5051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0496" y="2155445"/>
            <a:ext cx="1326503" cy="468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10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ROLAP – Other Schemas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Galaxy Schema</a:t>
            </a:r>
          </a:p>
          <a:p>
            <a:pPr lvl="1"/>
            <a:r>
              <a:rPr lang="en-US" dirty="0" smtClean="0"/>
              <a:t>Similar to </a:t>
            </a:r>
            <a:r>
              <a:rPr lang="en-US" b="1" dirty="0" smtClean="0">
                <a:solidFill>
                  <a:srgbClr val="7889FB"/>
                </a:solidFill>
              </a:rPr>
              <a:t>star</a:t>
            </a:r>
            <a:r>
              <a:rPr lang="en-US" dirty="0" smtClean="0"/>
              <a:t>-schema but with </a:t>
            </a:r>
            <a:r>
              <a:rPr lang="en-US" b="1" dirty="0" smtClean="0">
                <a:solidFill>
                  <a:schemeClr val="accent1"/>
                </a:solidFill>
              </a:rPr>
              <a:t>multiple fact tables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potentially shared dimension tables</a:t>
            </a:r>
          </a:p>
          <a:p>
            <a:pPr lvl="1"/>
            <a:r>
              <a:rPr lang="en-US" dirty="0" smtClean="0"/>
              <a:t>Multiple stars </a:t>
            </a:r>
            <a:r>
              <a:rPr lang="en-US" dirty="0" smtClean="0">
                <a:sym typeface="Wingdings" panose="05000000000000000000" pitchFamily="2" charset="2"/>
              </a:rPr>
              <a:t> Galaxy</a:t>
            </a:r>
          </a:p>
          <a:p>
            <a:pPr lvl="1"/>
            <a:endParaRPr lang="en-US" sz="700" dirty="0" smtClean="0"/>
          </a:p>
          <a:p>
            <a:r>
              <a:rPr lang="en-US" dirty="0" smtClean="0"/>
              <a:t>Snow-Storm Schema</a:t>
            </a:r>
          </a:p>
          <a:p>
            <a:pPr lvl="1"/>
            <a:r>
              <a:rPr lang="en-US" dirty="0"/>
              <a:t>Similar to </a:t>
            </a:r>
            <a:r>
              <a:rPr lang="en-US" b="1" dirty="0" smtClean="0">
                <a:solidFill>
                  <a:srgbClr val="7889FB"/>
                </a:solidFill>
              </a:rPr>
              <a:t>snow-flake</a:t>
            </a:r>
            <a:r>
              <a:rPr lang="en-US" dirty="0" smtClean="0"/>
              <a:t>-schema </a:t>
            </a:r>
            <a:r>
              <a:rPr lang="en-US" dirty="0"/>
              <a:t>but with </a:t>
            </a:r>
            <a:r>
              <a:rPr lang="en-US" b="1" dirty="0">
                <a:solidFill>
                  <a:schemeClr val="accent1"/>
                </a:solidFill>
              </a:rPr>
              <a:t>multiple fact </a:t>
            </a:r>
            <a:r>
              <a:rPr lang="en-US" b="1" dirty="0" smtClean="0">
                <a:solidFill>
                  <a:schemeClr val="accent1"/>
                </a:solidFill>
              </a:rPr>
              <a:t>tables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/>
              <a:t>potentially shared dimension tables</a:t>
            </a:r>
          </a:p>
          <a:p>
            <a:pPr lvl="1"/>
            <a:r>
              <a:rPr lang="en-US" dirty="0" smtClean="0"/>
              <a:t>Multiple snow flakes </a:t>
            </a:r>
            <a:r>
              <a:rPr lang="en-US" dirty="0" smtClean="0">
                <a:sym typeface="Wingdings" panose="05000000000000000000" pitchFamily="2" charset="2"/>
              </a:rPr>
              <a:t> snow storm</a:t>
            </a:r>
            <a:endParaRPr lang="en-US" dirty="0" smtClean="0"/>
          </a:p>
          <a:p>
            <a:pPr lvl="1"/>
            <a:endParaRPr lang="en-US" sz="700" dirty="0"/>
          </a:p>
          <a:p>
            <a:r>
              <a:rPr lang="en-US" dirty="0" smtClean="0"/>
              <a:t>OLAP Benchmark Schemas </a:t>
            </a:r>
          </a:p>
          <a:p>
            <a:pPr lvl="1"/>
            <a:r>
              <a:rPr lang="en-US" b="1" dirty="0" smtClean="0">
                <a:solidFill>
                  <a:schemeClr val="accent1"/>
                </a:solidFill>
              </a:rPr>
              <a:t>TPC-H</a:t>
            </a:r>
            <a:r>
              <a:rPr lang="en-US" dirty="0" smtClean="0"/>
              <a:t> (8 tables, normalized schema)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SSB</a:t>
            </a:r>
            <a:r>
              <a:rPr lang="en-US" dirty="0"/>
              <a:t> (5 tables, star </a:t>
            </a:r>
            <a:r>
              <a:rPr lang="en-US" dirty="0" smtClean="0"/>
              <a:t>schema, simplified TPC-H)</a:t>
            </a:r>
            <a:endParaRPr lang="en-US" dirty="0"/>
          </a:p>
          <a:p>
            <a:pPr lvl="1"/>
            <a:r>
              <a:rPr lang="en-US" b="1" dirty="0" smtClean="0">
                <a:solidFill>
                  <a:schemeClr val="accent1"/>
                </a:solidFill>
              </a:rPr>
              <a:t>TPC</a:t>
            </a:r>
            <a:r>
              <a:rPr lang="en-US" dirty="0" smtClean="0"/>
              <a:t>-</a:t>
            </a:r>
            <a:r>
              <a:rPr lang="en-US" b="1" dirty="0" smtClean="0">
                <a:solidFill>
                  <a:schemeClr val="accent1"/>
                </a:solidFill>
              </a:rPr>
              <a:t>DS</a:t>
            </a:r>
            <a:r>
              <a:rPr lang="en-US" dirty="0" smtClean="0"/>
              <a:t> (24 tables, snow-storm schema)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Warehousing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4309" y="2738395"/>
            <a:ext cx="779554" cy="4825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0423" y="3488777"/>
            <a:ext cx="779554" cy="48258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6592" y="3276651"/>
            <a:ext cx="779554" cy="48258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46481" y="5543837"/>
            <a:ext cx="47026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“TPC-D </a:t>
            </a: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and its successors, TPC-H and TPC-R assumed a 3rd </a:t>
            </a:r>
            <a:r>
              <a:rPr lang="en-US" sz="1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400" i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Normal </a:t>
            </a: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Form (3NF) schema. However, over the years the industry has expanded towards star schema </a:t>
            </a:r>
            <a:r>
              <a:rPr lang="en-US" sz="1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approaches.” </a:t>
            </a:r>
            <a:endParaRPr lang="en-US" sz="1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1832" y="1373248"/>
            <a:ext cx="1473288" cy="10973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5278" y="5313702"/>
            <a:ext cx="559777" cy="722376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5847948" y="5313702"/>
            <a:ext cx="2386526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Raghunath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Othayoth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Nambiar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Meikel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Poess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: The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Making of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TPC- DS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VLDB </a:t>
            </a:r>
            <a:r>
              <a:rPr lang="en-U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2006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255692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of DWH/OLAP Workloads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Goals:</a:t>
            </a:r>
            <a:r>
              <a:rPr lang="en-US" dirty="0"/>
              <a:t> </a:t>
            </a:r>
            <a:r>
              <a:rPr lang="en-US" dirty="0" smtClean="0"/>
              <a:t>Advanced analytics and Operational BI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Warehousing</a:t>
            </a:r>
          </a:p>
          <a:p>
            <a:endParaRPr lang="en-US" dirty="0"/>
          </a:p>
        </p:txBody>
      </p:sp>
      <p:sp>
        <p:nvSpPr>
          <p:cNvPr id="5" name="Pfeil nach rechts 52"/>
          <p:cNvSpPr/>
          <p:nvPr/>
        </p:nvSpPr>
        <p:spPr>
          <a:xfrm>
            <a:off x="819232" y="2205494"/>
            <a:ext cx="7143800" cy="64294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55555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hteck 57"/>
          <p:cNvSpPr/>
          <p:nvPr/>
        </p:nvSpPr>
        <p:spPr>
          <a:xfrm>
            <a:off x="1033546" y="2134056"/>
            <a:ext cx="1500198" cy="300039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feld 61"/>
          <p:cNvSpPr txBox="1"/>
          <p:nvPr/>
        </p:nvSpPr>
        <p:spPr>
          <a:xfrm>
            <a:off x="1104984" y="2134056"/>
            <a:ext cx="13640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Reporting</a:t>
            </a:r>
            <a:endParaRPr lang="de-DE" sz="14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1299560" y="5348766"/>
            <a:ext cx="5715856" cy="285752"/>
            <a:chOff x="1299560" y="5348766"/>
            <a:chExt cx="5715856" cy="285752"/>
          </a:xfrm>
        </p:grpSpPr>
        <p:sp>
          <p:nvSpPr>
            <p:cNvPr id="6" name="Rechteck 53"/>
            <p:cNvSpPr/>
            <p:nvPr/>
          </p:nvSpPr>
          <p:spPr>
            <a:xfrm>
              <a:off x="1299560" y="5348766"/>
              <a:ext cx="285752" cy="28575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echteck 54"/>
            <p:cNvSpPr/>
            <p:nvPr/>
          </p:nvSpPr>
          <p:spPr>
            <a:xfrm>
              <a:off x="2775945" y="5348766"/>
              <a:ext cx="285752" cy="285752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hteck 55"/>
            <p:cNvSpPr/>
            <p:nvPr/>
          </p:nvSpPr>
          <p:spPr>
            <a:xfrm>
              <a:off x="4442832" y="5348766"/>
              <a:ext cx="285752" cy="28575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Rechteck 56"/>
            <p:cNvSpPr/>
            <p:nvPr/>
          </p:nvSpPr>
          <p:spPr>
            <a:xfrm>
              <a:off x="6014468" y="5348766"/>
              <a:ext cx="285752" cy="28575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Textfeld 65"/>
            <p:cNvSpPr txBox="1"/>
            <p:nvPr/>
          </p:nvSpPr>
          <p:spPr>
            <a:xfrm>
              <a:off x="1621157" y="5348766"/>
              <a:ext cx="53565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Batch</a:t>
              </a:r>
              <a:endParaRPr lang="de-DE" sz="1200" dirty="0">
                <a:solidFill>
                  <a:srgbClr val="55555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Textfeld 66"/>
            <p:cNvSpPr txBox="1"/>
            <p:nvPr/>
          </p:nvSpPr>
          <p:spPr>
            <a:xfrm>
              <a:off x="3074803" y="5348766"/>
              <a:ext cx="5998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200" dirty="0" err="1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Adhoc</a:t>
              </a:r>
              <a:endParaRPr lang="de-DE" sz="1200" dirty="0">
                <a:solidFill>
                  <a:srgbClr val="55555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Textfeld 67"/>
            <p:cNvSpPr txBox="1"/>
            <p:nvPr/>
          </p:nvSpPr>
          <p:spPr>
            <a:xfrm>
              <a:off x="4744104" y="5357519"/>
              <a:ext cx="74648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200" dirty="0" err="1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Analytics</a:t>
              </a:r>
              <a:endParaRPr lang="de-DE" sz="1200" dirty="0">
                <a:solidFill>
                  <a:srgbClr val="55555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Textfeld 68"/>
            <p:cNvSpPr txBox="1"/>
            <p:nvPr/>
          </p:nvSpPr>
          <p:spPr>
            <a:xfrm>
              <a:off x="6300220" y="5357519"/>
              <a:ext cx="7151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Updates</a:t>
              </a:r>
              <a:endParaRPr lang="de-DE" sz="1200" dirty="0">
                <a:solidFill>
                  <a:srgbClr val="55555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2" name="Rechteck 69"/>
          <p:cNvSpPr/>
          <p:nvPr/>
        </p:nvSpPr>
        <p:spPr>
          <a:xfrm>
            <a:off x="2085660" y="3852697"/>
            <a:ext cx="357190" cy="28575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hteck 72"/>
          <p:cNvSpPr/>
          <p:nvPr/>
        </p:nvSpPr>
        <p:spPr>
          <a:xfrm>
            <a:off x="1156966" y="2979064"/>
            <a:ext cx="935284" cy="1159385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7889F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feld 73"/>
          <p:cNvSpPr txBox="1"/>
          <p:nvPr/>
        </p:nvSpPr>
        <p:spPr>
          <a:xfrm>
            <a:off x="1161685" y="2428561"/>
            <a:ext cx="13676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200" i="1" dirty="0" err="1" smtClean="0">
                <a:solidFill>
                  <a:srgbClr val="5555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</a:t>
            </a:r>
            <a:r>
              <a:rPr lang="de-DE" sz="1200" i="1" dirty="0" smtClean="0">
                <a:solidFill>
                  <a:srgbClr val="5555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200" i="1" dirty="0" err="1" smtClean="0">
                <a:solidFill>
                  <a:srgbClr val="5555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did</a:t>
            </a:r>
            <a:r>
              <a:rPr lang="de-DE" sz="1200" i="1" dirty="0" smtClean="0">
                <a:solidFill>
                  <a:srgbClr val="5555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happen?</a:t>
            </a:r>
            <a:endParaRPr lang="de-DE" sz="1200" i="1" dirty="0">
              <a:solidFill>
                <a:srgbClr val="55555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Textfeld 87"/>
          <p:cNvSpPr txBox="1"/>
          <p:nvPr/>
        </p:nvSpPr>
        <p:spPr>
          <a:xfrm>
            <a:off x="1022781" y="4152956"/>
            <a:ext cx="15022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i="1" dirty="0" smtClean="0">
                <a:solidFill>
                  <a:srgbClr val="5555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Create </a:t>
            </a:r>
            <a:r>
              <a:rPr lang="de-DE" sz="1100" i="1" dirty="0" err="1" smtClean="0">
                <a:solidFill>
                  <a:srgbClr val="5555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reports</a:t>
            </a:r>
            <a:r>
              <a:rPr lang="de-DE" sz="1100" i="1" dirty="0" smtClean="0">
                <a:solidFill>
                  <a:srgbClr val="5555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100" i="1" dirty="0" err="1" smtClean="0">
                <a:solidFill>
                  <a:srgbClr val="5555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de-DE" sz="1100" i="1" dirty="0" smtClean="0">
                <a:solidFill>
                  <a:srgbClr val="5555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100" i="1" dirty="0" err="1" smtClean="0">
                <a:solidFill>
                  <a:srgbClr val="5555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pre-defined</a:t>
            </a:r>
            <a:r>
              <a:rPr lang="de-DE" sz="1100" i="1" dirty="0" smtClean="0">
                <a:solidFill>
                  <a:srgbClr val="5555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100" i="1" dirty="0" err="1" smtClean="0">
                <a:solidFill>
                  <a:srgbClr val="5555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queries</a:t>
            </a:r>
            <a:r>
              <a:rPr lang="de-DE" sz="1100" i="1" dirty="0" smtClean="0">
                <a:solidFill>
                  <a:srgbClr val="5555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de-DE" sz="1100" i="1" dirty="0">
              <a:solidFill>
                <a:srgbClr val="55555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Textfeld 90"/>
          <p:cNvSpPr txBox="1"/>
          <p:nvPr/>
        </p:nvSpPr>
        <p:spPr>
          <a:xfrm>
            <a:off x="984906" y="4877884"/>
            <a:ext cx="5819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200" b="1" dirty="0" err="1" smtClean="0">
                <a:solidFill>
                  <a:srgbClr val="5555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Step</a:t>
            </a:r>
            <a:r>
              <a:rPr lang="de-DE" sz="1200" b="1" dirty="0" smtClean="0">
                <a:solidFill>
                  <a:srgbClr val="5555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</a:t>
            </a:r>
            <a:endParaRPr lang="de-DE" sz="1200" b="1" dirty="0">
              <a:solidFill>
                <a:srgbClr val="55555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2641711" y="2134056"/>
            <a:ext cx="1535107" cy="3020827"/>
            <a:chOff x="2641711" y="2134056"/>
            <a:chExt cx="1535107" cy="3020827"/>
          </a:xfrm>
        </p:grpSpPr>
        <p:sp>
          <p:nvSpPr>
            <p:cNvPr id="11" name="Rechteck 58"/>
            <p:cNvSpPr/>
            <p:nvPr/>
          </p:nvSpPr>
          <p:spPr>
            <a:xfrm>
              <a:off x="2676620" y="2134056"/>
              <a:ext cx="1500198" cy="300039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Textfeld 62"/>
            <p:cNvSpPr txBox="1"/>
            <p:nvPr/>
          </p:nvSpPr>
          <p:spPr>
            <a:xfrm>
              <a:off x="3051129" y="2134056"/>
              <a:ext cx="7958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b="1" dirty="0" smtClean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Analysis</a:t>
              </a:r>
              <a:endParaRPr lang="de-DE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Rechteck 70"/>
            <p:cNvSpPr/>
            <p:nvPr/>
          </p:nvSpPr>
          <p:spPr>
            <a:xfrm>
              <a:off x="2793450" y="3550568"/>
              <a:ext cx="935284" cy="587881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Rechteck 71"/>
            <p:cNvSpPr/>
            <p:nvPr/>
          </p:nvSpPr>
          <p:spPr>
            <a:xfrm>
              <a:off x="2793450" y="2989950"/>
              <a:ext cx="935284" cy="560618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Textfeld 74"/>
            <p:cNvSpPr txBox="1"/>
            <p:nvPr/>
          </p:nvSpPr>
          <p:spPr>
            <a:xfrm>
              <a:off x="2720683" y="2419808"/>
              <a:ext cx="13873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200" i="1" dirty="0" err="1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Why</a:t>
              </a:r>
              <a:r>
                <a:rPr lang="de-DE" sz="1200" i="1" dirty="0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sz="1200" i="1" dirty="0" err="1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did</a:t>
              </a:r>
              <a:r>
                <a:rPr lang="de-DE" sz="1200" i="1" dirty="0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sz="1200" i="1" dirty="0" err="1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it</a:t>
              </a:r>
              <a:r>
                <a:rPr lang="de-DE" sz="1200" i="1" dirty="0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happen?</a:t>
              </a:r>
              <a:endParaRPr lang="de-DE" sz="1200" i="1" dirty="0">
                <a:solidFill>
                  <a:srgbClr val="55555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Rechteck 83"/>
            <p:cNvSpPr/>
            <p:nvPr/>
          </p:nvSpPr>
          <p:spPr>
            <a:xfrm>
              <a:off x="3722144" y="3852697"/>
              <a:ext cx="357190" cy="28575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" name="Textfeld 86"/>
            <p:cNvSpPr txBox="1"/>
            <p:nvPr/>
          </p:nvSpPr>
          <p:spPr>
            <a:xfrm>
              <a:off x="2674299" y="4161709"/>
              <a:ext cx="148647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100" i="1" dirty="0" err="1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Increasing</a:t>
              </a:r>
              <a:r>
                <a:rPr lang="de-DE" sz="1100" i="1" dirty="0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sz="1100" i="1" dirty="0" err="1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number</a:t>
              </a:r>
              <a:r>
                <a:rPr lang="de-DE" sz="1100" i="1" dirty="0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sz="1100" i="1" dirty="0" err="1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of</a:t>
              </a:r>
              <a:r>
                <a:rPr lang="de-DE" sz="1100" i="1" dirty="0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ad-hoc </a:t>
              </a:r>
              <a:r>
                <a:rPr lang="de-DE" sz="1100" i="1" dirty="0" err="1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queries</a:t>
              </a:r>
              <a:r>
                <a:rPr lang="de-DE" sz="1100" i="1" dirty="0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lang="de-DE" sz="1100" i="1" dirty="0">
                <a:solidFill>
                  <a:srgbClr val="55555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4" name="Textfeld 91"/>
            <p:cNvSpPr txBox="1"/>
            <p:nvPr/>
          </p:nvSpPr>
          <p:spPr>
            <a:xfrm>
              <a:off x="2641711" y="4877884"/>
              <a:ext cx="5819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200" b="1" dirty="0" err="1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Step</a:t>
              </a:r>
              <a:r>
                <a:rPr lang="de-DE" sz="1200" b="1" dirty="0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2</a:t>
              </a:r>
              <a:endParaRPr lang="de-DE" sz="1200" b="1" dirty="0">
                <a:solidFill>
                  <a:srgbClr val="55555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4284785" y="2134056"/>
            <a:ext cx="1535107" cy="3029580"/>
            <a:chOff x="4284785" y="2134056"/>
            <a:chExt cx="1535107" cy="3029580"/>
          </a:xfrm>
        </p:grpSpPr>
        <p:sp>
          <p:nvSpPr>
            <p:cNvPr id="12" name="Rechteck 59"/>
            <p:cNvSpPr/>
            <p:nvPr/>
          </p:nvSpPr>
          <p:spPr>
            <a:xfrm>
              <a:off x="4319694" y="2134056"/>
              <a:ext cx="1500198" cy="300039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Textfeld 63"/>
            <p:cNvSpPr txBox="1"/>
            <p:nvPr/>
          </p:nvSpPr>
          <p:spPr>
            <a:xfrm>
              <a:off x="4582337" y="2134056"/>
              <a:ext cx="103348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b="1" dirty="0" err="1" smtClean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Forecasting</a:t>
              </a:r>
              <a:endParaRPr lang="de-DE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Textfeld 75"/>
            <p:cNvSpPr txBox="1"/>
            <p:nvPr/>
          </p:nvSpPr>
          <p:spPr>
            <a:xfrm>
              <a:off x="4347687" y="2419808"/>
              <a:ext cx="139653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200" i="1" dirty="0" err="1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What</a:t>
              </a:r>
              <a:r>
                <a:rPr lang="de-DE" sz="1200" i="1" dirty="0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will happen?</a:t>
              </a:r>
              <a:endParaRPr lang="de-DE" sz="1200" i="1" dirty="0">
                <a:solidFill>
                  <a:srgbClr val="55555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Rechteck 77"/>
            <p:cNvSpPr/>
            <p:nvPr/>
          </p:nvSpPr>
          <p:spPr>
            <a:xfrm>
              <a:off x="4429934" y="3781259"/>
              <a:ext cx="935284" cy="3600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Rechteck 78"/>
            <p:cNvSpPr/>
            <p:nvPr/>
          </p:nvSpPr>
          <p:spPr>
            <a:xfrm>
              <a:off x="4429934" y="3338813"/>
              <a:ext cx="935284" cy="442446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Rechteck 79"/>
            <p:cNvSpPr/>
            <p:nvPr/>
          </p:nvSpPr>
          <p:spPr>
            <a:xfrm>
              <a:off x="4429934" y="2971260"/>
              <a:ext cx="935284" cy="39444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Rechteck 84"/>
            <p:cNvSpPr/>
            <p:nvPr/>
          </p:nvSpPr>
          <p:spPr>
            <a:xfrm>
              <a:off x="5371808" y="3852697"/>
              <a:ext cx="357190" cy="28575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" name="Textfeld 88"/>
            <p:cNvSpPr txBox="1"/>
            <p:nvPr/>
          </p:nvSpPr>
          <p:spPr>
            <a:xfrm>
              <a:off x="4289592" y="4162287"/>
              <a:ext cx="1529123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100" i="1" dirty="0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Extension </a:t>
              </a:r>
              <a:r>
                <a:rPr lang="de-DE" sz="1100" i="1" dirty="0" err="1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of</a:t>
              </a:r>
              <a:r>
                <a:rPr lang="de-DE" sz="1100" i="1" dirty="0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sz="1100" i="1" dirty="0" err="1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the</a:t>
              </a:r>
              <a:r>
                <a:rPr lang="de-DE" sz="1100" i="1" dirty="0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br>
                <a:rPr lang="de-DE" sz="1100" i="1" dirty="0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de-DE" sz="1100" i="1" dirty="0" err="1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analytical</a:t>
              </a:r>
              <a:r>
                <a:rPr lang="de-DE" sz="1100" i="1" dirty="0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model (</a:t>
              </a:r>
              <a:r>
                <a:rPr lang="de-DE" sz="1100" i="1" dirty="0" err="1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advanced</a:t>
              </a:r>
              <a:r>
                <a:rPr lang="de-DE" sz="1100" i="1" dirty="0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sz="1100" i="1" dirty="0" err="1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analytics</a:t>
              </a:r>
              <a:r>
                <a:rPr lang="de-DE" sz="1100" i="1" dirty="0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).</a:t>
              </a:r>
              <a:endParaRPr lang="de-DE" sz="1100" i="1" dirty="0">
                <a:solidFill>
                  <a:srgbClr val="55555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5" name="Textfeld 92"/>
            <p:cNvSpPr txBox="1"/>
            <p:nvPr/>
          </p:nvSpPr>
          <p:spPr>
            <a:xfrm>
              <a:off x="4284785" y="4886637"/>
              <a:ext cx="5819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200" b="1" dirty="0" err="1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Step</a:t>
              </a:r>
              <a:r>
                <a:rPr lang="de-DE" sz="1200" b="1" dirty="0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3</a:t>
              </a:r>
              <a:endParaRPr lang="de-DE" sz="1200" b="1" dirty="0">
                <a:solidFill>
                  <a:srgbClr val="55555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914128" y="2134056"/>
            <a:ext cx="1548838" cy="3020827"/>
            <a:chOff x="5914128" y="2134056"/>
            <a:chExt cx="1548838" cy="3020827"/>
          </a:xfrm>
        </p:grpSpPr>
        <p:sp>
          <p:nvSpPr>
            <p:cNvPr id="13" name="Rechteck 60"/>
            <p:cNvSpPr/>
            <p:nvPr/>
          </p:nvSpPr>
          <p:spPr>
            <a:xfrm>
              <a:off x="5962768" y="2134056"/>
              <a:ext cx="1500198" cy="300039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Textfeld 64"/>
            <p:cNvSpPr txBox="1"/>
            <p:nvPr/>
          </p:nvSpPr>
          <p:spPr>
            <a:xfrm>
              <a:off x="6101655" y="2134056"/>
              <a:ext cx="12610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b="1" dirty="0" smtClean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Operational BI</a:t>
              </a:r>
              <a:endParaRPr lang="de-DE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Textfeld 76"/>
            <p:cNvSpPr txBox="1"/>
            <p:nvPr/>
          </p:nvSpPr>
          <p:spPr>
            <a:xfrm>
              <a:off x="6138220" y="2419808"/>
              <a:ext cx="11560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200" i="1" dirty="0" err="1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What</a:t>
              </a:r>
              <a:r>
                <a:rPr lang="de-DE" sz="1200" i="1" dirty="0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sz="1200" i="1" dirty="0" err="1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happens</a:t>
              </a:r>
              <a:r>
                <a:rPr lang="de-DE" sz="1200" i="1" dirty="0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br>
                <a:rPr lang="de-DE" sz="1200" i="1" dirty="0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de-DE" sz="1200" i="1" dirty="0" err="1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right</a:t>
              </a:r>
              <a:r>
                <a:rPr lang="de-DE" sz="1200" i="1" dirty="0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sz="1200" i="1" dirty="0" err="1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now</a:t>
              </a:r>
              <a:r>
                <a:rPr lang="de-DE" sz="1200" i="1" dirty="0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  <a:endParaRPr lang="de-DE" sz="1200" i="1" dirty="0">
                <a:solidFill>
                  <a:srgbClr val="55555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Rechteck 80"/>
            <p:cNvSpPr/>
            <p:nvPr/>
          </p:nvSpPr>
          <p:spPr>
            <a:xfrm>
              <a:off x="6069870" y="3852697"/>
              <a:ext cx="935284" cy="291372"/>
            </a:xfrm>
            <a:prstGeom prst="rect">
              <a:avLst/>
            </a:prstGeom>
            <a:solidFill>
              <a:srgbClr val="B2E928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Rechteck 81"/>
            <p:cNvSpPr/>
            <p:nvPr/>
          </p:nvSpPr>
          <p:spPr>
            <a:xfrm>
              <a:off x="6069870" y="3352631"/>
              <a:ext cx="935284" cy="500066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Rechteck 82"/>
            <p:cNvSpPr/>
            <p:nvPr/>
          </p:nvSpPr>
          <p:spPr>
            <a:xfrm>
              <a:off x="6069870" y="3066879"/>
              <a:ext cx="935284" cy="28575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" name="Rechteck 85"/>
            <p:cNvSpPr/>
            <p:nvPr/>
          </p:nvSpPr>
          <p:spPr>
            <a:xfrm>
              <a:off x="7005154" y="2980225"/>
              <a:ext cx="360000" cy="116665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Textfeld 89"/>
            <p:cNvSpPr txBox="1"/>
            <p:nvPr/>
          </p:nvSpPr>
          <p:spPr>
            <a:xfrm>
              <a:off x="5957443" y="4169359"/>
              <a:ext cx="1491114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100" i="1" dirty="0" err="1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Continuous</a:t>
              </a:r>
              <a:r>
                <a:rPr lang="de-DE" sz="1100" i="1" dirty="0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sz="1100" i="1" dirty="0" err="1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streams</a:t>
              </a:r>
              <a:r>
                <a:rPr lang="de-DE" sz="1100" i="1" dirty="0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sz="1100" i="1" dirty="0" err="1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of</a:t>
              </a:r>
              <a:r>
                <a:rPr lang="de-DE" sz="1100" i="1" dirty="0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br>
                <a:rPr lang="de-DE" sz="1100" i="1" dirty="0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de-DE" sz="1100" i="1" dirty="0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ad-hoc </a:t>
              </a:r>
              <a:r>
                <a:rPr lang="de-DE" sz="1100" i="1" dirty="0" err="1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queries</a:t>
              </a:r>
              <a:r>
                <a:rPr lang="de-DE" sz="1100" i="1" dirty="0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sz="1100" i="1" dirty="0" err="1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and</a:t>
              </a:r>
              <a:r>
                <a:rPr lang="de-DE" sz="1100" i="1" dirty="0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br>
                <a:rPr lang="de-DE" sz="1100" i="1" dirty="0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de-DE" sz="1100" i="1" dirty="0" err="1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propagated</a:t>
              </a:r>
              <a:r>
                <a:rPr lang="de-DE" sz="1100" i="1" dirty="0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sz="1100" i="1" dirty="0" err="1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updates</a:t>
              </a:r>
              <a:r>
                <a:rPr lang="de-DE" sz="1100" i="1" dirty="0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lang="de-DE" sz="1100" i="1" dirty="0">
                <a:solidFill>
                  <a:srgbClr val="55555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Textfeld 93"/>
            <p:cNvSpPr txBox="1"/>
            <p:nvPr/>
          </p:nvSpPr>
          <p:spPr>
            <a:xfrm>
              <a:off x="5914128" y="4877884"/>
              <a:ext cx="5819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200" b="1" dirty="0" err="1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Step</a:t>
              </a:r>
              <a:r>
                <a:rPr lang="de-DE" sz="1200" b="1" dirty="0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4</a:t>
              </a:r>
              <a:endParaRPr lang="de-DE" sz="1200" b="1" dirty="0">
                <a:solidFill>
                  <a:srgbClr val="55555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Rechteck 94"/>
            <p:cNvSpPr/>
            <p:nvPr/>
          </p:nvSpPr>
          <p:spPr>
            <a:xfrm>
              <a:off x="6071160" y="3767692"/>
              <a:ext cx="935284" cy="3600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Rechteck 95"/>
            <p:cNvSpPr/>
            <p:nvPr/>
          </p:nvSpPr>
          <p:spPr>
            <a:xfrm>
              <a:off x="6071160" y="3356743"/>
              <a:ext cx="935284" cy="410949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9" name="Rechteck 96"/>
            <p:cNvSpPr/>
            <p:nvPr/>
          </p:nvSpPr>
          <p:spPr>
            <a:xfrm>
              <a:off x="6071160" y="2980226"/>
              <a:ext cx="935284" cy="39444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7666892" y="3671830"/>
            <a:ext cx="1321399" cy="147732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SotA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Column stores w/ </a:t>
            </a:r>
            <a:b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(multi-stage)</a:t>
            </a:r>
          </a:p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write buffers</a:t>
            </a:r>
          </a:p>
        </p:txBody>
      </p:sp>
    </p:spTree>
    <p:extLst>
      <p:ext uri="{BB962C8B-B14F-4D97-AF65-F5344CB8AC3E}">
        <p14:creationId xmlns:p14="http://schemas.microsoft.com/office/powerpoint/2010/main" val="4054854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Trend: Cloud Data Warehousing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#1 </a:t>
            </a:r>
            <a:r>
              <a:rPr lang="en-US" dirty="0" smtClean="0">
                <a:solidFill>
                  <a:schemeClr val="accent1"/>
                </a:solidFill>
              </a:rPr>
              <a:t>Google</a:t>
            </a:r>
            <a:r>
              <a:rPr lang="en-US" dirty="0" smtClean="0"/>
              <a:t> Big Query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#2 </a:t>
            </a:r>
            <a:r>
              <a:rPr lang="en-US" dirty="0" smtClean="0">
                <a:solidFill>
                  <a:schemeClr val="accent1"/>
                </a:solidFill>
              </a:rPr>
              <a:t>Amazon</a:t>
            </a:r>
            <a:r>
              <a:rPr lang="en-US" dirty="0" smtClean="0"/>
              <a:t> Redshift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#3 </a:t>
            </a:r>
            <a:r>
              <a:rPr lang="en-US" dirty="0" smtClean="0">
                <a:solidFill>
                  <a:schemeClr val="accent1"/>
                </a:solidFill>
              </a:rPr>
              <a:t>Microsoft</a:t>
            </a:r>
            <a:r>
              <a:rPr lang="en-US" dirty="0" smtClean="0"/>
              <a:t> Azure Data Warehouse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/>
              <a:t>#</a:t>
            </a:r>
            <a:r>
              <a:rPr lang="en-US" dirty="0" smtClean="0"/>
              <a:t>4 </a:t>
            </a:r>
            <a:r>
              <a:rPr lang="en-US" dirty="0" smtClean="0">
                <a:solidFill>
                  <a:schemeClr val="accent1"/>
                </a:solidFill>
              </a:rPr>
              <a:t>IBM</a:t>
            </a:r>
            <a:r>
              <a:rPr lang="en-US" dirty="0" smtClean="0"/>
              <a:t> </a:t>
            </a:r>
            <a:r>
              <a:rPr lang="en-US" dirty="0" err="1" smtClean="0"/>
              <a:t>BlueMix</a:t>
            </a:r>
            <a:r>
              <a:rPr lang="en-US" dirty="0" smtClean="0"/>
              <a:t> </a:t>
            </a:r>
            <a:r>
              <a:rPr lang="en-US" dirty="0" err="1" smtClean="0"/>
              <a:t>dashDB</a:t>
            </a:r>
            <a:r>
              <a:rPr lang="en-US" dirty="0" smtClean="0"/>
              <a:t> 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#5 Snowflake Data Warehouse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Warehousing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6038" y="5458055"/>
            <a:ext cx="561916" cy="722376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6038" y="4474428"/>
            <a:ext cx="561701" cy="722376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6038" y="2446554"/>
            <a:ext cx="561452" cy="722376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6038" y="1396204"/>
            <a:ext cx="561452" cy="722376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4783015" y="1486639"/>
            <a:ext cx="3446585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[Google, Kazunori Sato: An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Inside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Look at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Google </a:t>
            </a:r>
            <a:r>
              <a:rPr lang="en-US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BigQuery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, Google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White </a:t>
            </a:r>
            <a:r>
              <a:rPr lang="en-U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Paper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2012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en-US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92097" y="2322328"/>
            <a:ext cx="3659273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[Anurag Gupta, Deepak Agarwal, Derek Tan, Jakub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Kulesza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Rahul Pathak, Stefano Stefani,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Vidhya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Srinivasan: Amazon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Redshift and the Case for Simpler 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Warehouses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</a:t>
            </a:r>
            <a:r>
              <a:rPr lang="en-U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2015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65336" y="4434158"/>
            <a:ext cx="2947518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[IBM: IBM </a:t>
            </a:r>
            <a:r>
              <a:rPr lang="en-US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dashDB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- Cloud-based </a:t>
            </a:r>
            <a:b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warehousing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as-a-service, built for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analytics, IBM </a:t>
            </a:r>
            <a:r>
              <a:rPr lang="en-U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White Paper 2015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73451" y="5531098"/>
            <a:ext cx="3331030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Benoît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Dageville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et al.: The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Snowflake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Elastic 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Warehouse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</a:t>
            </a:r>
            <a:r>
              <a:rPr lang="en-U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2016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87977" y="669244"/>
            <a:ext cx="176171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Distributed Data Storage</a:t>
            </a:r>
          </a:p>
        </p:txBody>
      </p:sp>
    </p:spTree>
    <p:extLst>
      <p:ext uri="{BB962C8B-B14F-4D97-AF65-F5344CB8AC3E}">
        <p14:creationId xmlns:p14="http://schemas.microsoft.com/office/powerpoint/2010/main" val="313854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(and Test Yourself)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301636" cy="4941101"/>
          </a:xfrm>
        </p:spPr>
        <p:txBody>
          <a:bodyPr/>
          <a:lstStyle/>
          <a:p>
            <a:r>
              <a:rPr lang="en-US" dirty="0"/>
              <a:t>Task: Given below </a:t>
            </a:r>
            <a:r>
              <a:rPr lang="en-US" dirty="0" smtClean="0"/>
              <a:t>ER </a:t>
            </a:r>
            <a:r>
              <a:rPr lang="en-US" dirty="0"/>
              <a:t>diagram, create a </a:t>
            </a:r>
            <a:r>
              <a:rPr lang="en-US" dirty="0" smtClean="0"/>
              <a:t>ROLAP </a:t>
            </a:r>
            <a:r>
              <a:rPr lang="en-US" dirty="0"/>
              <a:t>star </a:t>
            </a:r>
            <a:r>
              <a:rPr lang="en-US" dirty="0" smtClean="0"/>
              <a:t>schema. Data </a:t>
            </a:r>
            <a:r>
              <a:rPr lang="en-US" dirty="0"/>
              <a:t>types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can </a:t>
            </a:r>
            <a:r>
              <a:rPr lang="en-US" dirty="0"/>
              <a:t>be ignored, but indicate </a:t>
            </a:r>
            <a:r>
              <a:rPr lang="en-US" dirty="0" smtClean="0"/>
              <a:t>PK </a:t>
            </a:r>
            <a:r>
              <a:rPr lang="en-US" dirty="0"/>
              <a:t>and </a:t>
            </a:r>
            <a:r>
              <a:rPr lang="en-US" dirty="0" smtClean="0"/>
              <a:t>FK </a:t>
            </a:r>
            <a:r>
              <a:rPr lang="en-US" dirty="0"/>
              <a:t>constraints. 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7889FB"/>
                </a:solidFill>
              </a:rPr>
              <a:t>9/100</a:t>
            </a:r>
            <a:r>
              <a:rPr lang="en-US" dirty="0" smtClean="0"/>
              <a:t> </a:t>
            </a:r>
            <a:r>
              <a:rPr lang="en-US" dirty="0"/>
              <a:t>points</a:t>
            </a:r>
            <a:r>
              <a:rPr lang="en-US" dirty="0" smtClean="0"/>
              <a:t>)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Warehousing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85347" y="638271"/>
            <a:ext cx="206497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[Exam 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Feb 08, 2021]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42" y="2067440"/>
            <a:ext cx="4040329" cy="1771030"/>
          </a:xfrm>
          <a:prstGeom prst="rect">
            <a:avLst/>
          </a:prstGeom>
        </p:spPr>
      </p:pic>
      <p:sp>
        <p:nvSpPr>
          <p:cNvPr id="22" name="Text Box 17"/>
          <p:cNvSpPr txBox="1">
            <a:spLocks noChangeArrowheads="1"/>
          </p:cNvSpPr>
          <p:nvPr/>
        </p:nvSpPr>
        <p:spPr bwMode="auto">
          <a:xfrm>
            <a:off x="5229224" y="3832989"/>
            <a:ext cx="1417591" cy="13080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b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u="sng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SID</a:t>
            </a:r>
            <a:endParaRPr lang="en-US" sz="1600" u="sng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u="sng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CID</a:t>
            </a:r>
            <a:endParaRPr lang="en-US" sz="1600" u="sng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u="sng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DateID</a:t>
            </a:r>
            <a:endParaRPr lang="en-US" sz="1600" u="sng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Grade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5219176" y="3167626"/>
            <a:ext cx="14287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b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Exams </a:t>
            </a:r>
            <a:br>
              <a:rPr lang="en-US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(fact table)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7379268" y="2524939"/>
            <a:ext cx="1425110" cy="1308050"/>
          </a:xfrm>
          <a:prstGeom prst="rect">
            <a:avLst/>
          </a:prstGeom>
          <a:solidFill>
            <a:srgbClr val="7889FB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b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u="sng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SID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FName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LName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Country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 Box 30"/>
          <p:cNvSpPr txBox="1">
            <a:spLocks noChangeArrowheads="1"/>
          </p:cNvSpPr>
          <p:nvPr/>
        </p:nvSpPr>
        <p:spPr bwMode="auto">
          <a:xfrm>
            <a:off x="7540797" y="2199199"/>
            <a:ext cx="1143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Students</a:t>
            </a: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 Box 18"/>
          <p:cNvSpPr txBox="1">
            <a:spLocks noChangeArrowheads="1"/>
          </p:cNvSpPr>
          <p:nvPr/>
        </p:nvSpPr>
        <p:spPr bwMode="auto">
          <a:xfrm>
            <a:off x="7379135" y="4364522"/>
            <a:ext cx="1425110" cy="1308050"/>
          </a:xfrm>
          <a:prstGeom prst="rect">
            <a:avLst/>
          </a:prstGeom>
          <a:solidFill>
            <a:srgbClr val="7889FB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b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u="sng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DateID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Day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Month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Year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Text Box 30"/>
          <p:cNvSpPr txBox="1">
            <a:spLocks noChangeArrowheads="1"/>
          </p:cNvSpPr>
          <p:nvPr/>
        </p:nvSpPr>
        <p:spPr bwMode="auto">
          <a:xfrm>
            <a:off x="7540664" y="4038782"/>
            <a:ext cx="1143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Dates</a:t>
            </a: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 Box 18"/>
          <p:cNvSpPr txBox="1">
            <a:spLocks noChangeArrowheads="1"/>
          </p:cNvSpPr>
          <p:nvPr/>
        </p:nvSpPr>
        <p:spPr bwMode="auto">
          <a:xfrm>
            <a:off x="3281948" y="3937878"/>
            <a:ext cx="1425110" cy="2277547"/>
          </a:xfrm>
          <a:prstGeom prst="rect">
            <a:avLst/>
          </a:prstGeom>
          <a:solidFill>
            <a:srgbClr val="7889FB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b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1600" u="sng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Title</a:t>
            </a:r>
          </a:p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ECTS</a:t>
            </a:r>
          </a:p>
          <a:p>
            <a:pPr>
              <a:spcBef>
                <a:spcPts val="600"/>
              </a:spcBef>
            </a:pPr>
            <a:r>
              <a:rPr lang="en-US" sz="16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CatalogName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PID</a:t>
            </a:r>
          </a:p>
          <a:p>
            <a:pPr>
              <a:spcBef>
                <a:spcPts val="600"/>
              </a:spcBef>
            </a:pPr>
            <a:r>
              <a:rPr lang="en-US" sz="16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ProfFName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ProfLName</a:t>
            </a:r>
            <a:endParaRPr lang="en-US" sz="16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 Box 30"/>
          <p:cNvSpPr txBox="1">
            <a:spLocks noChangeArrowheads="1"/>
          </p:cNvSpPr>
          <p:nvPr/>
        </p:nvSpPr>
        <p:spPr bwMode="auto">
          <a:xfrm>
            <a:off x="3443477" y="3586851"/>
            <a:ext cx="1143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Courses</a:t>
            </a: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0" name="Straight Arrow Connector 29"/>
          <p:cNvCxnSpPr>
            <a:endCxn id="24" idx="1"/>
          </p:cNvCxnSpPr>
          <p:nvPr/>
        </p:nvCxnSpPr>
        <p:spPr>
          <a:xfrm flipV="1">
            <a:off x="6646815" y="3178964"/>
            <a:ext cx="732453" cy="818886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26" idx="1"/>
          </p:cNvCxnSpPr>
          <p:nvPr/>
        </p:nvCxnSpPr>
        <p:spPr>
          <a:xfrm>
            <a:off x="6638443" y="4692859"/>
            <a:ext cx="740692" cy="325688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28" idx="3"/>
          </p:cNvCxnSpPr>
          <p:nvPr/>
        </p:nvCxnSpPr>
        <p:spPr>
          <a:xfrm flipH="1">
            <a:off x="4707058" y="4364522"/>
            <a:ext cx="522166" cy="71213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791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4" grpId="0" animBg="1"/>
      <p:bldP spid="25" grpId="0"/>
      <p:bldP spid="26" grpId="0" animBg="1"/>
      <p:bldP spid="27" grpId="0"/>
      <p:bldP spid="28" grpId="0" animBg="1"/>
      <p:bldP spid="2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Extraction, Transformation, Loading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ETL)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68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Extract-Transform-Load (</a:t>
            </a:r>
            <a:r>
              <a:rPr lang="en-US" dirty="0"/>
              <a:t>ETL</a:t>
            </a:r>
            <a:r>
              <a:rPr lang="en-US" dirty="0" smtClean="0"/>
              <a:t>) Overview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</a:p>
          <a:p>
            <a:pPr lvl="1"/>
            <a:r>
              <a:rPr lang="en-US" dirty="0" smtClean="0"/>
              <a:t>ETL process refers to the overall process of obtaining data from the source systems, cleaning and transforming it, and loading it into the DWH </a:t>
            </a:r>
          </a:p>
          <a:p>
            <a:pPr lvl="1"/>
            <a:r>
              <a:rPr lang="en-US" dirty="0" smtClean="0"/>
              <a:t>Subsumes many integration and cleaning techniques</a:t>
            </a:r>
          </a:p>
          <a:p>
            <a:pPr lvl="1"/>
            <a:endParaRPr lang="en-US" sz="1000" dirty="0"/>
          </a:p>
          <a:p>
            <a:r>
              <a:rPr lang="en-US" dirty="0" smtClean="0"/>
              <a:t>#1 </a:t>
            </a:r>
            <a:r>
              <a:rPr lang="en-US" dirty="0" smtClean="0">
                <a:solidFill>
                  <a:schemeClr val="accent1"/>
                </a:solidFill>
              </a:rPr>
              <a:t>ETL</a:t>
            </a:r>
          </a:p>
          <a:p>
            <a:pPr lvl="1"/>
            <a:r>
              <a:rPr lang="en-US" dirty="0" smtClean="0"/>
              <a:t>Extract data from heterogeneous sources</a:t>
            </a:r>
          </a:p>
          <a:p>
            <a:pPr lvl="1"/>
            <a:r>
              <a:rPr lang="en-US" dirty="0" smtClean="0"/>
              <a:t>Transform </a:t>
            </a:r>
            <a:r>
              <a:rPr lang="en-US" dirty="0"/>
              <a:t>data via dedicated data </a:t>
            </a:r>
            <a:r>
              <a:rPr lang="en-US" dirty="0" smtClean="0"/>
              <a:t>flows or in staging area</a:t>
            </a:r>
          </a:p>
          <a:p>
            <a:pPr lvl="1"/>
            <a:r>
              <a:rPr lang="en-US" dirty="0" smtClean="0"/>
              <a:t>Load cleaned and transformed data into DWH</a:t>
            </a:r>
          </a:p>
          <a:p>
            <a:pPr lvl="1"/>
            <a:endParaRPr lang="en-US" sz="1000" dirty="0"/>
          </a:p>
          <a:p>
            <a:r>
              <a:rPr lang="en-US" dirty="0" smtClean="0"/>
              <a:t>#2 </a:t>
            </a:r>
            <a:r>
              <a:rPr lang="en-US" dirty="0" smtClean="0">
                <a:solidFill>
                  <a:schemeClr val="accent1"/>
                </a:solidFill>
              </a:rPr>
              <a:t>ELT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Extract data from heterogeneous sources</a:t>
            </a:r>
          </a:p>
          <a:p>
            <a:pPr lvl="1"/>
            <a:r>
              <a:rPr lang="en-US" dirty="0" smtClean="0"/>
              <a:t>Load raw data directly into DWH</a:t>
            </a:r>
          </a:p>
          <a:p>
            <a:pPr lvl="1"/>
            <a:r>
              <a:rPr lang="en-US" dirty="0" smtClean="0"/>
              <a:t>Perform data transformations inside the DWH via SQL</a:t>
            </a:r>
          </a:p>
          <a:p>
            <a:pPr marL="457200" lvl="1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 allows for</a:t>
            </a:r>
            <a:r>
              <a:rPr lang="en-US" b="1" dirty="0" smtClean="0">
                <a:solidFill>
                  <a:srgbClr val="7889FB"/>
                </a:solidFill>
                <a:sym typeface="Wingdings" panose="05000000000000000000" pitchFamily="2" charset="2"/>
              </a:rPr>
              <a:t> automatic optimization of execution plans</a:t>
            </a:r>
            <a:endParaRPr lang="en-US" b="1" dirty="0">
              <a:solidFill>
                <a:srgbClr val="7889FB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Extraction, Transformation, Loading </a:t>
            </a:r>
            <a:r>
              <a:rPr lang="en-US" dirty="0" smtClean="0"/>
              <a:t>(</a:t>
            </a:r>
            <a:r>
              <a:rPr lang="en-US" dirty="0"/>
              <a:t>ETL)</a:t>
            </a:r>
          </a:p>
        </p:txBody>
      </p:sp>
    </p:spTree>
    <p:extLst>
      <p:ext uri="{BB962C8B-B14F-4D97-AF65-F5344CB8AC3E}">
        <p14:creationId xmlns:p14="http://schemas.microsoft.com/office/powerpoint/2010/main" val="2373846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Heterogeneity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Extraction, Transformation, Loading (ETL)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929058" y="1624203"/>
            <a:ext cx="2071702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Heterogeneity</a:t>
            </a:r>
            <a:endParaRPr lang="en-US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6072198" y="2297367"/>
            <a:ext cx="2071702" cy="646331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Structural Heterogeneity</a:t>
            </a:r>
            <a:endParaRPr lang="en-US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857356" y="2310638"/>
            <a:ext cx="2071702" cy="646331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Semantic Heterogeneity</a:t>
            </a:r>
            <a:endParaRPr lang="en-US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785786" y="3267277"/>
            <a:ext cx="2071702" cy="646331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Attribute Heterogeneity</a:t>
            </a:r>
            <a:endParaRPr lang="en-US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417560" y="3254006"/>
            <a:ext cx="2071702" cy="646331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Missing </a:t>
            </a:r>
            <a:br>
              <a:rPr lang="en-US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  <a:endParaRPr lang="en-US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" name="Gerade Verbindung mit Pfeil 9"/>
          <p:cNvCxnSpPr>
            <a:stCxn id="5" idx="2"/>
            <a:endCxn id="7" idx="0"/>
          </p:cNvCxnSpPr>
          <p:nvPr/>
        </p:nvCxnSpPr>
        <p:spPr bwMode="auto">
          <a:xfrm flipH="1">
            <a:off x="2893207" y="1993535"/>
            <a:ext cx="2071702" cy="317103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1" name="Gerade Verbindung mit Pfeil 10"/>
          <p:cNvCxnSpPr>
            <a:stCxn id="5" idx="2"/>
            <a:endCxn id="6" idx="0"/>
          </p:cNvCxnSpPr>
          <p:nvPr/>
        </p:nvCxnSpPr>
        <p:spPr bwMode="auto">
          <a:xfrm>
            <a:off x="4964909" y="1993535"/>
            <a:ext cx="2143140" cy="303832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2" name="Gerade Verbindung mit Pfeil 11"/>
          <p:cNvCxnSpPr>
            <a:stCxn id="7" idx="2"/>
            <a:endCxn id="9" idx="0"/>
          </p:cNvCxnSpPr>
          <p:nvPr/>
        </p:nvCxnSpPr>
        <p:spPr bwMode="auto">
          <a:xfrm>
            <a:off x="2893207" y="2956969"/>
            <a:ext cx="1560204" cy="297037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3" name="Gerade Verbindung mit Pfeil 12"/>
          <p:cNvCxnSpPr>
            <a:stCxn id="7" idx="2"/>
            <a:endCxn id="8" idx="0"/>
          </p:cNvCxnSpPr>
          <p:nvPr/>
        </p:nvCxnSpPr>
        <p:spPr bwMode="auto">
          <a:xfrm flipH="1">
            <a:off x="1821637" y="2956969"/>
            <a:ext cx="1071570" cy="310308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grpSp>
        <p:nvGrpSpPr>
          <p:cNvPr id="3" name="Group 2"/>
          <p:cNvGrpSpPr/>
          <p:nvPr/>
        </p:nvGrpSpPr>
        <p:grpSpPr>
          <a:xfrm>
            <a:off x="134343" y="3913606"/>
            <a:ext cx="3652796" cy="2429138"/>
            <a:chOff x="618855" y="3913607"/>
            <a:chExt cx="3082389" cy="2280676"/>
          </a:xfrm>
        </p:grpSpPr>
        <p:sp>
          <p:nvSpPr>
            <p:cNvPr id="14" name="Textfeld 13"/>
            <p:cNvSpPr txBox="1"/>
            <p:nvPr/>
          </p:nvSpPr>
          <p:spPr>
            <a:xfrm>
              <a:off x="618855" y="4064193"/>
              <a:ext cx="2357454" cy="520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1. Synonyms/Homonyms </a:t>
              </a: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(Instructor vs lecturer)</a:t>
              </a:r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642910" y="4602574"/>
              <a:ext cx="2357454" cy="520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2. Simple Mapping </a:t>
              </a: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(mathematical 12 </a:t>
              </a:r>
              <a:r>
                <a:rPr lang="en-US" sz="1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hr</a:t>
              </a: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 vs 12 </a:t>
              </a:r>
              <a:r>
                <a:rPr lang="en-US" sz="1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hr</a:t>
              </a: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642910" y="5101511"/>
              <a:ext cx="2357454" cy="3178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3. Union Types </a:t>
              </a: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(String, </a:t>
              </a:r>
              <a:r>
                <a:rPr lang="en-US" sz="1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urls</a:t>
              </a: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642909" y="5388392"/>
              <a:ext cx="3058335" cy="3178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4. Complex Mappings</a:t>
              </a: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 (Units/Credits)</a:t>
              </a:r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642910" y="5674144"/>
              <a:ext cx="2357454" cy="520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5. Language Expressions </a:t>
              </a:r>
              <a:r>
                <a:rPr lang="en-US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(</a:t>
              </a:r>
              <a:r>
                <a:rPr lang="en-US" sz="1400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Databse</a:t>
              </a:r>
              <a:r>
                <a:rPr lang="en-US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vs </a:t>
              </a:r>
              <a:r>
                <a:rPr lang="en-US" sz="1400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Datenbank</a:t>
              </a: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  <p:cxnSp>
          <p:nvCxnSpPr>
            <p:cNvPr id="26" name="Gerade Verbindung mit Pfeil 25"/>
            <p:cNvCxnSpPr/>
            <p:nvPr/>
          </p:nvCxnSpPr>
          <p:spPr bwMode="auto">
            <a:xfrm>
              <a:off x="1957592" y="3913607"/>
              <a:ext cx="0" cy="225877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</p:grpSp>
      <p:grpSp>
        <p:nvGrpSpPr>
          <p:cNvPr id="29" name="Group 28"/>
          <p:cNvGrpSpPr/>
          <p:nvPr/>
        </p:nvGrpSpPr>
        <p:grpSpPr>
          <a:xfrm>
            <a:off x="3442324" y="3932384"/>
            <a:ext cx="2357454" cy="1808964"/>
            <a:chOff x="3000364" y="3932384"/>
            <a:chExt cx="2357454" cy="1808964"/>
          </a:xfrm>
        </p:grpSpPr>
        <p:sp>
          <p:nvSpPr>
            <p:cNvPr id="19" name="Textfeld 18"/>
            <p:cNvSpPr txBox="1"/>
            <p:nvPr/>
          </p:nvSpPr>
          <p:spPr>
            <a:xfrm>
              <a:off x="3000364" y="4338847"/>
              <a:ext cx="23574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6. Nulls (Missing Values)</a:t>
              </a:r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3000364" y="4643235"/>
              <a:ext cx="23574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7. Virtual Columns</a:t>
              </a:r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3000364" y="4910351"/>
              <a:ext cx="235745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8. Semantic Incompatibility </a:t>
              </a: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(Concept does not exist)</a:t>
              </a:r>
            </a:p>
          </p:txBody>
        </p:sp>
        <p:cxnSp>
          <p:nvCxnSpPr>
            <p:cNvPr id="27" name="Gerade Verbindung mit Pfeil 26"/>
            <p:cNvCxnSpPr>
              <a:endCxn id="19" idx="0"/>
            </p:cNvCxnSpPr>
            <p:nvPr/>
          </p:nvCxnSpPr>
          <p:spPr bwMode="auto">
            <a:xfrm>
              <a:off x="4165760" y="3932384"/>
              <a:ext cx="13331" cy="406463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</p:grpSp>
      <p:grpSp>
        <p:nvGrpSpPr>
          <p:cNvPr id="32" name="Group 31"/>
          <p:cNvGrpSpPr/>
          <p:nvPr/>
        </p:nvGrpSpPr>
        <p:grpSpPr>
          <a:xfrm>
            <a:off x="5857884" y="2943698"/>
            <a:ext cx="2500330" cy="3109661"/>
            <a:chOff x="5857884" y="2943698"/>
            <a:chExt cx="2500330" cy="3109661"/>
          </a:xfrm>
        </p:grpSpPr>
        <p:sp>
          <p:nvSpPr>
            <p:cNvPr id="22" name="Textfeld 21"/>
            <p:cNvSpPr txBox="1"/>
            <p:nvPr/>
          </p:nvSpPr>
          <p:spPr>
            <a:xfrm>
              <a:off x="5857884" y="4338847"/>
              <a:ext cx="25003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9. Same Attribute in different structure</a:t>
              </a:r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Textfeld 22"/>
            <p:cNvSpPr txBox="1"/>
            <p:nvPr/>
          </p:nvSpPr>
          <p:spPr>
            <a:xfrm>
              <a:off x="5929322" y="4857549"/>
              <a:ext cx="23574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10. Handling Sets</a:t>
              </a:r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Textfeld 23"/>
            <p:cNvSpPr txBox="1"/>
            <p:nvPr/>
          </p:nvSpPr>
          <p:spPr>
            <a:xfrm>
              <a:off x="5929322" y="5182832"/>
              <a:ext cx="23574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11. Attribute name does not define semantics</a:t>
              </a:r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Textfeld 24"/>
            <p:cNvSpPr txBox="1"/>
            <p:nvPr/>
          </p:nvSpPr>
          <p:spPr>
            <a:xfrm>
              <a:off x="5929322" y="5714805"/>
              <a:ext cx="23574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12. Attribute composition</a:t>
              </a:r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8" name="Gerade Verbindung mit Pfeil 27"/>
            <p:cNvCxnSpPr>
              <a:stCxn id="6" idx="2"/>
              <a:endCxn id="22" idx="0"/>
            </p:cNvCxnSpPr>
            <p:nvPr/>
          </p:nvCxnSpPr>
          <p:spPr bwMode="auto">
            <a:xfrm>
              <a:off x="7108049" y="2943698"/>
              <a:ext cx="0" cy="1395149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0720" y="764091"/>
            <a:ext cx="559605" cy="72000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31" name="TextBox 30"/>
          <p:cNvSpPr txBox="1"/>
          <p:nvPr/>
        </p:nvSpPr>
        <p:spPr>
          <a:xfrm>
            <a:off x="4662435" y="643510"/>
            <a:ext cx="3625441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[J. Hammer, M.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Stonebraker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and O.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Topsakal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THALIA: Test Harness for the Assessment of Legacy Information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Integration Approaches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U Florida, TR05-001,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2005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en-US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45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Corrupted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Heterogeneity of Data Sources</a:t>
            </a:r>
          </a:p>
          <a:p>
            <a:pPr lvl="1"/>
            <a:r>
              <a:rPr lang="en-US" dirty="0" smtClean="0"/>
              <a:t>Update anomalies on </a:t>
            </a:r>
            <a:r>
              <a:rPr lang="en-US" dirty="0" err="1" smtClean="0"/>
              <a:t>denormalized</a:t>
            </a:r>
            <a:r>
              <a:rPr lang="en-US" dirty="0" smtClean="0"/>
              <a:t> data / eventual consistency</a:t>
            </a:r>
          </a:p>
          <a:p>
            <a:pPr lvl="1"/>
            <a:r>
              <a:rPr lang="en-US" dirty="0" smtClean="0"/>
              <a:t>Changes of app/preprocessing over time (US vs us) </a:t>
            </a:r>
            <a:r>
              <a:rPr lang="en-AT" dirty="0" smtClean="0">
                <a:sym typeface="Wingdings" panose="05000000000000000000" pitchFamily="2" charset="2"/>
              </a:rPr>
              <a:t></a:t>
            </a:r>
            <a:r>
              <a:rPr lang="en-US" dirty="0" smtClean="0">
                <a:sym typeface="Wingdings" panose="05000000000000000000" pitchFamily="2" charset="2"/>
              </a:rPr>
              <a:t> inconsistencies</a:t>
            </a:r>
            <a:endParaRPr lang="en-US" sz="700" dirty="0"/>
          </a:p>
          <a:p>
            <a:r>
              <a:rPr lang="en-US" dirty="0" smtClean="0"/>
              <a:t>Human Error</a:t>
            </a:r>
          </a:p>
          <a:p>
            <a:pPr lvl="1"/>
            <a:r>
              <a:rPr lang="en-US" dirty="0" smtClean="0"/>
              <a:t>Errors in semi-manual data collection, laziness (see default values), bias</a:t>
            </a:r>
          </a:p>
          <a:p>
            <a:pPr lvl="1"/>
            <a:r>
              <a:rPr lang="en-US" dirty="0" smtClean="0"/>
              <a:t>Errors in data labeling (especially if large-scale: </a:t>
            </a:r>
            <a:r>
              <a:rPr lang="en-US" dirty="0"/>
              <a:t>c</a:t>
            </a:r>
            <a:r>
              <a:rPr lang="en-US" dirty="0" smtClean="0"/>
              <a:t>rowd workers / users)</a:t>
            </a:r>
            <a:endParaRPr lang="en-US" sz="700" dirty="0"/>
          </a:p>
          <a:p>
            <a:r>
              <a:rPr lang="en-US" dirty="0" smtClean="0"/>
              <a:t>Measurement/Processing Errors</a:t>
            </a:r>
          </a:p>
          <a:p>
            <a:pPr lvl="1"/>
            <a:r>
              <a:rPr lang="en-US" dirty="0" smtClean="0"/>
              <a:t>Unreliable HW/SW and measurement equipment (e.g., batteries)</a:t>
            </a:r>
          </a:p>
          <a:p>
            <a:pPr lvl="1"/>
            <a:r>
              <a:rPr lang="en-US" dirty="0" smtClean="0"/>
              <a:t>Harsh environments (temperature, movement) </a:t>
            </a:r>
            <a:r>
              <a:rPr lang="en-AT" dirty="0" smtClean="0">
                <a:sym typeface="Wingdings" panose="05000000000000000000" pitchFamily="2" charset="2"/>
              </a:rPr>
              <a:t></a:t>
            </a:r>
            <a:r>
              <a:rPr lang="en-US" dirty="0" smtClean="0">
                <a:sym typeface="Wingdings" panose="05000000000000000000" pitchFamily="2" charset="2"/>
              </a:rPr>
              <a:t> aging</a:t>
            </a:r>
          </a:p>
          <a:p>
            <a:pPr marL="457200" lvl="1" indent="0">
              <a:buNone/>
            </a:pPr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Extraction, Transformation, Loading (ETL)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509120" y="5142155"/>
          <a:ext cx="6095999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618">
                  <a:extLst>
                    <a:ext uri="{9D8B030D-6E8A-4147-A177-3AD203B41FA5}">
                      <a16:colId xmlns:a16="http://schemas.microsoft.com/office/drawing/2014/main" val="304761642"/>
                    </a:ext>
                  </a:extLst>
                </a:gridCol>
                <a:gridCol w="1266096">
                  <a:extLst>
                    <a:ext uri="{9D8B030D-6E8A-4147-A177-3AD203B41FA5}">
                      <a16:colId xmlns:a16="http://schemas.microsoft.com/office/drawing/2014/main" val="1475791521"/>
                    </a:ext>
                  </a:extLst>
                </a:gridCol>
                <a:gridCol w="1165606">
                  <a:extLst>
                    <a:ext uri="{9D8B030D-6E8A-4147-A177-3AD203B41FA5}">
                      <a16:colId xmlns:a16="http://schemas.microsoft.com/office/drawing/2014/main" val="346971481"/>
                    </a:ext>
                  </a:extLst>
                </a:gridCol>
                <a:gridCol w="576108">
                  <a:extLst>
                    <a:ext uri="{9D8B030D-6E8A-4147-A177-3AD203B41FA5}">
                      <a16:colId xmlns:a16="http://schemas.microsoft.com/office/drawing/2014/main" val="412465630"/>
                    </a:ext>
                  </a:extLst>
                </a:gridCol>
                <a:gridCol w="639742">
                  <a:extLst>
                    <a:ext uri="{9D8B030D-6E8A-4147-A177-3AD203B41FA5}">
                      <a16:colId xmlns:a16="http://schemas.microsoft.com/office/drawing/2014/main" val="382474718"/>
                    </a:ext>
                  </a:extLst>
                </a:gridCol>
                <a:gridCol w="1101972">
                  <a:extLst>
                    <a:ext uri="{9D8B030D-6E8A-4147-A177-3AD203B41FA5}">
                      <a16:colId xmlns:a16="http://schemas.microsoft.com/office/drawing/2014/main" val="1819729184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2292173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u="sng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</a:t>
                      </a:r>
                      <a:endParaRPr lang="en-US" sz="1600" u="sng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Name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BDay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Age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Sex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Phone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Zip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88388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Smith, Jane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05/06/1975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44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999-9999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98120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2638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John Smith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38/12/1963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55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867-4511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11111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6020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Jane Smith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05/06/1975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567-3211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98120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5196516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486022" y="4441369"/>
            <a:ext cx="1306286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Credit: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Felix </a:t>
            </a:r>
            <a:r>
              <a:rPr lang="en-U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Naumann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6973556" y="5352222"/>
          <a:ext cx="194439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3433">
                  <a:extLst>
                    <a:ext uri="{9D8B030D-6E8A-4147-A177-3AD203B41FA5}">
                      <a16:colId xmlns:a16="http://schemas.microsoft.com/office/drawing/2014/main" val="1039641114"/>
                    </a:ext>
                  </a:extLst>
                </a:gridCol>
                <a:gridCol w="1230965">
                  <a:extLst>
                    <a:ext uri="{9D8B030D-6E8A-4147-A177-3AD203B41FA5}">
                      <a16:colId xmlns:a16="http://schemas.microsoft.com/office/drawing/2014/main" val="4147825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Zip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City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3379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98120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San Jose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6682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90001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Lost Angeles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7144821"/>
                  </a:ext>
                </a:extLst>
              </a:tr>
            </a:tbl>
          </a:graphicData>
        </a:graphic>
      </p:graphicFrame>
      <p:cxnSp>
        <p:nvCxnSpPr>
          <p:cNvPr id="9" name="Gerade Verbindung mit Pfeil 10"/>
          <p:cNvCxnSpPr/>
          <p:nvPr/>
        </p:nvCxnSpPr>
        <p:spPr bwMode="auto">
          <a:xfrm>
            <a:off x="6471138" y="5352222"/>
            <a:ext cx="502418" cy="194466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7536266" y="6434598"/>
            <a:ext cx="126609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Typos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13384" y="4446701"/>
            <a:ext cx="1304611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Missing Values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12621" y="4718118"/>
            <a:ext cx="130461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Ref.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ntegrity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61363" y="4446701"/>
            <a:ext cx="180870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Contradictions &amp; wrong values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3128" y="4448377"/>
            <a:ext cx="180870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Uniqueness &amp; duplicates</a:t>
            </a:r>
          </a:p>
        </p:txBody>
      </p:sp>
    </p:spTree>
    <p:extLst>
      <p:ext uri="{BB962C8B-B14F-4D97-AF65-F5344CB8AC3E}">
        <p14:creationId xmlns:p14="http://schemas.microsoft.com/office/powerpoint/2010/main" val="171299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  <p:bldP spid="14" grpId="0"/>
      <p:bldP spid="15" grpId="0"/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ETL – Planning and Design 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Architecture, Flows, and Schemas</a:t>
            </a:r>
          </a:p>
          <a:p>
            <a:pPr lvl="1"/>
            <a:r>
              <a:rPr lang="en-US" dirty="0" smtClean="0"/>
              <a:t>#1 Plan requirements, architecture, tools </a:t>
            </a:r>
          </a:p>
          <a:p>
            <a:pPr lvl="1"/>
            <a:r>
              <a:rPr lang="en-US" dirty="0" smtClean="0"/>
              <a:t>#2 Design high-level </a:t>
            </a:r>
            <a:r>
              <a:rPr lang="en-US" dirty="0"/>
              <a:t>i</a:t>
            </a:r>
            <a:r>
              <a:rPr lang="en-US" dirty="0" smtClean="0"/>
              <a:t>ntegration </a:t>
            </a:r>
            <a:r>
              <a:rPr lang="en-US" dirty="0"/>
              <a:t>f</a:t>
            </a:r>
            <a:r>
              <a:rPr lang="en-US" dirty="0" smtClean="0"/>
              <a:t>lows (systems, integration jobs)</a:t>
            </a:r>
          </a:p>
          <a:p>
            <a:pPr lvl="1"/>
            <a:r>
              <a:rPr lang="en-US" dirty="0" smtClean="0"/>
              <a:t>#3 Data understanding (copy/code books, meta data)</a:t>
            </a:r>
          </a:p>
          <a:p>
            <a:pPr lvl="1"/>
            <a:r>
              <a:rPr lang="en-US" dirty="0" smtClean="0"/>
              <a:t>#4 Design dimension loading (static, dynamic </a:t>
            </a:r>
            <a:r>
              <a:rPr lang="en-US" dirty="0" err="1" smtClean="0"/>
              <a:t>incl</a:t>
            </a:r>
            <a:r>
              <a:rPr lang="en-US" dirty="0" smtClean="0"/>
              <a:t> keys)</a:t>
            </a:r>
          </a:p>
          <a:p>
            <a:pPr lvl="1"/>
            <a:r>
              <a:rPr lang="en-US" dirty="0" smtClean="0"/>
              <a:t>#5 Design fact </a:t>
            </a:r>
            <a:r>
              <a:rPr lang="en-US" dirty="0"/>
              <a:t>t</a:t>
            </a:r>
            <a:r>
              <a:rPr lang="en-US" dirty="0" smtClean="0"/>
              <a:t>able </a:t>
            </a:r>
            <a:r>
              <a:rPr lang="en-US" dirty="0"/>
              <a:t>l</a:t>
            </a:r>
            <a:r>
              <a:rPr lang="en-US" dirty="0" smtClean="0"/>
              <a:t>oading</a:t>
            </a:r>
          </a:p>
          <a:p>
            <a:r>
              <a:rPr lang="en-US" dirty="0" smtClean="0"/>
              <a:t>Data Integration and Cleaning</a:t>
            </a:r>
          </a:p>
          <a:p>
            <a:pPr lvl="1"/>
            <a:r>
              <a:rPr lang="en-US" dirty="0" smtClean="0"/>
              <a:t>#5 Types of data sources (snapshot, APIs, query language, logs) </a:t>
            </a:r>
          </a:p>
          <a:p>
            <a:pPr lvl="1"/>
            <a:r>
              <a:rPr lang="en-US" dirty="0" smtClean="0"/>
              <a:t>#6 </a:t>
            </a:r>
            <a:r>
              <a:rPr lang="en-US" dirty="0"/>
              <a:t>Prepare s</a:t>
            </a:r>
            <a:r>
              <a:rPr lang="en-US" dirty="0" smtClean="0"/>
              <a:t>chema mappings </a:t>
            </a:r>
            <a:r>
              <a:rPr lang="en-US" dirty="0">
                <a:sym typeface="Wingdings" panose="05000000000000000000" pitchFamily="2" charset="2"/>
              </a:rPr>
              <a:t> see </a:t>
            </a:r>
            <a:r>
              <a:rPr lang="en-US" b="1" dirty="0">
                <a:solidFill>
                  <a:srgbClr val="7889FB"/>
                </a:solidFill>
              </a:rPr>
              <a:t>04 Schema Matching and Mapping</a:t>
            </a:r>
            <a:r>
              <a:rPr lang="en-US" b="1" dirty="0"/>
              <a:t> </a:t>
            </a:r>
          </a:p>
          <a:p>
            <a:pPr lvl="1"/>
            <a:r>
              <a:rPr lang="en-US" dirty="0" smtClean="0"/>
              <a:t>#7 Change data capture and incremental loading (diff, aggregates)</a:t>
            </a:r>
          </a:p>
          <a:p>
            <a:pPr lvl="1"/>
            <a:r>
              <a:rPr lang="en-US" dirty="0" smtClean="0"/>
              <a:t>#8 Transformations, enrichments, and deduplication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b="1" dirty="0">
                <a:solidFill>
                  <a:srgbClr val="7889FB"/>
                </a:solidFill>
              </a:rPr>
              <a:t>05 Entity </a:t>
            </a:r>
            <a:r>
              <a:rPr lang="en-US" b="1" dirty="0" smtClean="0">
                <a:solidFill>
                  <a:srgbClr val="7889FB"/>
                </a:solidFill>
              </a:rPr>
              <a:t>Linking</a:t>
            </a:r>
            <a:endParaRPr lang="en-US" b="1" dirty="0" smtClean="0"/>
          </a:p>
          <a:p>
            <a:pPr lvl="1"/>
            <a:r>
              <a:rPr lang="en-US" dirty="0" smtClean="0"/>
              <a:t>#9 Data validation and cleansing </a:t>
            </a:r>
            <a:r>
              <a:rPr lang="en-US" dirty="0" smtClean="0">
                <a:sym typeface="Wingdings" panose="05000000000000000000" pitchFamily="2" charset="2"/>
              </a:rPr>
              <a:t> see </a:t>
            </a:r>
            <a:r>
              <a:rPr lang="en-US" b="1" dirty="0">
                <a:solidFill>
                  <a:srgbClr val="7889FB"/>
                </a:solidFill>
              </a:rPr>
              <a:t>06 Data Cleaning and Data </a:t>
            </a:r>
            <a:r>
              <a:rPr lang="en-US" b="1" dirty="0" smtClean="0">
                <a:solidFill>
                  <a:srgbClr val="7889FB"/>
                </a:solidFill>
              </a:rPr>
              <a:t>Fusion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Optimization</a:t>
            </a:r>
          </a:p>
          <a:p>
            <a:pPr lvl="1"/>
            <a:r>
              <a:rPr lang="en-US" dirty="0" smtClean="0"/>
              <a:t>#10 Partitioning schemes for loaded </a:t>
            </a:r>
            <a:r>
              <a:rPr lang="en-US" dirty="0"/>
              <a:t>d</a:t>
            </a:r>
            <a:r>
              <a:rPr lang="en-US" dirty="0" smtClean="0"/>
              <a:t>ata (e.g., per month)</a:t>
            </a:r>
          </a:p>
          <a:p>
            <a:pPr lvl="1"/>
            <a:r>
              <a:rPr lang="en-US" dirty="0" smtClean="0"/>
              <a:t>#11 Materialized views and incremental maintenance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Extraction, Transformation, Loading (ETL)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15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Events and Change Data Capture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Goal: Monitoring operations of data sources for detecting changes</a:t>
            </a:r>
          </a:p>
          <a:p>
            <a:endParaRPr lang="en-US" dirty="0"/>
          </a:p>
          <a:p>
            <a:r>
              <a:rPr lang="en-US" dirty="0" smtClean="0"/>
              <a:t>#1 </a:t>
            </a:r>
            <a:r>
              <a:rPr lang="en-US" dirty="0" smtClean="0">
                <a:solidFill>
                  <a:schemeClr val="accent1"/>
                </a:solidFill>
              </a:rPr>
              <a:t>Explicit Messages/Triggers</a:t>
            </a:r>
          </a:p>
          <a:p>
            <a:pPr lvl="1"/>
            <a:r>
              <a:rPr lang="en-US" dirty="0" smtClean="0"/>
              <a:t>Setup update propagation from the source systems to middleware</a:t>
            </a:r>
          </a:p>
          <a:p>
            <a:pPr lvl="1"/>
            <a:r>
              <a:rPr lang="en-US" dirty="0" smtClean="0"/>
              <a:t>Asynchronously propagate the updates into the DWH</a:t>
            </a:r>
          </a:p>
          <a:p>
            <a:pPr lvl="1"/>
            <a:endParaRPr lang="en-US" dirty="0"/>
          </a:p>
          <a:p>
            <a:r>
              <a:rPr lang="en-US" dirty="0" smtClean="0"/>
              <a:t>#2 </a:t>
            </a:r>
            <a:r>
              <a:rPr lang="en-US" dirty="0" smtClean="0">
                <a:solidFill>
                  <a:schemeClr val="accent1"/>
                </a:solidFill>
              </a:rPr>
              <a:t>Log-based Capture</a:t>
            </a:r>
          </a:p>
          <a:p>
            <a:pPr lvl="1"/>
            <a:r>
              <a:rPr lang="en-US" dirty="0" smtClean="0"/>
              <a:t>Parse system logs / provenance to retrieve changes since last loading</a:t>
            </a:r>
          </a:p>
          <a:p>
            <a:pPr lvl="1"/>
            <a:r>
              <a:rPr lang="en-US" dirty="0" smtClean="0"/>
              <a:t>Sometimes combined w/ replication </a:t>
            </a:r>
            <a:r>
              <a:rPr lang="en-US" b="1" dirty="0" smtClean="0">
                <a:solidFill>
                  <a:srgbClr val="7889FB"/>
                </a:solidFill>
                <a:sym typeface="Wingdings" panose="05000000000000000000" pitchFamily="2" charset="2"/>
              </a:rPr>
              <a:t> </a:t>
            </a:r>
            <a:r>
              <a:rPr lang="en-US" b="1" dirty="0">
                <a:solidFill>
                  <a:srgbClr val="7889FB"/>
                </a:solidFill>
              </a:rPr>
              <a:t>03 </a:t>
            </a:r>
            <a:r>
              <a:rPr lang="en-US" b="1" dirty="0" err="1" smtClean="0">
                <a:solidFill>
                  <a:srgbClr val="7889FB"/>
                </a:solidFill>
              </a:rPr>
              <a:t>MoM</a:t>
            </a:r>
            <a:r>
              <a:rPr lang="en-US" b="1" dirty="0" smtClean="0">
                <a:solidFill>
                  <a:srgbClr val="7889FB"/>
                </a:solidFill>
              </a:rPr>
              <a:t>, </a:t>
            </a:r>
            <a:r>
              <a:rPr lang="en-US" b="1" dirty="0">
                <a:solidFill>
                  <a:srgbClr val="7889FB"/>
                </a:solidFill>
              </a:rPr>
              <a:t>EAI, and Replication</a:t>
            </a:r>
            <a:endParaRPr lang="en-US" b="1" dirty="0" smtClean="0">
              <a:solidFill>
                <a:srgbClr val="7889FB"/>
              </a:solidFill>
            </a:endParaRPr>
          </a:p>
          <a:p>
            <a:pPr lvl="1"/>
            <a:r>
              <a:rPr lang="en-US" dirty="0" smtClean="0"/>
              <a:t>Leverage explicit audit columns or internal timestamps</a:t>
            </a:r>
          </a:p>
          <a:p>
            <a:pPr lvl="1"/>
            <a:endParaRPr lang="en-US" dirty="0"/>
          </a:p>
          <a:p>
            <a:r>
              <a:rPr lang="en-US" dirty="0" smtClean="0"/>
              <a:t>#3 </a:t>
            </a:r>
            <a:r>
              <a:rPr lang="en-US" dirty="0" smtClean="0">
                <a:solidFill>
                  <a:schemeClr val="accent1"/>
                </a:solidFill>
              </a:rPr>
              <a:t>Snapshot Differences</a:t>
            </a:r>
          </a:p>
          <a:p>
            <a:pPr lvl="1"/>
            <a:r>
              <a:rPr lang="en-US" dirty="0" smtClean="0"/>
              <a:t>Compute difference between old and new snapshot (e.g., files) before loading</a:t>
            </a:r>
          </a:p>
          <a:p>
            <a:pPr lvl="1"/>
            <a:r>
              <a:rPr lang="en-US" dirty="0" smtClean="0"/>
              <a:t>Broadly applicable but more expensive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Extraction, Transformation, Loading (ETL)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406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Data Warehousing</a:t>
            </a:r>
            <a:r>
              <a:rPr lang="en-US" dirty="0" smtClean="0"/>
              <a:t> (DWH)</a:t>
            </a:r>
            <a:endParaRPr lang="en-US" dirty="0"/>
          </a:p>
          <a:p>
            <a:r>
              <a:rPr lang="en-US" dirty="0" smtClean="0">
                <a:solidFill>
                  <a:srgbClr val="7889FB"/>
                </a:solidFill>
              </a:rPr>
              <a:t>Extraction, Transformation, Loading</a:t>
            </a:r>
            <a:r>
              <a:rPr lang="en-US" dirty="0" smtClean="0"/>
              <a:t> (ETL)</a:t>
            </a:r>
            <a:endParaRPr lang="en-US" dirty="0"/>
          </a:p>
          <a:p>
            <a:r>
              <a:rPr lang="en-US" dirty="0" smtClean="0">
                <a:solidFill>
                  <a:srgbClr val="7889FB"/>
                </a:solidFill>
              </a:rPr>
              <a:t>SQL/OLAP Extensions</a:t>
            </a:r>
          </a:p>
        </p:txBody>
      </p:sp>
      <p:pic>
        <p:nvPicPr>
          <p:cNvPr id="5" name="Picture 10" descr="https://upload.wikimedia.org/wikipedia/commons/thumb/d/d8/Emblem-person-blue.svg/1024px-Emblem-person-blue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554" y="2894279"/>
            <a:ext cx="1119934" cy="1119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hevron 5"/>
          <p:cNvSpPr/>
          <p:nvPr/>
        </p:nvSpPr>
        <p:spPr>
          <a:xfrm>
            <a:off x="807381" y="4240407"/>
            <a:ext cx="1912200" cy="984738"/>
          </a:xfrm>
          <a:prstGeom prst="chevron">
            <a:avLst>
              <a:gd name="adj" fmla="val 36735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Architecture &amp; Logical Design </a:t>
            </a:r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hevron 6"/>
          <p:cNvSpPr/>
          <p:nvPr/>
        </p:nvSpPr>
        <p:spPr>
          <a:xfrm>
            <a:off x="2780047" y="4240407"/>
            <a:ext cx="1912200" cy="984738"/>
          </a:xfrm>
          <a:prstGeom prst="chevron">
            <a:avLst>
              <a:gd name="adj" fmla="val 36735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Physical Schema Design </a:t>
            </a:r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hevron 7"/>
          <p:cNvSpPr/>
          <p:nvPr/>
        </p:nvSpPr>
        <p:spPr>
          <a:xfrm>
            <a:off x="4752713" y="4240407"/>
            <a:ext cx="1912200" cy="984738"/>
          </a:xfrm>
          <a:prstGeom prst="chevron">
            <a:avLst>
              <a:gd name="adj" fmla="val 36735"/>
            </a:avLst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ETL Pipeline Design</a:t>
            </a:r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Straight Arrow Connector 8"/>
          <p:cNvCxnSpPr>
            <a:stCxn id="5" idx="1"/>
            <a:endCxn id="6" idx="0"/>
          </p:cNvCxnSpPr>
          <p:nvPr/>
        </p:nvCxnSpPr>
        <p:spPr>
          <a:xfrm flipH="1">
            <a:off x="1582609" y="3454246"/>
            <a:ext cx="2444945" cy="78616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3"/>
            <a:endCxn id="8" idx="0"/>
          </p:cNvCxnSpPr>
          <p:nvPr/>
        </p:nvCxnSpPr>
        <p:spPr>
          <a:xfrm>
            <a:off x="5147488" y="3454246"/>
            <a:ext cx="380453" cy="78616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3"/>
            <a:endCxn id="12" idx="0"/>
          </p:cNvCxnSpPr>
          <p:nvPr/>
        </p:nvCxnSpPr>
        <p:spPr>
          <a:xfrm>
            <a:off x="5147488" y="3454246"/>
            <a:ext cx="2353119" cy="78616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6725379" y="4240407"/>
            <a:ext cx="1912200" cy="984738"/>
          </a:xfrm>
          <a:prstGeom prst="chevron">
            <a:avLst>
              <a:gd name="adj" fmla="val 36735"/>
            </a:avLst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DWH Usage</a:t>
            </a:r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6" name="Straight Arrow Connector 15"/>
          <p:cNvCxnSpPr>
            <a:stCxn id="5" idx="1"/>
            <a:endCxn id="7" idx="0"/>
          </p:cNvCxnSpPr>
          <p:nvPr/>
        </p:nvCxnSpPr>
        <p:spPr>
          <a:xfrm flipH="1">
            <a:off x="3555275" y="3454246"/>
            <a:ext cx="472279" cy="78616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725379" y="5225144"/>
            <a:ext cx="1912200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SQL, </a:t>
            </a:r>
            <a:r>
              <a:rPr lang="en-US" b="1" dirty="0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SQL/OLAP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, Data Mining, Machine Learning</a:t>
            </a:r>
          </a:p>
        </p:txBody>
      </p:sp>
    </p:spTree>
    <p:extLst>
      <p:ext uri="{BB962C8B-B14F-4D97-AF65-F5344CB8AC3E}">
        <p14:creationId xmlns:p14="http://schemas.microsoft.com/office/powerpoint/2010/main" val="427629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6173" y="958645"/>
            <a:ext cx="3587929" cy="40137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ETL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 Flows</a:t>
            </a:r>
            <a:br>
              <a:rPr lang="en-US" dirty="0" smtClean="0"/>
            </a:br>
            <a:r>
              <a:rPr lang="en-US" b="0" dirty="0" smtClean="0"/>
              <a:t>(</a:t>
            </a:r>
            <a:r>
              <a:rPr lang="de-DE" dirty="0" smtClean="0">
                <a:solidFill>
                  <a:srgbClr val="7889FB"/>
                </a:solidFill>
              </a:rPr>
              <a:t>Pentaho Data Integration</a:t>
            </a:r>
            <a:r>
              <a:rPr lang="de-DE" b="0" dirty="0" smtClean="0"/>
              <a:t>,</a:t>
            </a:r>
            <a:br>
              <a:rPr lang="de-DE" b="0" dirty="0" smtClean="0"/>
            </a:br>
            <a:r>
              <a:rPr lang="de-DE" b="0" dirty="0" smtClean="0"/>
              <a:t>since 2015 Hitachi)</a:t>
            </a:r>
            <a:endParaRPr lang="de-DE" b="0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Other Tools</a:t>
            </a:r>
          </a:p>
          <a:p>
            <a:pPr lvl="1"/>
            <a:r>
              <a:rPr lang="en-US" dirty="0" smtClean="0"/>
              <a:t>IBM IS, </a:t>
            </a:r>
            <a:r>
              <a:rPr lang="en-US" dirty="0" err="1" smtClean="0"/>
              <a:t>Informatica</a:t>
            </a:r>
            <a:r>
              <a:rPr lang="en-US" dirty="0" smtClean="0"/>
              <a:t>, SAP BO, MS Integration Services</a:t>
            </a:r>
          </a:p>
          <a:p>
            <a:pPr lvl="1"/>
            <a:r>
              <a:rPr lang="en-US" dirty="0" smtClean="0"/>
              <a:t>Open Source: Pentaho Data Integration, </a:t>
            </a:r>
            <a:r>
              <a:rPr lang="en-US" dirty="0" err="1" smtClean="0"/>
              <a:t>Scriptella</a:t>
            </a:r>
            <a:r>
              <a:rPr lang="en-US" dirty="0" smtClean="0"/>
              <a:t> ETL, </a:t>
            </a:r>
            <a:r>
              <a:rPr lang="en-US" dirty="0" err="1" smtClean="0"/>
              <a:t>CloverETL</a:t>
            </a:r>
            <a:r>
              <a:rPr lang="en-US" dirty="0" smtClean="0"/>
              <a:t>, </a:t>
            </a:r>
            <a:r>
              <a:rPr lang="en-US" dirty="0" err="1" smtClean="0"/>
              <a:t>Talend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Extraction, Transformation, Loading (ETL)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664" y="2619615"/>
            <a:ext cx="1006200" cy="1679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1016" y="2266023"/>
            <a:ext cx="559309" cy="722376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9139" y="2298619"/>
            <a:ext cx="561450" cy="722376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858953" y="3114989"/>
            <a:ext cx="2258708" cy="116955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[Matthias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Boehm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Uwe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Wloka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Dirk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Habich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Wolfgang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Lehner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GCIP: exploiting the generation and optimization of integration processes.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EDBT </a:t>
            </a:r>
            <a:r>
              <a:rPr lang="en-U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2009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42927" y="1004833"/>
            <a:ext cx="2140940" cy="116955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Alkis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Simitsis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Kevin Wilkinson,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Petar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Jovanovic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xPAD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a platform for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analytic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data flows.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SIGMOD 2013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861412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ETL via Apache Spark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</a:p>
          <a:p>
            <a:pPr lvl="1"/>
            <a:r>
              <a:rPr lang="en-US" dirty="0" smtClean="0"/>
              <a:t>Distributed ETL pipeline processing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Extraction, Transformation, Loading (ETL)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652007" y="5338995"/>
            <a:ext cx="242894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 Distributed, Data-Parallel Computation</a:t>
            </a:r>
            <a:endParaRPr lang="en-US" b="1" dirty="0" smtClean="0">
              <a:solidFill>
                <a:srgbClr val="7889F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0741" y="1404278"/>
            <a:ext cx="977213" cy="54864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576835" y="1333884"/>
            <a:ext cx="2120204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[Xiao Li: Building Robust ETL Pipelines with Apache Spark,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Spark Summit </a:t>
            </a:r>
            <a:r>
              <a:rPr lang="en-U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2017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17427" y="2207558"/>
            <a:ext cx="6923314" cy="397031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Consolas" panose="020B0609020204030204" pitchFamily="49" charset="0"/>
              </a:rPr>
              <a:t>//load csv and </a:t>
            </a:r>
            <a:r>
              <a:rPr lang="en-US" b="1" dirty="0" err="1" smtClean="0">
                <a:solidFill>
                  <a:srgbClr val="00B050"/>
                </a:solidFill>
                <a:latin typeface="Consolas" panose="020B0609020204030204" pitchFamily="49" charset="0"/>
              </a:rPr>
              <a:t>postgres</a:t>
            </a:r>
            <a:r>
              <a:rPr lang="en-US" b="1" dirty="0" smtClean="0">
                <a:solidFill>
                  <a:srgbClr val="00B050"/>
                </a:solidFill>
                <a:latin typeface="Consolas" panose="020B0609020204030204" pitchFamily="49" charset="0"/>
              </a:rPr>
              <a:t> tables</a:t>
            </a:r>
          </a:p>
          <a:p>
            <a:r>
              <a:rPr lang="en-US" b="1" dirty="0" err="1" smtClean="0">
                <a:latin typeface="Consolas" panose="020B0609020204030204" pitchFamily="49" charset="0"/>
              </a:rPr>
              <a:t>val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csvTable</a:t>
            </a:r>
            <a:r>
              <a:rPr lang="en-US" dirty="0">
                <a:latin typeface="Consolas" panose="020B0609020204030204" pitchFamily="49" charset="0"/>
              </a:rPr>
              <a:t> = spark.</a:t>
            </a:r>
            <a:r>
              <a:rPr lang="en-US" b="1" dirty="0">
                <a:latin typeface="Consolas" panose="020B0609020204030204" pitchFamily="49" charset="0"/>
              </a:rPr>
              <a:t>read.csv</a:t>
            </a:r>
            <a:r>
              <a:rPr lang="en-US" dirty="0">
                <a:latin typeface="Consolas" panose="020B0609020204030204" pitchFamily="49" charset="0"/>
              </a:rPr>
              <a:t>("/source/path")</a:t>
            </a:r>
          </a:p>
          <a:p>
            <a:r>
              <a:rPr lang="en-US" b="1" dirty="0" err="1">
                <a:latin typeface="Consolas" panose="020B0609020204030204" pitchFamily="49" charset="0"/>
              </a:rPr>
              <a:t>val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jdbcTable</a:t>
            </a:r>
            <a:r>
              <a:rPr lang="en-US" dirty="0">
                <a:latin typeface="Consolas" panose="020B0609020204030204" pitchFamily="49" charset="0"/>
              </a:rPr>
              <a:t> = </a:t>
            </a:r>
            <a:r>
              <a:rPr lang="en-US" dirty="0" err="1" smtClean="0">
                <a:latin typeface="Consolas" panose="020B0609020204030204" pitchFamily="49" charset="0"/>
              </a:rPr>
              <a:t>spark.</a:t>
            </a:r>
            <a:r>
              <a:rPr lang="en-US" b="1" dirty="0" err="1" smtClean="0">
                <a:latin typeface="Consolas" panose="020B0609020204030204" pitchFamily="49" charset="0"/>
              </a:rPr>
              <a:t>read.format</a:t>
            </a:r>
            <a:r>
              <a:rPr lang="en-US" dirty="0">
                <a:latin typeface="Consolas" panose="020B0609020204030204" pitchFamily="49" charset="0"/>
              </a:rPr>
              <a:t>("</a:t>
            </a:r>
            <a:r>
              <a:rPr lang="en-US" dirty="0" err="1">
                <a:latin typeface="Consolas" panose="020B0609020204030204" pitchFamily="49" charset="0"/>
              </a:rPr>
              <a:t>jdbc</a:t>
            </a:r>
            <a:r>
              <a:rPr lang="en-US" dirty="0">
                <a:latin typeface="Consolas" panose="020B0609020204030204" pitchFamily="49" charset="0"/>
              </a:rPr>
              <a:t>")</a:t>
            </a:r>
          </a:p>
          <a:p>
            <a:r>
              <a:rPr lang="en-US" dirty="0" smtClean="0">
                <a:latin typeface="Consolas" panose="020B0609020204030204" pitchFamily="49" charset="0"/>
              </a:rPr>
              <a:t>  .</a:t>
            </a:r>
            <a:r>
              <a:rPr lang="en-US" b="1" dirty="0">
                <a:latin typeface="Consolas" panose="020B0609020204030204" pitchFamily="49" charset="0"/>
              </a:rPr>
              <a:t>option</a:t>
            </a:r>
            <a:r>
              <a:rPr lang="en-US" dirty="0">
                <a:latin typeface="Consolas" panose="020B0609020204030204" pitchFamily="49" charset="0"/>
              </a:rPr>
              <a:t>("</a:t>
            </a:r>
            <a:r>
              <a:rPr lang="en-US" dirty="0" err="1">
                <a:latin typeface="Consolas" panose="020B0609020204030204" pitchFamily="49" charset="0"/>
              </a:rPr>
              <a:t>url</a:t>
            </a:r>
            <a:r>
              <a:rPr lang="en-US" dirty="0">
                <a:latin typeface="Consolas" panose="020B0609020204030204" pitchFamily="49" charset="0"/>
              </a:rPr>
              <a:t>", "</a:t>
            </a:r>
            <a:r>
              <a:rPr lang="en-US" dirty="0" err="1">
                <a:latin typeface="Consolas" panose="020B0609020204030204" pitchFamily="49" charset="0"/>
              </a:rPr>
              <a:t>jdbc:postgresql</a:t>
            </a:r>
            <a:r>
              <a:rPr lang="en-US" dirty="0">
                <a:latin typeface="Consolas" panose="020B0609020204030204" pitchFamily="49" charset="0"/>
              </a:rPr>
              <a:t>:...")</a:t>
            </a:r>
          </a:p>
          <a:p>
            <a:r>
              <a:rPr lang="en-US" dirty="0" smtClean="0">
                <a:latin typeface="Consolas" panose="020B0609020204030204" pitchFamily="49" charset="0"/>
              </a:rPr>
              <a:t>  .</a:t>
            </a:r>
            <a:r>
              <a:rPr lang="en-US" b="1" dirty="0">
                <a:latin typeface="Consolas" panose="020B0609020204030204" pitchFamily="49" charset="0"/>
              </a:rPr>
              <a:t>option</a:t>
            </a:r>
            <a:r>
              <a:rPr lang="en-US" dirty="0">
                <a:latin typeface="Consolas" panose="020B0609020204030204" pitchFamily="49" charset="0"/>
              </a:rPr>
              <a:t>("</a:t>
            </a:r>
            <a:r>
              <a:rPr lang="en-US" dirty="0" err="1">
                <a:latin typeface="Consolas" panose="020B0609020204030204" pitchFamily="49" charset="0"/>
              </a:rPr>
              <a:t>dbtable</a:t>
            </a:r>
            <a:r>
              <a:rPr lang="en-US" dirty="0">
                <a:latin typeface="Consolas" panose="020B0609020204030204" pitchFamily="49" charset="0"/>
              </a:rPr>
              <a:t>", "TEST.PEOPLE</a:t>
            </a:r>
            <a:r>
              <a:rPr lang="en-US" dirty="0" smtClean="0">
                <a:latin typeface="Consolas" panose="020B0609020204030204" pitchFamily="49" charset="0"/>
              </a:rPr>
              <a:t>")</a:t>
            </a:r>
          </a:p>
          <a:p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</a:rPr>
              <a:t> .</a:t>
            </a:r>
            <a:r>
              <a:rPr lang="en-US" b="1" dirty="0">
                <a:latin typeface="Consolas" panose="020B0609020204030204" pitchFamily="49" charset="0"/>
              </a:rPr>
              <a:t>load</a:t>
            </a:r>
            <a:r>
              <a:rPr lang="en-US" dirty="0">
                <a:latin typeface="Consolas" panose="020B0609020204030204" pitchFamily="49" charset="0"/>
              </a:rPr>
              <a:t>()</a:t>
            </a:r>
          </a:p>
          <a:p>
            <a:endParaRPr lang="en-US" sz="1000" dirty="0" smtClean="0">
              <a:latin typeface="Consolas" panose="020B0609020204030204" pitchFamily="49" charset="0"/>
            </a:endParaRPr>
          </a:p>
          <a:p>
            <a:r>
              <a:rPr lang="en-US" b="1" dirty="0" smtClean="0">
                <a:solidFill>
                  <a:srgbClr val="00B050"/>
                </a:solidFill>
                <a:latin typeface="Consolas" panose="020B0609020204030204" pitchFamily="49" charset="0"/>
              </a:rPr>
              <a:t>//join tables, filter and write as parquet</a:t>
            </a:r>
          </a:p>
          <a:p>
            <a:r>
              <a:rPr lang="en-US" dirty="0" err="1" smtClean="0">
                <a:latin typeface="Consolas" panose="020B0609020204030204" pitchFamily="49" charset="0"/>
              </a:rPr>
              <a:t>csvTable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 smtClean="0">
                <a:latin typeface="Consolas" panose="020B0609020204030204" pitchFamily="49" charset="0"/>
              </a:rPr>
              <a:t>  .</a:t>
            </a:r>
            <a:r>
              <a:rPr lang="en-US" b="1" dirty="0">
                <a:latin typeface="Consolas" panose="020B0609020204030204" pitchFamily="49" charset="0"/>
              </a:rPr>
              <a:t>join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</a:rPr>
              <a:t>jdbcTable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r>
              <a:rPr lang="en-US" dirty="0" err="1">
                <a:latin typeface="Consolas" panose="020B0609020204030204" pitchFamily="49" charset="0"/>
              </a:rPr>
              <a:t>Seq</a:t>
            </a:r>
            <a:r>
              <a:rPr lang="en-US" dirty="0">
                <a:latin typeface="Consolas" panose="020B0609020204030204" pitchFamily="49" charset="0"/>
              </a:rPr>
              <a:t>("name"), "outer")</a:t>
            </a:r>
          </a:p>
          <a:p>
            <a:r>
              <a:rPr lang="en-US" dirty="0" smtClean="0">
                <a:latin typeface="Consolas" panose="020B0609020204030204" pitchFamily="49" charset="0"/>
              </a:rPr>
              <a:t>  .</a:t>
            </a:r>
            <a:r>
              <a:rPr lang="en-US" b="1" dirty="0">
                <a:latin typeface="Consolas" panose="020B0609020204030204" pitchFamily="49" charset="0"/>
              </a:rPr>
              <a:t>filter</a:t>
            </a:r>
            <a:r>
              <a:rPr lang="en-US" dirty="0">
                <a:latin typeface="Consolas" panose="020B0609020204030204" pitchFamily="49" charset="0"/>
              </a:rPr>
              <a:t>("id &lt;= 2999")</a:t>
            </a:r>
          </a:p>
          <a:p>
            <a:r>
              <a:rPr lang="en-US" dirty="0" smtClean="0">
                <a:latin typeface="Consolas" panose="020B0609020204030204" pitchFamily="49" charset="0"/>
              </a:rPr>
              <a:t>  .</a:t>
            </a:r>
            <a:r>
              <a:rPr lang="en-US" b="1" dirty="0" err="1" smtClean="0">
                <a:latin typeface="Consolas" panose="020B0609020204030204" pitchFamily="49" charset="0"/>
              </a:rPr>
              <a:t>write.mode</a:t>
            </a:r>
            <a:r>
              <a:rPr lang="en-US" dirty="0">
                <a:latin typeface="Consolas" panose="020B0609020204030204" pitchFamily="49" charset="0"/>
              </a:rPr>
              <a:t>("overwrite</a:t>
            </a:r>
            <a:r>
              <a:rPr lang="en-US" dirty="0" smtClean="0">
                <a:latin typeface="Consolas" panose="020B0609020204030204" pitchFamily="49" charset="0"/>
              </a:rPr>
              <a:t>")</a:t>
            </a:r>
          </a:p>
          <a:p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</a:rPr>
              <a:t> .</a:t>
            </a:r>
            <a:r>
              <a:rPr lang="en-US" b="1" dirty="0">
                <a:latin typeface="Consolas" panose="020B0609020204030204" pitchFamily="49" charset="0"/>
              </a:rPr>
              <a:t>format</a:t>
            </a:r>
            <a:r>
              <a:rPr lang="en-US" dirty="0">
                <a:latin typeface="Consolas" panose="020B0609020204030204" pitchFamily="49" charset="0"/>
              </a:rPr>
              <a:t>("parquet")</a:t>
            </a:r>
          </a:p>
          <a:p>
            <a:r>
              <a:rPr lang="en-US" dirty="0" smtClean="0">
                <a:latin typeface="Consolas" panose="020B0609020204030204" pitchFamily="49" charset="0"/>
              </a:rPr>
              <a:t>  .</a:t>
            </a:r>
            <a:r>
              <a:rPr lang="en-US" b="1" dirty="0" err="1">
                <a:latin typeface="Consolas" panose="020B0609020204030204" pitchFamily="49" charset="0"/>
              </a:rPr>
              <a:t>saveAsTable</a:t>
            </a:r>
            <a:r>
              <a:rPr lang="en-US" dirty="0">
                <a:latin typeface="Consolas" panose="020B0609020204030204" pitchFamily="49" charset="0"/>
              </a:rPr>
              <a:t>("</a:t>
            </a:r>
            <a:r>
              <a:rPr lang="en-US" dirty="0" err="1">
                <a:latin typeface="Consolas" panose="020B0609020204030204" pitchFamily="49" charset="0"/>
              </a:rPr>
              <a:t>outputTableName</a:t>
            </a:r>
            <a:r>
              <a:rPr lang="en-US" dirty="0">
                <a:latin typeface="Consolas" panose="020B0609020204030204" pitchFamily="49" charset="0"/>
              </a:rPr>
              <a:t>")</a:t>
            </a:r>
            <a:endParaRPr lang="en-US" dirty="0" smtClean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68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SQL/OLAP </a:t>
            </a:r>
            <a:r>
              <a:rPr lang="en-US" dirty="0" smtClean="0"/>
              <a:t>Extensions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78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Recap: SQL Standard (</a:t>
            </a:r>
            <a:r>
              <a:rPr lang="en-US" altLang="en-US" dirty="0"/>
              <a:t>ANSI/ISO/IEC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SQL/OLAP </a:t>
            </a:r>
            <a:r>
              <a:rPr lang="en-US" dirty="0" smtClean="0"/>
              <a:t>Extensions</a:t>
            </a:r>
            <a:endParaRPr lang="en-US" dirty="0"/>
          </a:p>
          <a:p>
            <a:endParaRPr lang="en-US" dirty="0"/>
          </a:p>
        </p:txBody>
      </p:sp>
      <p:grpSp>
        <p:nvGrpSpPr>
          <p:cNvPr id="5" name="Group 51"/>
          <p:cNvGrpSpPr>
            <a:grpSpLocks/>
          </p:cNvGrpSpPr>
          <p:nvPr/>
        </p:nvGrpSpPr>
        <p:grpSpPr bwMode="auto">
          <a:xfrm>
            <a:off x="304800" y="1590891"/>
            <a:ext cx="8534400" cy="4371975"/>
            <a:chOff x="192" y="1230"/>
            <a:chExt cx="5376" cy="2754"/>
          </a:xfrm>
        </p:grpSpPr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336" y="1470"/>
              <a:ext cx="768" cy="642"/>
              <a:chOff x="192" y="1422"/>
              <a:chExt cx="768" cy="642"/>
            </a:xfrm>
          </p:grpSpPr>
          <p:sp>
            <p:nvSpPr>
              <p:cNvPr id="49" name="Rectangle 5"/>
              <p:cNvSpPr>
                <a:spLocks noChangeArrowheads="1"/>
              </p:cNvSpPr>
              <p:nvPr/>
            </p:nvSpPr>
            <p:spPr bwMode="auto">
              <a:xfrm>
                <a:off x="192" y="1584"/>
                <a:ext cx="768" cy="48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en-US" sz="1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0" name="Rectangle 6"/>
              <p:cNvSpPr>
                <a:spLocks noChangeArrowheads="1"/>
              </p:cNvSpPr>
              <p:nvPr/>
            </p:nvSpPr>
            <p:spPr bwMode="auto">
              <a:xfrm>
                <a:off x="192" y="1440"/>
                <a:ext cx="76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en-US" sz="1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1" name="Text Box 7"/>
              <p:cNvSpPr txBox="1">
                <a:spLocks noChangeArrowheads="1"/>
              </p:cNvSpPr>
              <p:nvPr/>
            </p:nvSpPr>
            <p:spPr bwMode="auto">
              <a:xfrm>
                <a:off x="192" y="1422"/>
                <a:ext cx="768" cy="1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altLang="en-US" sz="1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3: CLI</a:t>
                </a:r>
                <a:endParaRPr lang="en-US" altLang="en-US" sz="14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7" name="Group 8"/>
            <p:cNvGrpSpPr>
              <a:grpSpLocks/>
            </p:cNvGrpSpPr>
            <p:nvPr/>
          </p:nvGrpSpPr>
          <p:grpSpPr bwMode="auto">
            <a:xfrm>
              <a:off x="1200" y="1464"/>
              <a:ext cx="768" cy="648"/>
              <a:chOff x="192" y="1416"/>
              <a:chExt cx="768" cy="648"/>
            </a:xfrm>
          </p:grpSpPr>
          <p:sp>
            <p:nvSpPr>
              <p:cNvPr id="46" name="Rectangle 9"/>
              <p:cNvSpPr>
                <a:spLocks noChangeArrowheads="1"/>
              </p:cNvSpPr>
              <p:nvPr/>
            </p:nvSpPr>
            <p:spPr bwMode="auto">
              <a:xfrm>
                <a:off x="192" y="1584"/>
                <a:ext cx="768" cy="48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en-US" sz="1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7" name="Rectangle 10"/>
              <p:cNvSpPr>
                <a:spLocks noChangeArrowheads="1"/>
              </p:cNvSpPr>
              <p:nvPr/>
            </p:nvSpPr>
            <p:spPr bwMode="auto">
              <a:xfrm>
                <a:off x="192" y="1440"/>
                <a:ext cx="76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en-US" sz="1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8" name="Text Box 11"/>
              <p:cNvSpPr txBox="1">
                <a:spLocks noChangeArrowheads="1"/>
              </p:cNvSpPr>
              <p:nvPr/>
            </p:nvSpPr>
            <p:spPr bwMode="auto">
              <a:xfrm>
                <a:off x="192" y="1416"/>
                <a:ext cx="768" cy="1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altLang="en-US" sz="1400" b="1">
                    <a:latin typeface="Calibri" panose="020F0502020204030204" pitchFamily="34" charset="0"/>
                    <a:cs typeface="Calibri" panose="020F0502020204030204" pitchFamily="34" charset="0"/>
                  </a:rPr>
                  <a:t>4: PSM</a:t>
                </a:r>
                <a:endParaRPr lang="en-US" altLang="en-US" sz="1400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8" name="Group 12"/>
            <p:cNvGrpSpPr>
              <a:grpSpLocks/>
            </p:cNvGrpSpPr>
            <p:nvPr/>
          </p:nvGrpSpPr>
          <p:grpSpPr bwMode="auto">
            <a:xfrm>
              <a:off x="2064" y="1464"/>
              <a:ext cx="768" cy="648"/>
              <a:chOff x="192" y="1416"/>
              <a:chExt cx="768" cy="648"/>
            </a:xfrm>
          </p:grpSpPr>
          <p:sp>
            <p:nvSpPr>
              <p:cNvPr id="43" name="Rectangle 13"/>
              <p:cNvSpPr>
                <a:spLocks noChangeArrowheads="1"/>
              </p:cNvSpPr>
              <p:nvPr/>
            </p:nvSpPr>
            <p:spPr bwMode="auto">
              <a:xfrm>
                <a:off x="192" y="1584"/>
                <a:ext cx="768" cy="48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en-US" sz="1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4" name="Rectangle 14"/>
              <p:cNvSpPr>
                <a:spLocks noChangeArrowheads="1"/>
              </p:cNvSpPr>
              <p:nvPr/>
            </p:nvSpPr>
            <p:spPr bwMode="auto">
              <a:xfrm>
                <a:off x="192" y="1440"/>
                <a:ext cx="76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en-US" sz="1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5" name="Text Box 15"/>
              <p:cNvSpPr txBox="1">
                <a:spLocks noChangeArrowheads="1"/>
              </p:cNvSpPr>
              <p:nvPr/>
            </p:nvSpPr>
            <p:spPr bwMode="auto">
              <a:xfrm>
                <a:off x="192" y="1416"/>
                <a:ext cx="768" cy="1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altLang="en-US" sz="1400" b="1">
                    <a:latin typeface="Calibri" panose="020F0502020204030204" pitchFamily="34" charset="0"/>
                    <a:cs typeface="Calibri" panose="020F0502020204030204" pitchFamily="34" charset="0"/>
                  </a:rPr>
                  <a:t>9: MED</a:t>
                </a:r>
                <a:endParaRPr lang="en-US" altLang="en-US" sz="1400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" name="Group 16"/>
            <p:cNvGrpSpPr>
              <a:grpSpLocks/>
            </p:cNvGrpSpPr>
            <p:nvPr/>
          </p:nvGrpSpPr>
          <p:grpSpPr bwMode="auto">
            <a:xfrm>
              <a:off x="2928" y="1464"/>
              <a:ext cx="768" cy="648"/>
              <a:chOff x="192" y="1416"/>
              <a:chExt cx="768" cy="648"/>
            </a:xfrm>
          </p:grpSpPr>
          <p:sp>
            <p:nvSpPr>
              <p:cNvPr id="40" name="Rectangle 17"/>
              <p:cNvSpPr>
                <a:spLocks noChangeArrowheads="1"/>
              </p:cNvSpPr>
              <p:nvPr/>
            </p:nvSpPr>
            <p:spPr bwMode="auto">
              <a:xfrm>
                <a:off x="192" y="1584"/>
                <a:ext cx="768" cy="48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en-US" sz="1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1" name="Rectangle 18"/>
              <p:cNvSpPr>
                <a:spLocks noChangeArrowheads="1"/>
              </p:cNvSpPr>
              <p:nvPr/>
            </p:nvSpPr>
            <p:spPr bwMode="auto">
              <a:xfrm>
                <a:off x="192" y="1440"/>
                <a:ext cx="76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en-US" sz="1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2" name="Text Box 19"/>
              <p:cNvSpPr txBox="1">
                <a:spLocks noChangeArrowheads="1"/>
              </p:cNvSpPr>
              <p:nvPr/>
            </p:nvSpPr>
            <p:spPr bwMode="auto">
              <a:xfrm>
                <a:off x="192" y="1416"/>
                <a:ext cx="768" cy="1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altLang="en-US" sz="1400" b="1">
                    <a:latin typeface="Calibri" panose="020F0502020204030204" pitchFamily="34" charset="0"/>
                    <a:cs typeface="Calibri" panose="020F0502020204030204" pitchFamily="34" charset="0"/>
                  </a:rPr>
                  <a:t>10: OLB</a:t>
                </a:r>
                <a:endParaRPr lang="en-US" altLang="en-US" sz="1400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" name="Group 20"/>
            <p:cNvGrpSpPr>
              <a:grpSpLocks/>
            </p:cNvGrpSpPr>
            <p:nvPr/>
          </p:nvGrpSpPr>
          <p:grpSpPr bwMode="auto">
            <a:xfrm>
              <a:off x="3792" y="1464"/>
              <a:ext cx="768" cy="648"/>
              <a:chOff x="192" y="1416"/>
              <a:chExt cx="768" cy="648"/>
            </a:xfrm>
          </p:grpSpPr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92" y="1584"/>
                <a:ext cx="768" cy="48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en-US" sz="1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8" name="Rectangle 22"/>
              <p:cNvSpPr>
                <a:spLocks noChangeArrowheads="1"/>
              </p:cNvSpPr>
              <p:nvPr/>
            </p:nvSpPr>
            <p:spPr bwMode="auto">
              <a:xfrm>
                <a:off x="192" y="1440"/>
                <a:ext cx="76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en-US" sz="1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9" name="Text Box 23"/>
              <p:cNvSpPr txBox="1">
                <a:spLocks noChangeArrowheads="1"/>
              </p:cNvSpPr>
              <p:nvPr/>
            </p:nvSpPr>
            <p:spPr bwMode="auto">
              <a:xfrm>
                <a:off x="192" y="1416"/>
                <a:ext cx="768" cy="1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altLang="en-US" sz="1400" b="1">
                    <a:latin typeface="Calibri" panose="020F0502020204030204" pitchFamily="34" charset="0"/>
                    <a:cs typeface="Calibri" panose="020F0502020204030204" pitchFamily="34" charset="0"/>
                  </a:rPr>
                  <a:t>13: JRT</a:t>
                </a:r>
                <a:endParaRPr lang="en-US" altLang="en-US" sz="1400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1" name="Group 24"/>
            <p:cNvGrpSpPr>
              <a:grpSpLocks/>
            </p:cNvGrpSpPr>
            <p:nvPr/>
          </p:nvGrpSpPr>
          <p:grpSpPr bwMode="auto">
            <a:xfrm>
              <a:off x="4656" y="1464"/>
              <a:ext cx="768" cy="648"/>
              <a:chOff x="192" y="1416"/>
              <a:chExt cx="768" cy="648"/>
            </a:xfrm>
          </p:grpSpPr>
          <p:sp>
            <p:nvSpPr>
              <p:cNvPr id="34" name="Rectangle 25"/>
              <p:cNvSpPr>
                <a:spLocks noChangeArrowheads="1"/>
              </p:cNvSpPr>
              <p:nvPr/>
            </p:nvSpPr>
            <p:spPr bwMode="auto">
              <a:xfrm>
                <a:off x="192" y="1584"/>
                <a:ext cx="768" cy="48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en-US" sz="1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5" name="Rectangle 26"/>
              <p:cNvSpPr>
                <a:spLocks noChangeArrowheads="1"/>
              </p:cNvSpPr>
              <p:nvPr/>
            </p:nvSpPr>
            <p:spPr bwMode="auto">
              <a:xfrm>
                <a:off x="192" y="1440"/>
                <a:ext cx="76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en-US" sz="1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6" name="Text Box 27"/>
              <p:cNvSpPr txBox="1">
                <a:spLocks noChangeArrowheads="1"/>
              </p:cNvSpPr>
              <p:nvPr/>
            </p:nvSpPr>
            <p:spPr bwMode="auto">
              <a:xfrm>
                <a:off x="192" y="1416"/>
                <a:ext cx="768" cy="1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altLang="en-US" sz="1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14: XML</a:t>
                </a:r>
                <a:endParaRPr lang="en-US" altLang="en-US" sz="14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2" name="Rectangle 28"/>
            <p:cNvSpPr>
              <a:spLocks noChangeArrowheads="1"/>
            </p:cNvSpPr>
            <p:nvPr/>
          </p:nvSpPr>
          <p:spPr bwMode="auto">
            <a:xfrm>
              <a:off x="192" y="1392"/>
              <a:ext cx="5376" cy="2592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en-US" sz="12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ectangle 29"/>
            <p:cNvSpPr>
              <a:spLocks noChangeArrowheads="1"/>
            </p:cNvSpPr>
            <p:nvPr/>
          </p:nvSpPr>
          <p:spPr bwMode="auto">
            <a:xfrm>
              <a:off x="192" y="1248"/>
              <a:ext cx="768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en-US" sz="12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Text Box 30"/>
            <p:cNvSpPr txBox="1">
              <a:spLocks noChangeArrowheads="1"/>
            </p:cNvSpPr>
            <p:nvPr/>
          </p:nvSpPr>
          <p:spPr bwMode="auto">
            <a:xfrm>
              <a:off x="192" y="1230"/>
              <a:ext cx="768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en-US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1: Framework</a:t>
              </a:r>
              <a:endParaRPr lang="en-US" altLang="en-US" sz="1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6" name="Group 32"/>
            <p:cNvGrpSpPr>
              <a:grpSpLocks/>
            </p:cNvGrpSpPr>
            <p:nvPr/>
          </p:nvGrpSpPr>
          <p:grpSpPr bwMode="auto">
            <a:xfrm>
              <a:off x="1776" y="2232"/>
              <a:ext cx="3408" cy="1608"/>
              <a:chOff x="1776" y="2184"/>
              <a:chExt cx="3408" cy="1608"/>
            </a:xfrm>
          </p:grpSpPr>
          <p:sp>
            <p:nvSpPr>
              <p:cNvPr id="31" name="Rectangle 33"/>
              <p:cNvSpPr>
                <a:spLocks noChangeArrowheads="1"/>
              </p:cNvSpPr>
              <p:nvPr/>
            </p:nvSpPr>
            <p:spPr bwMode="auto">
              <a:xfrm>
                <a:off x="1776" y="2352"/>
                <a:ext cx="3408" cy="144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en-US" sz="1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2" name="Rectangle 34"/>
              <p:cNvSpPr>
                <a:spLocks noChangeArrowheads="1"/>
              </p:cNvSpPr>
              <p:nvPr/>
            </p:nvSpPr>
            <p:spPr bwMode="auto">
              <a:xfrm>
                <a:off x="1776" y="2208"/>
                <a:ext cx="340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en-US" sz="1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3" name="Text Box 35"/>
              <p:cNvSpPr txBox="1">
                <a:spLocks noChangeArrowheads="1"/>
              </p:cNvSpPr>
              <p:nvPr/>
            </p:nvSpPr>
            <p:spPr bwMode="auto">
              <a:xfrm>
                <a:off x="1776" y="2184"/>
                <a:ext cx="768" cy="1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altLang="en-US" sz="1400" b="1">
                    <a:latin typeface="Calibri" panose="020F0502020204030204" pitchFamily="34" charset="0"/>
                    <a:cs typeface="Calibri" panose="020F0502020204030204" pitchFamily="34" charset="0"/>
                  </a:rPr>
                  <a:t>11: Schemata</a:t>
                </a:r>
                <a:endParaRPr lang="en-US" altLang="en-US" sz="1400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7" name="Group 36"/>
            <p:cNvGrpSpPr>
              <a:grpSpLocks/>
            </p:cNvGrpSpPr>
            <p:nvPr/>
          </p:nvGrpSpPr>
          <p:grpSpPr bwMode="auto">
            <a:xfrm>
              <a:off x="864" y="2472"/>
              <a:ext cx="4128" cy="1416"/>
              <a:chOff x="864" y="2424"/>
              <a:chExt cx="4128" cy="1416"/>
            </a:xfrm>
          </p:grpSpPr>
          <p:sp>
            <p:nvSpPr>
              <p:cNvPr id="28" name="Rectangle 37"/>
              <p:cNvSpPr>
                <a:spLocks noChangeArrowheads="1"/>
              </p:cNvSpPr>
              <p:nvPr/>
            </p:nvSpPr>
            <p:spPr bwMode="auto">
              <a:xfrm>
                <a:off x="864" y="2592"/>
                <a:ext cx="4128" cy="124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en-US" sz="1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9" name="Rectangle 38"/>
              <p:cNvSpPr>
                <a:spLocks noChangeArrowheads="1"/>
              </p:cNvSpPr>
              <p:nvPr/>
            </p:nvSpPr>
            <p:spPr bwMode="auto">
              <a:xfrm>
                <a:off x="864" y="2448"/>
                <a:ext cx="412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en-US" sz="1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0" name="Text Box 39"/>
              <p:cNvSpPr txBox="1">
                <a:spLocks noChangeArrowheads="1"/>
              </p:cNvSpPr>
              <p:nvPr/>
            </p:nvSpPr>
            <p:spPr bwMode="auto">
              <a:xfrm>
                <a:off x="864" y="2424"/>
                <a:ext cx="930" cy="1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altLang="en-US" sz="1400" b="1">
                    <a:latin typeface="Calibri" panose="020F0502020204030204" pitchFamily="34" charset="0"/>
                    <a:cs typeface="Calibri" panose="020F0502020204030204" pitchFamily="34" charset="0"/>
                  </a:rPr>
                  <a:t>2: Foundation</a:t>
                </a:r>
                <a:endParaRPr lang="en-US" altLang="en-US" sz="1400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8" name="Text Box 40"/>
            <p:cNvSpPr txBox="1">
              <a:spLocks noChangeArrowheads="1"/>
            </p:cNvSpPr>
            <p:nvPr/>
          </p:nvSpPr>
          <p:spPr bwMode="auto">
            <a:xfrm>
              <a:off x="1008" y="3546"/>
              <a:ext cx="4128" cy="195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en-US" sz="1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Core SQL </a:t>
              </a:r>
              <a:r>
                <a:rPr lang="de-DE" altLang="en-US" sz="1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(all SQL:92 entry, some extended SQL:92/SQL:99)</a:t>
              </a:r>
              <a:endParaRPr lang="en-US" alt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Text Box 41" descr="Wide upward diagonal"/>
            <p:cNvSpPr txBox="1">
              <a:spLocks noChangeAspect="1" noChangeArrowheads="1"/>
            </p:cNvSpPr>
            <p:nvPr/>
          </p:nvSpPr>
          <p:spPr bwMode="auto">
            <a:xfrm>
              <a:off x="1008" y="3168"/>
              <a:ext cx="672" cy="192"/>
            </a:xfrm>
            <a:prstGeom prst="rect">
              <a:avLst/>
            </a:prstGeom>
            <a:pattFill prst="wdUpDiag">
              <a:fgClr>
                <a:srgbClr val="F5F5F5"/>
              </a:fgClr>
              <a:bgClr>
                <a:schemeClr val="bg1"/>
              </a:bgClr>
            </a:patt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46800" rIns="0" bIns="46800"/>
            <a:lstStyle/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de-DE" altLang="en-US" sz="1200">
                  <a:latin typeface="Calibri" panose="020F0502020204030204" pitchFamily="34" charset="0"/>
                  <a:cs typeface="Calibri" panose="020F0502020204030204" pitchFamily="34" charset="0"/>
                </a:rPr>
                <a:t>(1) Enhanced Date/Time Fac.</a:t>
              </a:r>
              <a:endParaRPr lang="en-US" altLang="en-US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Text Box 42" descr="Wide upward diagonal"/>
            <p:cNvSpPr txBox="1">
              <a:spLocks noChangeAspect="1" noChangeArrowheads="1"/>
            </p:cNvSpPr>
            <p:nvPr/>
          </p:nvSpPr>
          <p:spPr bwMode="auto">
            <a:xfrm>
              <a:off x="1776" y="2880"/>
              <a:ext cx="864" cy="480"/>
            </a:xfrm>
            <a:prstGeom prst="rect">
              <a:avLst/>
            </a:prstGeom>
            <a:pattFill prst="wdUpDiag">
              <a:fgClr>
                <a:srgbClr val="F5F5F5"/>
              </a:fgClr>
              <a:bgClr>
                <a:schemeClr val="bg1"/>
              </a:bgClr>
            </a:patt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46800" rIns="0" bIns="46800"/>
            <a:lstStyle/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de-DE" altLang="en-US" sz="1200">
                  <a:latin typeface="Calibri" panose="020F0502020204030204" pitchFamily="34" charset="0"/>
                  <a:cs typeface="Calibri" panose="020F0502020204030204" pitchFamily="34" charset="0"/>
                </a:rPr>
                <a:t>(2) Enhanced Integrity Management</a:t>
              </a:r>
            </a:p>
            <a:p>
              <a:pPr>
                <a:lnSpc>
                  <a:spcPct val="70000"/>
                </a:lnSpc>
                <a:spcBef>
                  <a:spcPct val="50000"/>
                </a:spcBef>
              </a:pPr>
              <a:endParaRPr lang="en-US" altLang="en-US" sz="12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Text Box 43" descr="Wide upward diagonal"/>
            <p:cNvSpPr txBox="1">
              <a:spLocks noChangeAspect="1" noChangeArrowheads="1"/>
            </p:cNvSpPr>
            <p:nvPr/>
          </p:nvSpPr>
          <p:spPr bwMode="auto">
            <a:xfrm>
              <a:off x="1872" y="3120"/>
              <a:ext cx="672" cy="192"/>
            </a:xfrm>
            <a:prstGeom prst="rect">
              <a:avLst/>
            </a:prstGeom>
            <a:pattFill prst="wdUpDiag">
              <a:fgClr>
                <a:srgbClr val="F5F5F5"/>
              </a:fgClr>
              <a:bgClr>
                <a:schemeClr val="bg1"/>
              </a:bgClr>
            </a:patt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de-DE" altLang="en-US" sz="1200">
                  <a:latin typeface="Calibri" panose="020F0502020204030204" pitchFamily="34" charset="0"/>
                  <a:cs typeface="Calibri" panose="020F0502020204030204" pitchFamily="34" charset="0"/>
                </a:rPr>
                <a:t>(8) Active Databases</a:t>
              </a:r>
              <a:endParaRPr lang="en-US" altLang="en-US" sz="12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Text Box 44" descr="Wide upward diagonal"/>
            <p:cNvSpPr txBox="1">
              <a:spLocks noChangeAspect="1" noChangeArrowheads="1"/>
            </p:cNvSpPr>
            <p:nvPr/>
          </p:nvSpPr>
          <p:spPr bwMode="auto">
            <a:xfrm>
              <a:off x="2736" y="2880"/>
              <a:ext cx="864" cy="480"/>
            </a:xfrm>
            <a:prstGeom prst="rect">
              <a:avLst/>
            </a:prstGeom>
            <a:pattFill prst="wdUpDiag">
              <a:fgClr>
                <a:srgbClr val="F5F5F5"/>
              </a:fgClr>
              <a:bgClr>
                <a:schemeClr val="bg1"/>
              </a:bgClr>
            </a:patt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de-DE" altLang="en-US" sz="1200">
                  <a:latin typeface="Calibri" panose="020F0502020204030204" pitchFamily="34" charset="0"/>
                  <a:cs typeface="Calibri" panose="020F0502020204030204" pitchFamily="34" charset="0"/>
                </a:rPr>
                <a:t>(7) Enhanced Objects</a:t>
              </a:r>
            </a:p>
            <a:p>
              <a:pPr>
                <a:lnSpc>
                  <a:spcPct val="70000"/>
                </a:lnSpc>
                <a:spcBef>
                  <a:spcPct val="50000"/>
                </a:spcBef>
              </a:pPr>
              <a:endParaRPr lang="en-US" altLang="en-US" sz="12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Text Box 45" descr="Wide upward diagonal"/>
            <p:cNvSpPr txBox="1">
              <a:spLocks noChangeAspect="1" noChangeArrowheads="1"/>
            </p:cNvSpPr>
            <p:nvPr/>
          </p:nvSpPr>
          <p:spPr bwMode="auto">
            <a:xfrm>
              <a:off x="2832" y="3120"/>
              <a:ext cx="672" cy="192"/>
            </a:xfrm>
            <a:prstGeom prst="rect">
              <a:avLst/>
            </a:prstGeom>
            <a:pattFill prst="wdUpDiag">
              <a:fgClr>
                <a:srgbClr val="F5F5F5"/>
              </a:fgClr>
              <a:bgClr>
                <a:schemeClr val="bg1"/>
              </a:bgClr>
            </a:patt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de-DE" altLang="en-US" sz="1200">
                  <a:latin typeface="Calibri" panose="020F0502020204030204" pitchFamily="34" charset="0"/>
                  <a:cs typeface="Calibri" panose="020F0502020204030204" pitchFamily="34" charset="0"/>
                </a:rPr>
                <a:t>(6) Basic Objects</a:t>
              </a:r>
              <a:endParaRPr lang="en-US" altLang="en-US" sz="12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Text Box 46" descr="Wide upward diagonal"/>
            <p:cNvSpPr txBox="1">
              <a:spLocks noChangeAspect="1" noChangeArrowheads="1"/>
            </p:cNvSpPr>
            <p:nvPr/>
          </p:nvSpPr>
          <p:spPr bwMode="auto">
            <a:xfrm>
              <a:off x="3696" y="3168"/>
              <a:ext cx="672" cy="192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/>
            <a:lstStyle/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de-DE" altLang="en-US" sz="1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(10) OLAP</a:t>
              </a:r>
              <a:endParaRPr lang="en-US" alt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Line 47"/>
            <p:cNvSpPr>
              <a:spLocks noChangeShapeType="1"/>
            </p:cNvSpPr>
            <p:nvPr/>
          </p:nvSpPr>
          <p:spPr bwMode="auto">
            <a:xfrm>
              <a:off x="624" y="3456"/>
              <a:ext cx="465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en-US" sz="12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Text Box 48"/>
            <p:cNvSpPr txBox="1">
              <a:spLocks noChangeArrowheads="1"/>
            </p:cNvSpPr>
            <p:nvPr/>
          </p:nvSpPr>
          <p:spPr bwMode="auto">
            <a:xfrm>
              <a:off x="192" y="3096"/>
              <a:ext cx="672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alt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optional features</a:t>
              </a:r>
              <a:endParaRPr lang="en-US" alt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Text Box 49"/>
            <p:cNvSpPr txBox="1">
              <a:spLocks noChangeArrowheads="1"/>
            </p:cNvSpPr>
            <p:nvPr/>
          </p:nvSpPr>
          <p:spPr bwMode="auto">
            <a:xfrm>
              <a:off x="192" y="3480"/>
              <a:ext cx="672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altLang="en-US" sz="1400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mandatory features</a:t>
              </a:r>
              <a:endParaRPr lang="en-US" alt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2" name="Text Box 51"/>
          <p:cNvSpPr txBox="1">
            <a:spLocks noChangeArrowheads="1"/>
          </p:cNvSpPr>
          <p:nvPr/>
        </p:nvSpPr>
        <p:spPr bwMode="auto">
          <a:xfrm>
            <a:off x="7596555" y="1205310"/>
            <a:ext cx="1385591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x:  ... a part </a:t>
            </a:r>
            <a:br>
              <a:rPr lang="de-DE" alt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(x) ... a package</a:t>
            </a:r>
            <a:endParaRPr lang="en-US" alt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43448" y="2241262"/>
            <a:ext cx="1209152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Call Level Interface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921746" y="2242939"/>
            <a:ext cx="1202454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Persistent Stored Modules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276600" y="2242939"/>
            <a:ext cx="1202454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Management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of External Data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667437" y="2243391"/>
            <a:ext cx="1202454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Object Language Bindings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017309" y="2245539"/>
            <a:ext cx="1202454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Java Routines and Types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408147" y="2237187"/>
            <a:ext cx="1202454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Extensible Markup Language</a:t>
            </a:r>
          </a:p>
        </p:txBody>
      </p:sp>
    </p:spTree>
    <p:extLst>
      <p:ext uri="{BB962C8B-B14F-4D97-AF65-F5344CB8AC3E}">
        <p14:creationId xmlns:p14="http://schemas.microsoft.com/office/powerpoint/2010/main" val="161535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Multi-Groupings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Recap: GROUP BY</a:t>
            </a:r>
          </a:p>
          <a:p>
            <a:pPr lvl="1"/>
            <a:r>
              <a:rPr lang="en-US" dirty="0" smtClean="0"/>
              <a:t>Group tuples by </a:t>
            </a:r>
            <a:br>
              <a:rPr lang="en-US" dirty="0" smtClean="0"/>
            </a:br>
            <a:r>
              <a:rPr lang="en-US" dirty="0" smtClean="0"/>
              <a:t>categorical variables</a:t>
            </a:r>
          </a:p>
          <a:p>
            <a:pPr lvl="1"/>
            <a:r>
              <a:rPr lang="en-US" dirty="0" smtClean="0"/>
              <a:t>Aggregate per group</a:t>
            </a:r>
          </a:p>
          <a:p>
            <a:pPr lvl="1"/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Grouping</a:t>
            </a:r>
            <a:br>
              <a:rPr lang="en-US" dirty="0" smtClean="0"/>
            </a:br>
            <a:r>
              <a:rPr lang="en-US" dirty="0" smtClean="0"/>
              <a:t>Extensions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SQL/OLAP Extensions</a:t>
            </a:r>
          </a:p>
        </p:txBody>
      </p:sp>
      <p:sp>
        <p:nvSpPr>
          <p:cNvPr id="8" name="Rectangle 53"/>
          <p:cNvSpPr>
            <a:spLocks noChangeArrowheads="1"/>
          </p:cNvSpPr>
          <p:nvPr/>
        </p:nvSpPr>
        <p:spPr bwMode="auto">
          <a:xfrm>
            <a:off x="6099638" y="1405936"/>
            <a:ext cx="30443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</a:rPr>
              <a:t>SELECT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b="0" dirty="0" smtClean="0">
                <a:latin typeface="Consolas" panose="020B0609020204030204" pitchFamily="49" charset="0"/>
              </a:rPr>
              <a:t>Year, </a:t>
            </a:r>
            <a:r>
              <a:rPr lang="en-US" sz="1600" b="1" dirty="0" smtClean="0">
                <a:latin typeface="Consolas" panose="020B0609020204030204" pitchFamily="49" charset="0"/>
              </a:rPr>
              <a:t>SUM</a:t>
            </a:r>
            <a:r>
              <a:rPr lang="en-US" sz="1600" b="0" dirty="0" smtClean="0">
                <a:latin typeface="Consolas" panose="020B0609020204030204" pitchFamily="49" charset="0"/>
              </a:rPr>
              <a:t>(Revenue) </a:t>
            </a:r>
            <a:endParaRPr lang="en-US" sz="1600" b="0" dirty="0">
              <a:latin typeface="Consolas" panose="020B0609020204030204" pitchFamily="49" charset="0"/>
            </a:endParaRPr>
          </a:p>
          <a:p>
            <a:r>
              <a:rPr lang="en-US" sz="1600" dirty="0" smtClean="0">
                <a:latin typeface="Consolas" panose="020B0609020204030204" pitchFamily="49" charset="0"/>
              </a:rPr>
              <a:t>  </a:t>
            </a:r>
            <a:r>
              <a:rPr lang="en-US" sz="1600" b="1" dirty="0" smtClean="0">
                <a:latin typeface="Consolas" panose="020B0609020204030204" pitchFamily="49" charset="0"/>
              </a:rPr>
              <a:t>FROM</a:t>
            </a:r>
            <a:r>
              <a:rPr lang="en-US" sz="1600" b="0" dirty="0" smtClean="0">
                <a:latin typeface="Consolas" panose="020B0609020204030204" pitchFamily="49" charset="0"/>
              </a:rPr>
              <a:t> </a:t>
            </a:r>
            <a:r>
              <a:rPr lang="en-US" sz="1600" dirty="0" smtClean="0">
                <a:latin typeface="Consolas" panose="020B0609020204030204" pitchFamily="49" charset="0"/>
              </a:rPr>
              <a:t>Sales</a:t>
            </a:r>
            <a:endParaRPr lang="en-US" sz="1600" b="0" dirty="0">
              <a:latin typeface="Consolas" panose="020B0609020204030204" pitchFamily="49" charset="0"/>
            </a:endParaRPr>
          </a:p>
          <a:p>
            <a:r>
              <a:rPr lang="en-US" sz="1600" dirty="0" smtClean="0">
                <a:latin typeface="Consolas" panose="020B0609020204030204" pitchFamily="49" charset="0"/>
              </a:rPr>
              <a:t>  </a:t>
            </a:r>
            <a:r>
              <a:rPr lang="en-US" sz="1600" b="1" dirty="0" smtClean="0">
                <a:latin typeface="Consolas" panose="020B0609020204030204" pitchFamily="49" charset="0"/>
              </a:rPr>
              <a:t>GROUP </a:t>
            </a:r>
            <a:r>
              <a:rPr lang="en-US" sz="1600" b="1" dirty="0">
                <a:latin typeface="Consolas" panose="020B0609020204030204" pitchFamily="49" charset="0"/>
              </a:rPr>
              <a:t>BY </a:t>
            </a:r>
            <a:r>
              <a:rPr lang="en-US" sz="1600" b="0" dirty="0" smtClean="0">
                <a:latin typeface="Consolas" panose="020B0609020204030204" pitchFamily="49" charset="0"/>
              </a:rPr>
              <a:t>Year</a:t>
            </a:r>
            <a:endParaRPr lang="de-DE" sz="1600" b="0" dirty="0">
              <a:latin typeface="Consolas" panose="020B0609020204030204" pitchFamily="49" charset="0"/>
            </a:endParaRPr>
          </a:p>
        </p:txBody>
      </p:sp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769022"/>
              </p:ext>
            </p:extLst>
          </p:nvPr>
        </p:nvGraphicFramePr>
        <p:xfrm>
          <a:off x="3748349" y="1405936"/>
          <a:ext cx="2270835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6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38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43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Year</a:t>
                      </a:r>
                      <a:endParaRPr kumimoji="0" lang="de-D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Quarter</a:t>
                      </a:r>
                      <a:endParaRPr kumimoji="0" lang="de-D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Revenue</a:t>
                      </a:r>
                      <a:endParaRPr kumimoji="0" lang="de-D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kumimoji="0" lang="de-DE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kumimoji="0" lang="de-DE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kumimoji="0" lang="de-DE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2005</a:t>
                      </a:r>
                      <a:endParaRPr kumimoji="0" lang="de-D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kumimoji="0" lang="de-D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3867372"/>
              </p:ext>
            </p:extLst>
          </p:nvPr>
        </p:nvGraphicFramePr>
        <p:xfrm>
          <a:off x="7647449" y="2380621"/>
          <a:ext cx="130786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39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39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Year</a:t>
                      </a:r>
                      <a:endParaRPr kumimoji="0" lang="de-D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SUM</a:t>
                      </a:r>
                      <a:endParaRPr kumimoji="0" lang="de-D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</a:t>
                      </a:r>
                      <a:endParaRPr kumimoji="0" lang="de-D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2005</a:t>
                      </a:r>
                      <a:endParaRPr kumimoji="0" lang="de-DE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kumimoji="0" lang="de-D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12" name="Straight Arrow Connector 11"/>
          <p:cNvCxnSpPr>
            <a:stCxn id="10" idx="3"/>
          </p:cNvCxnSpPr>
          <p:nvPr/>
        </p:nvCxnSpPr>
        <p:spPr>
          <a:xfrm>
            <a:off x="6019184" y="2518456"/>
            <a:ext cx="1602635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477252" y="4683968"/>
            <a:ext cx="2011545" cy="348786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GROUPING SETS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432812" y="5429226"/>
            <a:ext cx="1511304" cy="348786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ROLLUP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999856" y="5403659"/>
            <a:ext cx="1511304" cy="348786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CUBE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0" name="Straight Arrow Connector 19"/>
          <p:cNvCxnSpPr>
            <a:stCxn id="18" idx="0"/>
          </p:cNvCxnSpPr>
          <p:nvPr/>
        </p:nvCxnSpPr>
        <p:spPr>
          <a:xfrm flipV="1">
            <a:off x="3188464" y="5065188"/>
            <a:ext cx="755652" cy="364038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9" idx="0"/>
          </p:cNvCxnSpPr>
          <p:nvPr/>
        </p:nvCxnSpPr>
        <p:spPr>
          <a:xfrm flipH="1" flipV="1">
            <a:off x="4999856" y="5057874"/>
            <a:ext cx="755652" cy="345785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3727372" y="5867599"/>
            <a:ext cx="1511304" cy="34878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GROUPING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9" name="Straight Arrow Connector 28"/>
          <p:cNvCxnSpPr>
            <a:stCxn id="18" idx="2"/>
            <a:endCxn id="27" idx="1"/>
          </p:cNvCxnSpPr>
          <p:nvPr/>
        </p:nvCxnSpPr>
        <p:spPr>
          <a:xfrm>
            <a:off x="3188464" y="5778012"/>
            <a:ext cx="538908" cy="26398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7" idx="3"/>
            <a:endCxn id="19" idx="2"/>
          </p:cNvCxnSpPr>
          <p:nvPr/>
        </p:nvCxnSpPr>
        <p:spPr>
          <a:xfrm flipV="1">
            <a:off x="5238676" y="5752445"/>
            <a:ext cx="516832" cy="289547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3731620" y="4087575"/>
            <a:ext cx="1511304" cy="34878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GROUP BY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9" name="Straight Arrow Connector 38"/>
          <p:cNvCxnSpPr>
            <a:stCxn id="17" idx="0"/>
            <a:endCxn id="38" idx="2"/>
          </p:cNvCxnSpPr>
          <p:nvPr/>
        </p:nvCxnSpPr>
        <p:spPr>
          <a:xfrm flipV="1">
            <a:off x="4483025" y="4436361"/>
            <a:ext cx="4247" cy="247607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9286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7" grpId="0" animBg="1"/>
      <p:bldP spid="3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Grouping 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Semantics</a:t>
            </a:r>
          </a:p>
          <a:p>
            <a:pPr lvl="1"/>
            <a:r>
              <a:rPr lang="en-US" dirty="0" smtClean="0"/>
              <a:t>Grouping by multiple group-by attribute lists w/ consistent </a:t>
            </a:r>
            <a:r>
              <a:rPr lang="en-US" dirty="0" err="1" smtClean="0"/>
              <a:t>agg</a:t>
            </a:r>
            <a:r>
              <a:rPr lang="en-US" dirty="0" smtClean="0"/>
              <a:t> function</a:t>
            </a:r>
          </a:p>
          <a:p>
            <a:pPr lvl="1"/>
            <a:r>
              <a:rPr lang="en-US" dirty="0" smtClean="0"/>
              <a:t>Equivalent to multiple </a:t>
            </a:r>
            <a:r>
              <a:rPr lang="en-US" dirty="0" smtClean="0">
                <a:latin typeface="Consolas" panose="020B0609020204030204" pitchFamily="49" charset="0"/>
              </a:rPr>
              <a:t>GROUP BY</a:t>
            </a:r>
            <a:r>
              <a:rPr lang="en-US" dirty="0" smtClean="0"/>
              <a:t>, connected by </a:t>
            </a:r>
            <a:r>
              <a:rPr lang="en-US" dirty="0" smtClean="0">
                <a:latin typeface="Consolas" panose="020B0609020204030204" pitchFamily="49" charset="0"/>
              </a:rPr>
              <a:t>UNION ALL</a:t>
            </a:r>
          </a:p>
          <a:p>
            <a:pPr lvl="1"/>
            <a:endParaRPr lang="en-US" sz="700" dirty="0"/>
          </a:p>
          <a:p>
            <a:r>
              <a:rPr lang="en-US" dirty="0" smtClean="0"/>
              <a:t>Example</a:t>
            </a:r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SQL/OLAP Extensions</a:t>
            </a:r>
          </a:p>
        </p:txBody>
      </p:sp>
      <p:graphicFrame>
        <p:nvGraphicFramePr>
          <p:cNvPr id="5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2791616"/>
              </p:ext>
            </p:extLst>
          </p:nvPr>
        </p:nvGraphicFramePr>
        <p:xfrm>
          <a:off x="1043328" y="4022097"/>
          <a:ext cx="3192015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4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40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40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Year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Quarter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Revenue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2005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6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0776705"/>
              </p:ext>
            </p:extLst>
          </p:nvPr>
        </p:nvGraphicFramePr>
        <p:xfrm>
          <a:off x="6146744" y="2914797"/>
          <a:ext cx="2803581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45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45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45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Year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Quarter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SUM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2005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2005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Rectangle 81"/>
          <p:cNvSpPr>
            <a:spLocks noChangeArrowheads="1"/>
          </p:cNvSpPr>
          <p:nvPr/>
        </p:nvSpPr>
        <p:spPr bwMode="auto">
          <a:xfrm>
            <a:off x="2100108" y="2599578"/>
            <a:ext cx="404663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</a:rPr>
              <a:t>SELECT </a:t>
            </a:r>
            <a:r>
              <a:rPr lang="en-US" sz="1600" dirty="0" smtClean="0">
                <a:latin typeface="Consolas" panose="020B0609020204030204" pitchFamily="49" charset="0"/>
              </a:rPr>
              <a:t>Year</a:t>
            </a:r>
            <a:r>
              <a:rPr lang="en-US" sz="1600" b="0" dirty="0" smtClean="0">
                <a:latin typeface="Consolas" panose="020B0609020204030204" pitchFamily="49" charset="0"/>
              </a:rPr>
              <a:t>, Quarter, </a:t>
            </a:r>
            <a:r>
              <a:rPr lang="en-US" sz="1600" b="1" dirty="0" smtClean="0">
                <a:latin typeface="Consolas" panose="020B0609020204030204" pitchFamily="49" charset="0"/>
              </a:rPr>
              <a:t>SUM</a:t>
            </a:r>
            <a:r>
              <a:rPr lang="en-US" sz="1600" b="0" dirty="0" smtClean="0">
                <a:latin typeface="Consolas" panose="020B0609020204030204" pitchFamily="49" charset="0"/>
              </a:rPr>
              <a:t>(Revenue) </a:t>
            </a:r>
            <a:endParaRPr lang="en-US" sz="1600" b="0" dirty="0">
              <a:latin typeface="Consolas" panose="020B0609020204030204" pitchFamily="49" charset="0"/>
            </a:endParaRPr>
          </a:p>
          <a:p>
            <a:r>
              <a:rPr lang="en-US" sz="1600" dirty="0" smtClean="0">
                <a:latin typeface="Consolas" panose="020B0609020204030204" pitchFamily="49" charset="0"/>
              </a:rPr>
              <a:t>  </a:t>
            </a:r>
            <a:r>
              <a:rPr lang="en-US" sz="1600" b="1" dirty="0" smtClean="0">
                <a:latin typeface="Consolas" panose="020B0609020204030204" pitchFamily="49" charset="0"/>
              </a:rPr>
              <a:t>FROM</a:t>
            </a:r>
            <a:r>
              <a:rPr lang="en-US" sz="1600" b="0" dirty="0" smtClean="0">
                <a:latin typeface="Consolas" panose="020B0609020204030204" pitchFamily="49" charset="0"/>
              </a:rPr>
              <a:t> </a:t>
            </a:r>
            <a:r>
              <a:rPr lang="en-US" sz="1600" b="0" dirty="0">
                <a:latin typeface="Consolas" panose="020B0609020204030204" pitchFamily="49" charset="0"/>
              </a:rPr>
              <a:t>R</a:t>
            </a:r>
          </a:p>
          <a:p>
            <a:r>
              <a:rPr lang="en-US" sz="1600" dirty="0" smtClean="0">
                <a:latin typeface="Consolas" panose="020B0609020204030204" pitchFamily="49" charset="0"/>
              </a:rPr>
              <a:t>  </a:t>
            </a:r>
            <a:r>
              <a:rPr lang="en-US" sz="1600" b="1" dirty="0" smtClean="0">
                <a:latin typeface="Consolas" panose="020B0609020204030204" pitchFamily="49" charset="0"/>
              </a:rPr>
              <a:t>GROUP </a:t>
            </a:r>
            <a:r>
              <a:rPr lang="en-US" sz="1600" b="1" dirty="0">
                <a:latin typeface="Consolas" panose="020B0609020204030204" pitchFamily="49" charset="0"/>
              </a:rPr>
              <a:t>BY </a:t>
            </a:r>
            <a:r>
              <a:rPr lang="en-US" sz="1600" b="1" dirty="0" smtClean="0">
                <a:solidFill>
                  <a:srgbClr val="7889FB"/>
                </a:solidFill>
                <a:latin typeface="Consolas" panose="020B0609020204030204" pitchFamily="49" charset="0"/>
              </a:rPr>
              <a:t>GROUPING SETS </a:t>
            </a:r>
            <a:br>
              <a:rPr lang="en-US" sz="1600" b="1" dirty="0" smtClean="0">
                <a:solidFill>
                  <a:srgbClr val="7889FB"/>
                </a:solidFill>
                <a:latin typeface="Consolas" panose="020B0609020204030204" pitchFamily="49" charset="0"/>
              </a:rPr>
            </a:br>
            <a:r>
              <a:rPr lang="en-US" sz="1600" b="1" dirty="0" smtClean="0">
                <a:solidFill>
                  <a:srgbClr val="7889FB"/>
                </a:solidFill>
                <a:latin typeface="Consolas" panose="020B0609020204030204" pitchFamily="49" charset="0"/>
              </a:rPr>
              <a:t>    ((), (Year), (</a:t>
            </a:r>
            <a:r>
              <a:rPr lang="en-US" sz="1600" b="1" dirty="0" err="1" smtClean="0">
                <a:solidFill>
                  <a:srgbClr val="7889FB"/>
                </a:solidFill>
                <a:latin typeface="Consolas" panose="020B0609020204030204" pitchFamily="49" charset="0"/>
              </a:rPr>
              <a:t>Year,Quarter</a:t>
            </a:r>
            <a:r>
              <a:rPr lang="en-US" sz="1600" b="1" dirty="0" smtClean="0">
                <a:solidFill>
                  <a:srgbClr val="7889FB"/>
                </a:solidFill>
                <a:latin typeface="Consolas" panose="020B0609020204030204" pitchFamily="49" charset="0"/>
              </a:rPr>
              <a:t>))</a:t>
            </a:r>
            <a:endParaRPr lang="de-DE" sz="1600" b="1" dirty="0">
              <a:solidFill>
                <a:srgbClr val="7889FB"/>
              </a:solidFill>
              <a:latin typeface="Consolas" panose="020B0609020204030204" pitchFamily="49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416549" y="4598466"/>
            <a:ext cx="1602635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601919" y="748054"/>
            <a:ext cx="35420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</a:rPr>
              <a:t>GROUP BY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GROUPING SETS</a:t>
            </a:r>
            <a:r>
              <a:rPr lang="en-US" b="1" dirty="0">
                <a:latin typeface="Consolas" panose="020B0609020204030204" pitchFamily="49" charset="0"/>
              </a:rPr>
              <a:t> </a:t>
            </a:r>
            <a:r>
              <a:rPr lang="en-US" b="1" dirty="0" smtClean="0">
                <a:latin typeface="Consolas" panose="020B0609020204030204" pitchFamily="49" charset="0"/>
              </a:rPr>
              <a:t>  </a:t>
            </a:r>
            <a:r>
              <a:rPr lang="en-US" dirty="0" smtClean="0">
                <a:latin typeface="Consolas" panose="020B0609020204030204" pitchFamily="49" charset="0"/>
              </a:rPr>
              <a:t/>
            </a:r>
            <a:br>
              <a:rPr lang="en-US" dirty="0" smtClean="0">
                <a:latin typeface="Consolas" panose="020B0609020204030204" pitchFamily="49" charset="0"/>
              </a:rPr>
            </a:br>
            <a:r>
              <a:rPr lang="en-US" dirty="0" smtClean="0">
                <a:latin typeface="Consolas" panose="020B0609020204030204" pitchFamily="49" charset="0"/>
              </a:rPr>
              <a:t>  ((&lt;</a:t>
            </a:r>
            <a:r>
              <a:rPr lang="en-US" dirty="0">
                <a:latin typeface="Consolas" panose="020B0609020204030204" pitchFamily="49" charset="0"/>
              </a:rPr>
              <a:t>attribute-list&gt;), …)</a:t>
            </a:r>
          </a:p>
        </p:txBody>
      </p:sp>
    </p:spTree>
    <p:extLst>
      <p:ext uri="{BB962C8B-B14F-4D97-AF65-F5344CB8AC3E}">
        <p14:creationId xmlns:p14="http://schemas.microsoft.com/office/powerpoint/2010/main" val="612266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Rollup </a:t>
            </a:r>
            <a:r>
              <a:rPr lang="en-US" sz="2000" dirty="0" smtClean="0"/>
              <a:t>(see also multi-dim ops)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Semantics</a:t>
            </a:r>
            <a:endParaRPr lang="en-US" dirty="0"/>
          </a:p>
          <a:p>
            <a:pPr lvl="1"/>
            <a:r>
              <a:rPr lang="en-US" dirty="0" smtClean="0"/>
              <a:t>Hierarchical grouping along dimension hierarchy </a:t>
            </a:r>
            <a:endParaRPr lang="en-US" dirty="0"/>
          </a:p>
          <a:p>
            <a:pPr lvl="1"/>
            <a:r>
              <a:rPr lang="de-DE" b="1" dirty="0" smtClean="0">
                <a:latin typeface="Consolas" panose="020B0609020204030204" pitchFamily="49" charset="0"/>
              </a:rPr>
              <a:t>GROUP </a:t>
            </a:r>
            <a:r>
              <a:rPr lang="de-DE" b="1" dirty="0">
                <a:latin typeface="Consolas" panose="020B0609020204030204" pitchFamily="49" charset="0"/>
              </a:rPr>
              <a:t>BY ROLLUP</a:t>
            </a:r>
            <a:r>
              <a:rPr lang="de-DE" dirty="0">
                <a:latin typeface="Consolas" panose="020B0609020204030204" pitchFamily="49" charset="0"/>
              </a:rPr>
              <a:t> </a:t>
            </a:r>
            <a:r>
              <a:rPr lang="de-DE" dirty="0" smtClean="0">
                <a:latin typeface="Consolas" panose="020B0609020204030204" pitchFamily="49" charset="0"/>
              </a:rPr>
              <a:t>(A1,A2,A3)</a:t>
            </a:r>
            <a:br>
              <a:rPr lang="de-DE" dirty="0" smtClean="0">
                <a:latin typeface="Consolas" panose="020B0609020204030204" pitchFamily="49" charset="0"/>
              </a:rPr>
            </a:br>
            <a:r>
              <a:rPr lang="de-DE" dirty="0" smtClean="0">
                <a:latin typeface="Consolas" panose="020B0609020204030204" pitchFamily="49" charset="0"/>
              </a:rPr>
              <a:t> := GROUP BY GROUPING SETS((),(A1),(A1,A2),(A1,A2,A3))</a:t>
            </a:r>
            <a:endParaRPr lang="de-DE" dirty="0">
              <a:latin typeface="Consolas" panose="020B0609020204030204" pitchFamily="49" charset="0"/>
            </a:endParaRPr>
          </a:p>
          <a:p>
            <a:pPr lvl="1"/>
            <a:endParaRPr lang="en-US" sz="700" dirty="0"/>
          </a:p>
          <a:p>
            <a:r>
              <a:rPr lang="en-US" dirty="0"/>
              <a:t>Example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SQL/OLAP Extensions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6335488" y="732120"/>
            <a:ext cx="27482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>
                <a:latin typeface="Consolas" panose="020B0609020204030204" pitchFamily="49" charset="0"/>
              </a:rPr>
              <a:t>GROUP BY </a:t>
            </a:r>
            <a:r>
              <a:rPr lang="de-DE" b="1" dirty="0">
                <a:solidFill>
                  <a:schemeClr val="accent1"/>
                </a:solidFill>
                <a:latin typeface="Consolas" panose="020B0609020204030204" pitchFamily="49" charset="0"/>
              </a:rPr>
              <a:t>ROLLUP</a:t>
            </a:r>
            <a:r>
              <a:rPr lang="de-DE" dirty="0">
                <a:latin typeface="Consolas" panose="020B0609020204030204" pitchFamily="49" charset="0"/>
              </a:rPr>
              <a:t> </a:t>
            </a:r>
            <a:r>
              <a:rPr lang="de-DE" dirty="0" smtClean="0">
                <a:latin typeface="Consolas" panose="020B0609020204030204" pitchFamily="49" charset="0"/>
              </a:rPr>
              <a:t/>
            </a:r>
            <a:br>
              <a:rPr lang="de-DE" dirty="0" smtClean="0">
                <a:latin typeface="Consolas" panose="020B0609020204030204" pitchFamily="49" charset="0"/>
              </a:rPr>
            </a:br>
            <a:r>
              <a:rPr lang="de-DE" dirty="0" smtClean="0">
                <a:latin typeface="Consolas" panose="020B0609020204030204" pitchFamily="49" charset="0"/>
              </a:rPr>
              <a:t>  (&lt;</a:t>
            </a:r>
            <a:r>
              <a:rPr lang="de-DE" dirty="0">
                <a:latin typeface="Consolas" panose="020B0609020204030204" pitchFamily="49" charset="0"/>
              </a:rPr>
              <a:t>attribute-list&gt;) </a:t>
            </a:r>
          </a:p>
        </p:txBody>
      </p:sp>
      <p:graphicFrame>
        <p:nvGraphicFramePr>
          <p:cNvPr id="6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3296439"/>
              </p:ext>
            </p:extLst>
          </p:nvPr>
        </p:nvGraphicFramePr>
        <p:xfrm>
          <a:off x="1043328" y="4022097"/>
          <a:ext cx="3192015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4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40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40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Year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Quarter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Revenue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2005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7780652"/>
              </p:ext>
            </p:extLst>
          </p:nvPr>
        </p:nvGraphicFramePr>
        <p:xfrm>
          <a:off x="6146744" y="2914797"/>
          <a:ext cx="2803581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45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45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45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Year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Quarter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SUM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2005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2005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cxnSp>
        <p:nvCxnSpPr>
          <p:cNvPr id="8" name="Straight Arrow Connector 7"/>
          <p:cNvCxnSpPr/>
          <p:nvPr/>
        </p:nvCxnSpPr>
        <p:spPr>
          <a:xfrm>
            <a:off x="4416549" y="4598466"/>
            <a:ext cx="1602635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1"/>
          <p:cNvSpPr>
            <a:spLocks noChangeArrowheads="1"/>
          </p:cNvSpPr>
          <p:nvPr/>
        </p:nvSpPr>
        <p:spPr bwMode="auto">
          <a:xfrm>
            <a:off x="1999625" y="3031654"/>
            <a:ext cx="40466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</a:rPr>
              <a:t>SELECT </a:t>
            </a:r>
            <a:r>
              <a:rPr lang="en-US" sz="1600" dirty="0" smtClean="0">
                <a:latin typeface="Consolas" panose="020B0609020204030204" pitchFamily="49" charset="0"/>
              </a:rPr>
              <a:t>Year</a:t>
            </a:r>
            <a:r>
              <a:rPr lang="en-US" sz="1600" b="0" dirty="0" smtClean="0">
                <a:latin typeface="Consolas" panose="020B0609020204030204" pitchFamily="49" charset="0"/>
              </a:rPr>
              <a:t>, Quarter, </a:t>
            </a:r>
            <a:r>
              <a:rPr lang="en-US" sz="1600" b="1" dirty="0" smtClean="0">
                <a:latin typeface="Consolas" panose="020B0609020204030204" pitchFamily="49" charset="0"/>
              </a:rPr>
              <a:t>SUM</a:t>
            </a:r>
            <a:r>
              <a:rPr lang="en-US" sz="1600" b="0" dirty="0" smtClean="0">
                <a:latin typeface="Consolas" panose="020B0609020204030204" pitchFamily="49" charset="0"/>
              </a:rPr>
              <a:t>(Revenue) </a:t>
            </a:r>
            <a:endParaRPr lang="en-US" sz="1600" b="0" dirty="0">
              <a:latin typeface="Consolas" panose="020B0609020204030204" pitchFamily="49" charset="0"/>
            </a:endParaRPr>
          </a:p>
          <a:p>
            <a:r>
              <a:rPr lang="en-US" sz="1600" dirty="0" smtClean="0">
                <a:latin typeface="Consolas" panose="020B0609020204030204" pitchFamily="49" charset="0"/>
              </a:rPr>
              <a:t>  </a:t>
            </a:r>
            <a:r>
              <a:rPr lang="en-US" sz="1600" b="1" dirty="0" smtClean="0">
                <a:latin typeface="Consolas" panose="020B0609020204030204" pitchFamily="49" charset="0"/>
              </a:rPr>
              <a:t>FROM</a:t>
            </a:r>
            <a:r>
              <a:rPr lang="en-US" sz="1600" b="0" dirty="0" smtClean="0">
                <a:latin typeface="Consolas" panose="020B0609020204030204" pitchFamily="49" charset="0"/>
              </a:rPr>
              <a:t> </a:t>
            </a:r>
            <a:r>
              <a:rPr lang="en-US" sz="1600" b="0" dirty="0">
                <a:latin typeface="Consolas" panose="020B0609020204030204" pitchFamily="49" charset="0"/>
              </a:rPr>
              <a:t>R</a:t>
            </a:r>
          </a:p>
          <a:p>
            <a:r>
              <a:rPr lang="en-US" sz="1600" dirty="0" smtClean="0">
                <a:latin typeface="Consolas" panose="020B0609020204030204" pitchFamily="49" charset="0"/>
              </a:rPr>
              <a:t>  </a:t>
            </a:r>
            <a:r>
              <a:rPr lang="en-US" sz="1600" b="1" dirty="0" smtClean="0">
                <a:latin typeface="Consolas" panose="020B0609020204030204" pitchFamily="49" charset="0"/>
              </a:rPr>
              <a:t>GROUP </a:t>
            </a:r>
            <a:r>
              <a:rPr lang="en-US" sz="1600" b="1" dirty="0">
                <a:latin typeface="Consolas" panose="020B0609020204030204" pitchFamily="49" charset="0"/>
              </a:rPr>
              <a:t>BY </a:t>
            </a:r>
            <a:r>
              <a:rPr lang="en-US" sz="1600" b="1" dirty="0" smtClean="0">
                <a:solidFill>
                  <a:srgbClr val="7889FB"/>
                </a:solidFill>
                <a:latin typeface="Consolas" panose="020B0609020204030204" pitchFamily="49" charset="0"/>
              </a:rPr>
              <a:t>ROLLUP(</a:t>
            </a:r>
            <a:r>
              <a:rPr lang="en-US" sz="1600" b="1" dirty="0" err="1" smtClean="0">
                <a:solidFill>
                  <a:srgbClr val="7889FB"/>
                </a:solidFill>
                <a:latin typeface="Consolas" panose="020B0609020204030204" pitchFamily="49" charset="0"/>
              </a:rPr>
              <a:t>Year,Quarter</a:t>
            </a:r>
            <a:r>
              <a:rPr lang="en-US" sz="1600" b="1" dirty="0" smtClean="0">
                <a:solidFill>
                  <a:srgbClr val="7889FB"/>
                </a:solidFill>
                <a:latin typeface="Consolas" panose="020B0609020204030204" pitchFamily="49" charset="0"/>
              </a:rPr>
              <a:t>)</a:t>
            </a:r>
            <a:endParaRPr lang="de-DE" sz="1600" b="1" dirty="0">
              <a:solidFill>
                <a:srgbClr val="7889FB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10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Rollup, cont. and Grouping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Operator Implementation</a:t>
            </a:r>
          </a:p>
          <a:p>
            <a:pPr lvl="1"/>
            <a:r>
              <a:rPr lang="en-US" dirty="0" smtClean="0"/>
              <a:t>Aggregation towers for (semi-)additive </a:t>
            </a:r>
            <a:br>
              <a:rPr lang="en-US" dirty="0" smtClean="0"/>
            </a:br>
            <a:r>
              <a:rPr lang="en-US" dirty="0" smtClean="0"/>
              <a:t>aggregation functions</a:t>
            </a:r>
          </a:p>
          <a:p>
            <a:pPr lvl="1"/>
            <a:r>
              <a:rPr lang="en-US" dirty="0" smtClean="0"/>
              <a:t>Example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GROUPING Semantics</a:t>
            </a:r>
          </a:p>
          <a:p>
            <a:pPr lvl="1"/>
            <a:r>
              <a:rPr lang="en-US" dirty="0" smtClean="0"/>
              <a:t>With ROLLUP or CUBE to identify aggregates</a:t>
            </a:r>
          </a:p>
          <a:p>
            <a:pPr lvl="1"/>
            <a:r>
              <a:rPr lang="en-US" dirty="0" smtClean="0"/>
              <a:t>NULL group vs NULL due to aggregation</a:t>
            </a:r>
          </a:p>
          <a:p>
            <a:pPr lvl="1"/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SQL/OLAP Extensions</a:t>
            </a:r>
          </a:p>
        </p:txBody>
      </p:sp>
      <p:sp>
        <p:nvSpPr>
          <p:cNvPr id="5" name="Rectangle 81"/>
          <p:cNvSpPr>
            <a:spLocks noChangeArrowheads="1"/>
          </p:cNvSpPr>
          <p:nvPr/>
        </p:nvSpPr>
        <p:spPr bwMode="auto">
          <a:xfrm>
            <a:off x="976958" y="2754814"/>
            <a:ext cx="40466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</a:rPr>
              <a:t>SELECT </a:t>
            </a:r>
            <a:r>
              <a:rPr lang="en-US" sz="1600" dirty="0" smtClean="0">
                <a:latin typeface="Consolas" panose="020B0609020204030204" pitchFamily="49" charset="0"/>
              </a:rPr>
              <a:t>Year</a:t>
            </a:r>
            <a:r>
              <a:rPr lang="en-US" sz="1600" b="0" dirty="0" smtClean="0">
                <a:latin typeface="Consolas" panose="020B0609020204030204" pitchFamily="49" charset="0"/>
              </a:rPr>
              <a:t>, Quarter, </a:t>
            </a:r>
            <a:r>
              <a:rPr lang="en-US" sz="1600" b="1" dirty="0" smtClean="0">
                <a:latin typeface="Consolas" panose="020B0609020204030204" pitchFamily="49" charset="0"/>
              </a:rPr>
              <a:t>SUM</a:t>
            </a:r>
            <a:r>
              <a:rPr lang="en-US" sz="1600" b="0" dirty="0" smtClean="0">
                <a:latin typeface="Consolas" panose="020B0609020204030204" pitchFamily="49" charset="0"/>
              </a:rPr>
              <a:t>(Revenue) </a:t>
            </a:r>
            <a:endParaRPr lang="en-US" sz="1600" b="0" dirty="0">
              <a:latin typeface="Consolas" panose="020B0609020204030204" pitchFamily="49" charset="0"/>
            </a:endParaRPr>
          </a:p>
          <a:p>
            <a:r>
              <a:rPr lang="en-US" sz="1600" dirty="0" smtClean="0">
                <a:latin typeface="Consolas" panose="020B0609020204030204" pitchFamily="49" charset="0"/>
              </a:rPr>
              <a:t>  </a:t>
            </a:r>
            <a:r>
              <a:rPr lang="en-US" sz="1600" b="1" dirty="0" smtClean="0">
                <a:latin typeface="Consolas" panose="020B0609020204030204" pitchFamily="49" charset="0"/>
              </a:rPr>
              <a:t>FROM</a:t>
            </a:r>
            <a:r>
              <a:rPr lang="en-US" sz="1600" b="0" dirty="0" smtClean="0">
                <a:latin typeface="Consolas" panose="020B0609020204030204" pitchFamily="49" charset="0"/>
              </a:rPr>
              <a:t> </a:t>
            </a:r>
            <a:r>
              <a:rPr lang="en-US" sz="1600" b="0" dirty="0">
                <a:latin typeface="Consolas" panose="020B0609020204030204" pitchFamily="49" charset="0"/>
              </a:rPr>
              <a:t>R</a:t>
            </a:r>
          </a:p>
          <a:p>
            <a:r>
              <a:rPr lang="en-US" sz="1600" dirty="0" smtClean="0">
                <a:latin typeface="Consolas" panose="020B0609020204030204" pitchFamily="49" charset="0"/>
              </a:rPr>
              <a:t>  </a:t>
            </a:r>
            <a:r>
              <a:rPr lang="en-US" sz="1600" b="1" dirty="0" smtClean="0">
                <a:latin typeface="Consolas" panose="020B0609020204030204" pitchFamily="49" charset="0"/>
              </a:rPr>
              <a:t>GROUP </a:t>
            </a:r>
            <a:r>
              <a:rPr lang="en-US" sz="1600" b="1" dirty="0">
                <a:latin typeface="Consolas" panose="020B0609020204030204" pitchFamily="49" charset="0"/>
              </a:rPr>
              <a:t>BY </a:t>
            </a:r>
            <a:r>
              <a:rPr lang="en-US" sz="1600" b="1" dirty="0" smtClean="0">
                <a:solidFill>
                  <a:srgbClr val="7889FB"/>
                </a:solidFill>
                <a:latin typeface="Consolas" panose="020B0609020204030204" pitchFamily="49" charset="0"/>
              </a:rPr>
              <a:t>ROLLUP(</a:t>
            </a:r>
            <a:r>
              <a:rPr lang="en-US" sz="1600" b="1" dirty="0" err="1" smtClean="0">
                <a:solidFill>
                  <a:srgbClr val="7889FB"/>
                </a:solidFill>
                <a:latin typeface="Consolas" panose="020B0609020204030204" pitchFamily="49" charset="0"/>
              </a:rPr>
              <a:t>Year,Quarter</a:t>
            </a:r>
            <a:r>
              <a:rPr lang="en-US" sz="1600" b="1" dirty="0" smtClean="0">
                <a:solidFill>
                  <a:srgbClr val="7889FB"/>
                </a:solidFill>
                <a:latin typeface="Consolas" panose="020B0609020204030204" pitchFamily="49" charset="0"/>
              </a:rPr>
              <a:t>)</a:t>
            </a:r>
            <a:endParaRPr lang="de-DE" sz="1600" b="1" dirty="0">
              <a:solidFill>
                <a:srgbClr val="7889FB"/>
              </a:solidFill>
              <a:latin typeface="Consolas" panose="020B0609020204030204" pitchFamily="49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710300" y="1022285"/>
            <a:ext cx="2444608" cy="2714104"/>
            <a:chOff x="5710300" y="1022285"/>
            <a:chExt cx="2444608" cy="2714104"/>
          </a:xfrm>
        </p:grpSpPr>
        <p:cxnSp>
          <p:nvCxnSpPr>
            <p:cNvPr id="6" name="Gerade Verbindung 9"/>
            <p:cNvCxnSpPr>
              <a:endCxn id="7" idx="2"/>
            </p:cNvCxnSpPr>
            <p:nvPr/>
          </p:nvCxnSpPr>
          <p:spPr>
            <a:xfrm flipV="1">
              <a:off x="6898175" y="3141861"/>
              <a:ext cx="6641" cy="24149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feld 10"/>
            <p:cNvSpPr txBox="1"/>
            <p:nvPr/>
          </p:nvSpPr>
          <p:spPr>
            <a:xfrm>
              <a:off x="5710300" y="2815909"/>
              <a:ext cx="2389032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dirty="0" smtClean="0">
                  <a:latin typeface="Consolas" panose="020B0609020204030204" pitchFamily="49" charset="0"/>
                  <a:cs typeface="Calibri" panose="020F0502020204030204" pitchFamily="34" charset="0"/>
                </a:rPr>
                <a:t>γ</a:t>
              </a:r>
              <a:r>
                <a:rPr lang="de-DE" sz="2000" baseline="-25000" dirty="0" smtClean="0">
                  <a:solidFill>
                    <a:schemeClr val="accent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Year,Quarter;sum()</a:t>
              </a:r>
            </a:p>
          </p:txBody>
        </p:sp>
        <p:sp>
          <p:nvSpPr>
            <p:cNvPr id="8" name="Textfeld 10"/>
            <p:cNvSpPr txBox="1"/>
            <p:nvPr/>
          </p:nvSpPr>
          <p:spPr>
            <a:xfrm>
              <a:off x="6527509" y="3410437"/>
              <a:ext cx="757549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n-US" sz="2000" dirty="0" smtClean="0">
                  <a:latin typeface="Consolas" panose="020B0609020204030204" pitchFamily="49" charset="0"/>
                  <a:cs typeface="Calibri" panose="020F0502020204030204" pitchFamily="34" charset="0"/>
                </a:rPr>
                <a:t>R</a:t>
              </a:r>
              <a:endParaRPr lang="de-DE" sz="2000" baseline="-25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11" name="Gerade Verbindung 9"/>
            <p:cNvCxnSpPr>
              <a:stCxn id="7" idx="0"/>
              <a:endCxn id="12" idx="2"/>
            </p:cNvCxnSpPr>
            <p:nvPr/>
          </p:nvCxnSpPr>
          <p:spPr>
            <a:xfrm flipV="1">
              <a:off x="6904816" y="2550686"/>
              <a:ext cx="837" cy="26522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feld 10"/>
            <p:cNvSpPr txBox="1"/>
            <p:nvPr/>
          </p:nvSpPr>
          <p:spPr>
            <a:xfrm>
              <a:off x="5993687" y="2224734"/>
              <a:ext cx="1823931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dirty="0" smtClean="0">
                  <a:latin typeface="Consolas" panose="020B0609020204030204" pitchFamily="49" charset="0"/>
                  <a:cs typeface="Calibri" panose="020F0502020204030204" pitchFamily="34" charset="0"/>
                </a:rPr>
                <a:t>γ</a:t>
              </a:r>
              <a:r>
                <a:rPr lang="de-DE" sz="2000" baseline="-25000" dirty="0" smtClean="0">
                  <a:solidFill>
                    <a:schemeClr val="accent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Year;sum()</a:t>
              </a:r>
            </a:p>
          </p:txBody>
        </p:sp>
        <p:cxnSp>
          <p:nvCxnSpPr>
            <p:cNvPr id="16" name="Gerade Verbindung 9"/>
            <p:cNvCxnSpPr>
              <a:stCxn id="12" idx="0"/>
              <a:endCxn id="17" idx="2"/>
            </p:cNvCxnSpPr>
            <p:nvPr/>
          </p:nvCxnSpPr>
          <p:spPr>
            <a:xfrm flipV="1">
              <a:off x="6905653" y="1949461"/>
              <a:ext cx="1676" cy="27527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feld 10"/>
            <p:cNvSpPr txBox="1"/>
            <p:nvPr/>
          </p:nvSpPr>
          <p:spPr>
            <a:xfrm>
              <a:off x="5995363" y="1623509"/>
              <a:ext cx="1823931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dirty="0" smtClean="0">
                  <a:latin typeface="Consolas" panose="020B0609020204030204" pitchFamily="49" charset="0"/>
                  <a:cs typeface="Calibri" panose="020F0502020204030204" pitchFamily="34" charset="0"/>
                </a:rPr>
                <a:t>γ</a:t>
              </a:r>
              <a:r>
                <a:rPr lang="de-DE" sz="2000" baseline="-25000" dirty="0" smtClean="0">
                  <a:solidFill>
                    <a:schemeClr val="accent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sum()</a:t>
              </a:r>
            </a:p>
          </p:txBody>
        </p:sp>
        <p:sp>
          <p:nvSpPr>
            <p:cNvPr id="20" name="Textfeld 10"/>
            <p:cNvSpPr txBox="1"/>
            <p:nvPr/>
          </p:nvSpPr>
          <p:spPr>
            <a:xfrm>
              <a:off x="7451703" y="1022285"/>
              <a:ext cx="70320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dirty="0">
                  <a:latin typeface="Consolas" panose="020B0609020204030204" pitchFamily="49" charset="0"/>
                </a:rPr>
                <a:t>∪</a:t>
              </a:r>
              <a:endParaRPr lang="de-DE" sz="2000" baseline="-25000" dirty="0" smtClean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24" name="Gerade Verbindung 9"/>
            <p:cNvCxnSpPr>
              <a:stCxn id="17" idx="0"/>
              <a:endCxn id="20" idx="2"/>
            </p:cNvCxnSpPr>
            <p:nvPr/>
          </p:nvCxnSpPr>
          <p:spPr>
            <a:xfrm flipV="1">
              <a:off x="6907329" y="1348237"/>
              <a:ext cx="895977" cy="2752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9"/>
            <p:cNvCxnSpPr>
              <a:endCxn id="20" idx="2"/>
            </p:cNvCxnSpPr>
            <p:nvPr/>
          </p:nvCxnSpPr>
          <p:spPr>
            <a:xfrm flipV="1">
              <a:off x="7285058" y="1348237"/>
              <a:ext cx="518248" cy="96095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9"/>
            <p:cNvCxnSpPr>
              <a:endCxn id="20" idx="2"/>
            </p:cNvCxnSpPr>
            <p:nvPr/>
          </p:nvCxnSpPr>
          <p:spPr>
            <a:xfrm flipV="1">
              <a:off x="7544182" y="1348237"/>
              <a:ext cx="259124" cy="147652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ectangle 81"/>
          <p:cNvSpPr>
            <a:spLocks noChangeArrowheads="1"/>
          </p:cNvSpPr>
          <p:nvPr/>
        </p:nvSpPr>
        <p:spPr bwMode="auto">
          <a:xfrm>
            <a:off x="2479163" y="5049454"/>
            <a:ext cx="319465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</a:rPr>
              <a:t>SELECT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b="0" dirty="0" smtClean="0">
                <a:latin typeface="Consolas" panose="020B0609020204030204" pitchFamily="49" charset="0"/>
              </a:rPr>
              <a:t>Team, </a:t>
            </a:r>
            <a:r>
              <a:rPr lang="en-US" sz="1600" b="1" dirty="0" smtClean="0">
                <a:latin typeface="Consolas" panose="020B0609020204030204" pitchFamily="49" charset="0"/>
              </a:rPr>
              <a:t>SUM</a:t>
            </a:r>
            <a:r>
              <a:rPr lang="en-US" sz="1600" b="0" dirty="0" smtClean="0">
                <a:latin typeface="Consolas" panose="020B0609020204030204" pitchFamily="49" charset="0"/>
              </a:rPr>
              <a:t>(Revenue),</a:t>
            </a:r>
            <a:br>
              <a:rPr lang="en-US" sz="1600" b="0" dirty="0" smtClean="0">
                <a:latin typeface="Consolas" panose="020B0609020204030204" pitchFamily="49" charset="0"/>
              </a:rPr>
            </a:br>
            <a:r>
              <a:rPr lang="en-US" sz="1600" b="0" dirty="0" smtClean="0">
                <a:latin typeface="Consolas" panose="020B0609020204030204" pitchFamily="49" charset="0"/>
              </a:rPr>
              <a:t>    </a:t>
            </a:r>
            <a:r>
              <a:rPr lang="en-US" sz="1600" b="1" dirty="0" smtClean="0">
                <a:solidFill>
                  <a:srgbClr val="7889FB"/>
                </a:solidFill>
                <a:latin typeface="Consolas" panose="020B0609020204030204" pitchFamily="49" charset="0"/>
              </a:rPr>
              <a:t>GROUPING</a:t>
            </a:r>
            <a:r>
              <a:rPr lang="en-US" sz="1600" dirty="0" smtClean="0">
                <a:solidFill>
                  <a:srgbClr val="7889FB"/>
                </a:solidFill>
                <a:latin typeface="Consolas" panose="020B0609020204030204" pitchFamily="49" charset="0"/>
              </a:rPr>
              <a:t>(</a:t>
            </a:r>
            <a:r>
              <a:rPr lang="en-US" sz="1600" b="0" dirty="0" smtClean="0">
                <a:solidFill>
                  <a:srgbClr val="7889FB"/>
                </a:solidFill>
                <a:latin typeface="Consolas" panose="020B0609020204030204" pitchFamily="49" charset="0"/>
              </a:rPr>
              <a:t>Team) </a:t>
            </a:r>
            <a:r>
              <a:rPr lang="en-US" sz="1600" b="1" dirty="0" smtClean="0">
                <a:solidFill>
                  <a:srgbClr val="7889FB"/>
                </a:solidFill>
                <a:latin typeface="Consolas" panose="020B0609020204030204" pitchFamily="49" charset="0"/>
              </a:rPr>
              <a:t>AS</a:t>
            </a:r>
            <a:r>
              <a:rPr lang="en-US" sz="1600" b="0" dirty="0" smtClean="0">
                <a:solidFill>
                  <a:srgbClr val="7889FB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rgbClr val="7889FB"/>
                </a:solidFill>
                <a:latin typeface="Consolas" panose="020B0609020204030204" pitchFamily="49" charset="0"/>
              </a:rPr>
              <a:t>Agg</a:t>
            </a:r>
            <a:r>
              <a:rPr lang="en-US" sz="1600" b="0" dirty="0" smtClean="0">
                <a:solidFill>
                  <a:srgbClr val="7889FB"/>
                </a:solidFill>
                <a:latin typeface="Consolas" panose="020B0609020204030204" pitchFamily="49" charset="0"/>
              </a:rPr>
              <a:t> </a:t>
            </a:r>
            <a:endParaRPr lang="en-US" sz="1600" b="0" dirty="0">
              <a:solidFill>
                <a:srgbClr val="7889FB"/>
              </a:solidFill>
              <a:latin typeface="Consolas" panose="020B0609020204030204" pitchFamily="49" charset="0"/>
            </a:endParaRPr>
          </a:p>
          <a:p>
            <a:r>
              <a:rPr lang="en-US" sz="1600" dirty="0" smtClean="0">
                <a:latin typeface="Consolas" panose="020B0609020204030204" pitchFamily="49" charset="0"/>
              </a:rPr>
              <a:t>  </a:t>
            </a:r>
            <a:r>
              <a:rPr lang="en-US" sz="1600" b="1" dirty="0" smtClean="0">
                <a:latin typeface="Consolas" panose="020B0609020204030204" pitchFamily="49" charset="0"/>
              </a:rPr>
              <a:t>FROM </a:t>
            </a:r>
            <a:r>
              <a:rPr lang="en-US" sz="1600" b="0" dirty="0">
                <a:latin typeface="Consolas" panose="020B0609020204030204" pitchFamily="49" charset="0"/>
              </a:rPr>
              <a:t>R</a:t>
            </a:r>
          </a:p>
          <a:p>
            <a:r>
              <a:rPr lang="en-US" sz="1600" dirty="0" smtClean="0">
                <a:latin typeface="Consolas" panose="020B0609020204030204" pitchFamily="49" charset="0"/>
              </a:rPr>
              <a:t>  </a:t>
            </a:r>
            <a:r>
              <a:rPr lang="en-US" sz="1600" b="1" dirty="0" smtClean="0">
                <a:latin typeface="Consolas" panose="020B0609020204030204" pitchFamily="49" charset="0"/>
              </a:rPr>
              <a:t>GROUP BY ROLLUP</a:t>
            </a:r>
            <a:r>
              <a:rPr lang="en-US" sz="1600" dirty="0" smtClean="0">
                <a:latin typeface="Consolas" panose="020B0609020204030204" pitchFamily="49" charset="0"/>
              </a:rPr>
              <a:t> </a:t>
            </a:r>
            <a:r>
              <a:rPr lang="en-US" sz="1600" b="0" dirty="0" smtClean="0">
                <a:latin typeface="Consolas" panose="020B0609020204030204" pitchFamily="49" charset="0"/>
              </a:rPr>
              <a:t>(Team)</a:t>
            </a:r>
            <a:endParaRPr lang="de-DE" sz="1600" b="0" dirty="0">
              <a:latin typeface="Consolas" panose="020B0609020204030204" pitchFamily="49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2850012"/>
              </p:ext>
            </p:extLst>
          </p:nvPr>
        </p:nvGraphicFramePr>
        <p:xfrm>
          <a:off x="6216048" y="4204056"/>
          <a:ext cx="2656267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8627">
                  <a:extLst>
                    <a:ext uri="{9D8B030D-6E8A-4147-A177-3AD203B41FA5}">
                      <a16:colId xmlns:a16="http://schemas.microsoft.com/office/drawing/2014/main" val="924654072"/>
                    </a:ext>
                  </a:extLst>
                </a:gridCol>
                <a:gridCol w="1105771">
                  <a:extLst>
                    <a:ext uri="{9D8B030D-6E8A-4147-A177-3AD203B41FA5}">
                      <a16:colId xmlns:a16="http://schemas.microsoft.com/office/drawing/2014/main" val="3417464083"/>
                    </a:ext>
                  </a:extLst>
                </a:gridCol>
                <a:gridCol w="631869">
                  <a:extLst>
                    <a:ext uri="{9D8B030D-6E8A-4147-A177-3AD203B41FA5}">
                      <a16:colId xmlns:a16="http://schemas.microsoft.com/office/drawing/2014/main" val="16211687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Team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Revenue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Agg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21767016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NULL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718562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Sales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33997874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Tech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9628771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NULL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889FB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30605122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8403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Semantics</a:t>
            </a:r>
            <a:endParaRPr lang="en-US" dirty="0"/>
          </a:p>
          <a:p>
            <a:pPr lvl="1"/>
            <a:r>
              <a:rPr lang="en-US" dirty="0" smtClean="0"/>
              <a:t>Computes aggregate for all 2</a:t>
            </a:r>
            <a:r>
              <a:rPr lang="en-US" baseline="30000" dirty="0" smtClean="0"/>
              <a:t>n</a:t>
            </a:r>
            <a:r>
              <a:rPr lang="en-US" dirty="0" smtClean="0"/>
              <a:t> combinations </a:t>
            </a:r>
            <a:br>
              <a:rPr lang="en-US" dirty="0" smtClean="0"/>
            </a:br>
            <a:r>
              <a:rPr lang="en-US" dirty="0" smtClean="0"/>
              <a:t>for n grouping attributes</a:t>
            </a:r>
          </a:p>
          <a:p>
            <a:pPr lvl="1"/>
            <a:r>
              <a:rPr lang="en-US" dirty="0" smtClean="0"/>
              <a:t>Equivalent to enumeration via </a:t>
            </a:r>
            <a:r>
              <a:rPr lang="en-US" dirty="0" smtClean="0">
                <a:latin typeface="Consolas" panose="020B0609020204030204" pitchFamily="49" charset="0"/>
              </a:rPr>
              <a:t>GROUPING SETS</a:t>
            </a:r>
            <a:endParaRPr lang="en-US" sz="700" dirty="0"/>
          </a:p>
          <a:p>
            <a:r>
              <a:rPr lang="en-US" dirty="0"/>
              <a:t>Example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SQL/OLAP Extensions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1" y="735081"/>
            <a:ext cx="44363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b="1" dirty="0">
                <a:latin typeface="Consolas" panose="020B0609020204030204" pitchFamily="49" charset="0"/>
                <a:sym typeface="Wingdings" pitchFamily="2" charset="2"/>
              </a:rPr>
              <a:t>GROUP BY </a:t>
            </a:r>
            <a:r>
              <a:rPr lang="de-DE" b="1" dirty="0" smtClean="0">
                <a:solidFill>
                  <a:schemeClr val="accent1"/>
                </a:solidFill>
                <a:latin typeface="Consolas" panose="020B0609020204030204" pitchFamily="49" charset="0"/>
                <a:sym typeface="Wingdings" pitchFamily="2" charset="2"/>
              </a:rPr>
              <a:t>CUBE</a:t>
            </a:r>
            <a:r>
              <a:rPr lang="de-DE" dirty="0" smtClean="0">
                <a:latin typeface="Consolas" panose="020B0609020204030204" pitchFamily="49" charset="0"/>
              </a:rPr>
              <a:t>(&lt;</a:t>
            </a:r>
            <a:r>
              <a:rPr lang="de-DE" dirty="0">
                <a:latin typeface="Consolas" panose="020B0609020204030204" pitchFamily="49" charset="0"/>
              </a:rPr>
              <a:t>attribute-list&gt;)</a:t>
            </a:r>
            <a:endParaRPr lang="de-DE" b="1" dirty="0">
              <a:latin typeface="Consolas" panose="020B0609020204030204" pitchFamily="49" charset="0"/>
              <a:sym typeface="Wingdings" pitchFamily="2" charset="2"/>
            </a:endParaRPr>
          </a:p>
        </p:txBody>
      </p:sp>
      <p:graphicFrame>
        <p:nvGraphicFramePr>
          <p:cNvPr id="6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1738567"/>
              </p:ext>
            </p:extLst>
          </p:nvPr>
        </p:nvGraphicFramePr>
        <p:xfrm>
          <a:off x="1043328" y="4022097"/>
          <a:ext cx="3192015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4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40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40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Year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Quarter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Revenue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2005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3002780"/>
              </p:ext>
            </p:extLst>
          </p:nvPr>
        </p:nvGraphicFramePr>
        <p:xfrm>
          <a:off x="6146744" y="1397502"/>
          <a:ext cx="2803581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45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45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45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Year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Quarter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SUM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2005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D4B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D4B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D4B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255237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D4B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D4B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D4B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21465776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D4B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D4B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D4B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36901931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D4B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D4B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D4B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2664500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2005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cxnSp>
        <p:nvCxnSpPr>
          <p:cNvPr id="8" name="Straight Arrow Connector 7"/>
          <p:cNvCxnSpPr/>
          <p:nvPr/>
        </p:nvCxnSpPr>
        <p:spPr>
          <a:xfrm>
            <a:off x="4416549" y="4598466"/>
            <a:ext cx="1602635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1"/>
          <p:cNvSpPr>
            <a:spLocks noChangeArrowheads="1"/>
          </p:cNvSpPr>
          <p:nvPr/>
        </p:nvSpPr>
        <p:spPr bwMode="auto">
          <a:xfrm>
            <a:off x="1999625" y="3031654"/>
            <a:ext cx="40466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</a:rPr>
              <a:t>SELECT </a:t>
            </a:r>
            <a:r>
              <a:rPr lang="en-US" sz="1600" dirty="0" smtClean="0">
                <a:latin typeface="Consolas" panose="020B0609020204030204" pitchFamily="49" charset="0"/>
              </a:rPr>
              <a:t>Year</a:t>
            </a:r>
            <a:r>
              <a:rPr lang="en-US" sz="1600" b="0" dirty="0" smtClean="0">
                <a:latin typeface="Consolas" panose="020B0609020204030204" pitchFamily="49" charset="0"/>
              </a:rPr>
              <a:t>, Quarter, </a:t>
            </a:r>
            <a:r>
              <a:rPr lang="en-US" sz="1600" b="1" dirty="0" smtClean="0">
                <a:latin typeface="Consolas" panose="020B0609020204030204" pitchFamily="49" charset="0"/>
              </a:rPr>
              <a:t>SUM</a:t>
            </a:r>
            <a:r>
              <a:rPr lang="en-US" sz="1600" b="0" dirty="0" smtClean="0">
                <a:latin typeface="Consolas" panose="020B0609020204030204" pitchFamily="49" charset="0"/>
              </a:rPr>
              <a:t>(Revenue) </a:t>
            </a:r>
            <a:endParaRPr lang="en-US" sz="1600" b="0" dirty="0">
              <a:latin typeface="Consolas" panose="020B0609020204030204" pitchFamily="49" charset="0"/>
            </a:endParaRPr>
          </a:p>
          <a:p>
            <a:r>
              <a:rPr lang="en-US" sz="1600" dirty="0" smtClean="0">
                <a:latin typeface="Consolas" panose="020B0609020204030204" pitchFamily="49" charset="0"/>
              </a:rPr>
              <a:t>  </a:t>
            </a:r>
            <a:r>
              <a:rPr lang="en-US" sz="1600" b="1" dirty="0" smtClean="0">
                <a:latin typeface="Consolas" panose="020B0609020204030204" pitchFamily="49" charset="0"/>
              </a:rPr>
              <a:t>FROM</a:t>
            </a:r>
            <a:r>
              <a:rPr lang="en-US" sz="1600" b="0" dirty="0" smtClean="0">
                <a:latin typeface="Consolas" panose="020B0609020204030204" pitchFamily="49" charset="0"/>
              </a:rPr>
              <a:t> </a:t>
            </a:r>
            <a:r>
              <a:rPr lang="en-US" sz="1600" b="0" dirty="0">
                <a:latin typeface="Consolas" panose="020B0609020204030204" pitchFamily="49" charset="0"/>
              </a:rPr>
              <a:t>R</a:t>
            </a:r>
          </a:p>
          <a:p>
            <a:r>
              <a:rPr lang="en-US" sz="1600" dirty="0" smtClean="0">
                <a:latin typeface="Consolas" panose="020B0609020204030204" pitchFamily="49" charset="0"/>
              </a:rPr>
              <a:t>  </a:t>
            </a:r>
            <a:r>
              <a:rPr lang="en-US" sz="1600" b="1" dirty="0" smtClean="0">
                <a:latin typeface="Consolas" panose="020B0609020204030204" pitchFamily="49" charset="0"/>
              </a:rPr>
              <a:t>GROUP </a:t>
            </a:r>
            <a:r>
              <a:rPr lang="en-US" sz="1600" b="1" dirty="0">
                <a:latin typeface="Consolas" panose="020B0609020204030204" pitchFamily="49" charset="0"/>
              </a:rPr>
              <a:t>BY </a:t>
            </a:r>
            <a:r>
              <a:rPr lang="en-US" sz="1600" b="1" dirty="0" smtClean="0">
                <a:solidFill>
                  <a:srgbClr val="7889FB"/>
                </a:solidFill>
                <a:latin typeface="Consolas" panose="020B0609020204030204" pitchFamily="49" charset="0"/>
              </a:rPr>
              <a:t>CUBE(</a:t>
            </a:r>
            <a:r>
              <a:rPr lang="en-US" sz="1600" b="1" dirty="0" err="1" smtClean="0">
                <a:solidFill>
                  <a:srgbClr val="7889FB"/>
                </a:solidFill>
                <a:latin typeface="Consolas" panose="020B0609020204030204" pitchFamily="49" charset="0"/>
              </a:rPr>
              <a:t>Year,Quarter</a:t>
            </a:r>
            <a:r>
              <a:rPr lang="en-US" sz="1600" b="1" dirty="0" smtClean="0">
                <a:solidFill>
                  <a:srgbClr val="7889FB"/>
                </a:solidFill>
                <a:latin typeface="Consolas" panose="020B0609020204030204" pitchFamily="49" charset="0"/>
              </a:rPr>
              <a:t>)</a:t>
            </a:r>
            <a:endParaRPr lang="de-DE" sz="1600" b="1" dirty="0">
              <a:solidFill>
                <a:srgbClr val="7889FB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179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Cube,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Operator Implementation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Aggregation </a:t>
            </a:r>
            <a:r>
              <a:rPr lang="en-US" b="1" dirty="0" smtClean="0">
                <a:solidFill>
                  <a:srgbClr val="7889FB"/>
                </a:solidFill>
              </a:rPr>
              <a:t>lattice </a:t>
            </a:r>
            <a:r>
              <a:rPr lang="en-US" dirty="0"/>
              <a:t>for (semi-</a:t>
            </a:r>
            <a:r>
              <a:rPr lang="en-US" dirty="0" smtClean="0"/>
              <a:t>)additive </a:t>
            </a:r>
            <a:br>
              <a:rPr lang="en-US" dirty="0" smtClean="0"/>
            </a:br>
            <a:r>
              <a:rPr lang="en-US" dirty="0" smtClean="0"/>
              <a:t>aggregation </a:t>
            </a:r>
            <a:r>
              <a:rPr lang="en-US" dirty="0"/>
              <a:t>functions</a:t>
            </a:r>
          </a:p>
          <a:p>
            <a:pPr lvl="1"/>
            <a:r>
              <a:rPr lang="en-US" b="1" dirty="0" smtClean="0">
                <a:solidFill>
                  <a:schemeClr val="accent1"/>
                </a:solidFill>
              </a:rPr>
              <a:t>But: multiple alternative paths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ym typeface="Wingdings" panose="05000000000000000000" pitchFamily="2" charset="2"/>
              </a:rPr>
              <a:t> how to select the cheapest?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Recap: Physical Group-By Operators</a:t>
            </a:r>
          </a:p>
          <a:p>
            <a:pPr lvl="1"/>
            <a:r>
              <a:rPr lang="en-US" dirty="0" err="1" smtClean="0">
                <a:sym typeface="Wingdings" panose="05000000000000000000" pitchFamily="2" charset="2"/>
              </a:rPr>
              <a:t>SortGroupBy</a:t>
            </a:r>
            <a:r>
              <a:rPr lang="en-US" dirty="0" smtClean="0">
                <a:sym typeface="Wingdings" panose="05000000000000000000" pitchFamily="2" charset="2"/>
              </a:rPr>
              <a:t> / -Aggregate</a:t>
            </a:r>
          </a:p>
          <a:p>
            <a:pPr lvl="1"/>
            <a:r>
              <a:rPr lang="en-US" dirty="0" err="1" smtClean="0">
                <a:sym typeface="Wingdings" panose="05000000000000000000" pitchFamily="2" charset="2"/>
              </a:rPr>
              <a:t>HashGroupBy</a:t>
            </a:r>
            <a:r>
              <a:rPr lang="en-US" dirty="0" smtClean="0">
                <a:sym typeface="Wingdings" panose="05000000000000000000" pitchFamily="2" charset="2"/>
              </a:rPr>
              <a:t> / -Aggregate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Cube Implementation Strategies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#1: Some operators can share sorted order (e.g., {A,B} -&gt; {A})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#2: Subsets with different cardinality  pick smallest intermediates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SQL/OLAP Extensions</a:t>
            </a:r>
          </a:p>
        </p:txBody>
      </p:sp>
      <p:sp>
        <p:nvSpPr>
          <p:cNvPr id="5" name="Textfeld 8"/>
          <p:cNvSpPr txBox="1"/>
          <p:nvPr/>
        </p:nvSpPr>
        <p:spPr>
          <a:xfrm>
            <a:off x="6776530" y="3640592"/>
            <a:ext cx="857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{A,B,C}</a:t>
            </a:r>
          </a:p>
        </p:txBody>
      </p:sp>
      <p:cxnSp>
        <p:nvCxnSpPr>
          <p:cNvPr id="6" name="Straight Arrow Connector 5"/>
          <p:cNvCxnSpPr>
            <a:stCxn id="5" idx="0"/>
            <a:endCxn id="7" idx="2"/>
          </p:cNvCxnSpPr>
          <p:nvPr/>
        </p:nvCxnSpPr>
        <p:spPr>
          <a:xfrm flipH="1" flipV="1">
            <a:off x="6292436" y="3166276"/>
            <a:ext cx="912722" cy="474316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feld 8"/>
          <p:cNvSpPr txBox="1"/>
          <p:nvPr/>
        </p:nvSpPr>
        <p:spPr>
          <a:xfrm>
            <a:off x="5863808" y="2858499"/>
            <a:ext cx="857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{A,B}</a:t>
            </a:r>
          </a:p>
        </p:txBody>
      </p:sp>
      <p:sp>
        <p:nvSpPr>
          <p:cNvPr id="8" name="Textfeld 8"/>
          <p:cNvSpPr txBox="1"/>
          <p:nvPr/>
        </p:nvSpPr>
        <p:spPr>
          <a:xfrm>
            <a:off x="6779878" y="2860174"/>
            <a:ext cx="857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{A,C}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7615566" y="2861850"/>
            <a:ext cx="857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{B,C}</a:t>
            </a:r>
          </a:p>
        </p:txBody>
      </p:sp>
      <p:cxnSp>
        <p:nvCxnSpPr>
          <p:cNvPr id="12" name="Straight Arrow Connector 11"/>
          <p:cNvCxnSpPr>
            <a:stCxn id="5" idx="0"/>
            <a:endCxn id="8" idx="2"/>
          </p:cNvCxnSpPr>
          <p:nvPr/>
        </p:nvCxnSpPr>
        <p:spPr>
          <a:xfrm flipV="1">
            <a:off x="7205158" y="3167951"/>
            <a:ext cx="3348" cy="47264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5" idx="0"/>
            <a:endCxn id="9" idx="2"/>
          </p:cNvCxnSpPr>
          <p:nvPr/>
        </p:nvCxnSpPr>
        <p:spPr>
          <a:xfrm flipV="1">
            <a:off x="7205158" y="3169627"/>
            <a:ext cx="839036" cy="470965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feld 8"/>
          <p:cNvSpPr txBox="1"/>
          <p:nvPr/>
        </p:nvSpPr>
        <p:spPr>
          <a:xfrm>
            <a:off x="5865483" y="2036212"/>
            <a:ext cx="857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{A}</a:t>
            </a:r>
          </a:p>
        </p:txBody>
      </p:sp>
      <p:sp>
        <p:nvSpPr>
          <p:cNvPr id="19" name="Textfeld 8"/>
          <p:cNvSpPr txBox="1"/>
          <p:nvPr/>
        </p:nvSpPr>
        <p:spPr>
          <a:xfrm>
            <a:off x="6781553" y="2037887"/>
            <a:ext cx="857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{B}</a:t>
            </a:r>
          </a:p>
        </p:txBody>
      </p:sp>
      <p:sp>
        <p:nvSpPr>
          <p:cNvPr id="20" name="Textfeld 8"/>
          <p:cNvSpPr txBox="1"/>
          <p:nvPr/>
        </p:nvSpPr>
        <p:spPr>
          <a:xfrm>
            <a:off x="7617241" y="2039563"/>
            <a:ext cx="857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{C}</a:t>
            </a:r>
          </a:p>
        </p:txBody>
      </p:sp>
      <p:sp>
        <p:nvSpPr>
          <p:cNvPr id="21" name="Textfeld 8"/>
          <p:cNvSpPr txBox="1"/>
          <p:nvPr/>
        </p:nvSpPr>
        <p:spPr>
          <a:xfrm>
            <a:off x="6783228" y="1265842"/>
            <a:ext cx="857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{}</a:t>
            </a:r>
          </a:p>
        </p:txBody>
      </p:sp>
      <p:cxnSp>
        <p:nvCxnSpPr>
          <p:cNvPr id="22" name="Straight Arrow Connector 21"/>
          <p:cNvCxnSpPr>
            <a:stCxn id="7" idx="0"/>
            <a:endCxn id="18" idx="2"/>
          </p:cNvCxnSpPr>
          <p:nvPr/>
        </p:nvCxnSpPr>
        <p:spPr>
          <a:xfrm flipV="1">
            <a:off x="6292436" y="2343989"/>
            <a:ext cx="1675" cy="51451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9" idx="0"/>
            <a:endCxn id="20" idx="2"/>
          </p:cNvCxnSpPr>
          <p:nvPr/>
        </p:nvCxnSpPr>
        <p:spPr>
          <a:xfrm flipV="1">
            <a:off x="8044194" y="2347340"/>
            <a:ext cx="1675" cy="51451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8" idx="0"/>
            <a:endCxn id="18" idx="2"/>
          </p:cNvCxnSpPr>
          <p:nvPr/>
        </p:nvCxnSpPr>
        <p:spPr>
          <a:xfrm flipH="1" flipV="1">
            <a:off x="6294111" y="2343989"/>
            <a:ext cx="914395" cy="516185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8" idx="0"/>
            <a:endCxn id="20" idx="2"/>
          </p:cNvCxnSpPr>
          <p:nvPr/>
        </p:nvCxnSpPr>
        <p:spPr>
          <a:xfrm flipV="1">
            <a:off x="7208506" y="2347340"/>
            <a:ext cx="837363" cy="512834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7" idx="0"/>
            <a:endCxn id="19" idx="2"/>
          </p:cNvCxnSpPr>
          <p:nvPr/>
        </p:nvCxnSpPr>
        <p:spPr>
          <a:xfrm flipV="1">
            <a:off x="6292436" y="2345664"/>
            <a:ext cx="917745" cy="512835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9" idx="0"/>
            <a:endCxn id="19" idx="2"/>
          </p:cNvCxnSpPr>
          <p:nvPr/>
        </p:nvCxnSpPr>
        <p:spPr>
          <a:xfrm flipH="1" flipV="1">
            <a:off x="7210181" y="2345664"/>
            <a:ext cx="834013" cy="516186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8" idx="0"/>
            <a:endCxn id="21" idx="2"/>
          </p:cNvCxnSpPr>
          <p:nvPr/>
        </p:nvCxnSpPr>
        <p:spPr>
          <a:xfrm flipV="1">
            <a:off x="6294111" y="1573619"/>
            <a:ext cx="917745" cy="462593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9" idx="0"/>
            <a:endCxn id="21" idx="2"/>
          </p:cNvCxnSpPr>
          <p:nvPr/>
        </p:nvCxnSpPr>
        <p:spPr>
          <a:xfrm flipV="1">
            <a:off x="7210181" y="1573619"/>
            <a:ext cx="1675" cy="464268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20" idx="0"/>
            <a:endCxn id="21" idx="2"/>
          </p:cNvCxnSpPr>
          <p:nvPr/>
        </p:nvCxnSpPr>
        <p:spPr>
          <a:xfrm flipH="1" flipV="1">
            <a:off x="7211856" y="1573619"/>
            <a:ext cx="834013" cy="465944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000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Warehousing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899138" y="4306335"/>
            <a:ext cx="6059157" cy="107721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1. [</a:t>
            </a:r>
            <a:r>
              <a:rPr lang="en-US" sz="1600" b="1" dirty="0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Wolfgang </a:t>
            </a:r>
            <a:r>
              <a:rPr lang="en-US" sz="1600" b="1" dirty="0" err="1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Lehner</a:t>
            </a:r>
            <a:r>
              <a:rPr lang="en-US" sz="1600" b="1" dirty="0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Datenbanktechnologie für Data-Warehouse-Systeme. Konzepte und </a:t>
            </a:r>
            <a:r>
              <a:rPr lang="de-DE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Methoden, Dpunkt Verlag, 1-373, 2003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  <a:p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2. [</a:t>
            </a:r>
            <a:r>
              <a:rPr lang="en-US" sz="1600" b="1" dirty="0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16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S. Jensen, T. B. Pedersen, C. Thomsen.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Multidimensional Databases and Data Warehousing. Morgan and Claypool Publishers. 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2010]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23" y="3990036"/>
            <a:ext cx="686616" cy="10445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9116" y="5012955"/>
            <a:ext cx="821347" cy="10165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9636" y="5242223"/>
            <a:ext cx="810689" cy="10165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0424" y="5152472"/>
            <a:ext cx="686616" cy="101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80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Reporting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 and Problem</a:t>
            </a:r>
          </a:p>
          <a:p>
            <a:pPr lvl="1"/>
            <a:r>
              <a:rPr lang="en-US" dirty="0" smtClean="0"/>
              <a:t>Scalar functions as well as grouping + aggregation</a:t>
            </a:r>
          </a:p>
          <a:p>
            <a:pPr lvl="1"/>
            <a:r>
              <a:rPr lang="en-US" dirty="0" smtClean="0"/>
              <a:t>For many advanced use cases </a:t>
            </a:r>
            <a:r>
              <a:rPr lang="en-US" b="1" dirty="0" smtClean="0">
                <a:solidFill>
                  <a:schemeClr val="accent1"/>
                </a:solidFill>
              </a:rPr>
              <a:t>not flexible enough</a:t>
            </a:r>
          </a:p>
          <a:p>
            <a:pPr lvl="1"/>
            <a:endParaRPr lang="en-US" dirty="0"/>
          </a:p>
          <a:p>
            <a:r>
              <a:rPr lang="en-US" dirty="0" smtClean="0"/>
              <a:t>Reporting Functions</a:t>
            </a:r>
          </a:p>
          <a:p>
            <a:pPr lvl="1"/>
            <a:r>
              <a:rPr lang="en-US" dirty="0" smtClean="0"/>
              <a:t>Separate partitioning (grouping) and aggregation via OVER</a:t>
            </a:r>
          </a:p>
          <a:p>
            <a:pPr lvl="1"/>
            <a:r>
              <a:rPr lang="en-US" dirty="0" smtClean="0"/>
              <a:t>Allows local partitioning via windows and ranking/numbering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SQL/OLAP Extensions</a:t>
            </a:r>
          </a:p>
        </p:txBody>
      </p:sp>
      <p:pic>
        <p:nvPicPr>
          <p:cNvPr id="5" name="Picture 2" descr="C:\Users\habich\Documents\Publications\Papers-Dresden\ssdb\2006\ReportingFunctionsMatView\figures\syntaxflo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3910" y="4005282"/>
            <a:ext cx="7850188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637503" y="4129873"/>
            <a:ext cx="2110154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optional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74312" y="5134708"/>
            <a:ext cx="1416818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Partitioning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(similar to GROUP BY)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44008" y="5156478"/>
            <a:ext cx="1204132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Sorting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order per partition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1545" y="4499205"/>
            <a:ext cx="120413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Aggregation function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52449" y="5379214"/>
            <a:ext cx="1855604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Window definition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wrt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current tuple</a:t>
            </a:r>
          </a:p>
        </p:txBody>
      </p:sp>
    </p:spTree>
    <p:extLst>
      <p:ext uri="{BB962C8B-B14F-4D97-AF65-F5344CB8AC3E}">
        <p14:creationId xmlns:p14="http://schemas.microsoft.com/office/powerpoint/2010/main" val="256179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 – Aggregation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Semantics </a:t>
            </a:r>
          </a:p>
          <a:p>
            <a:pPr lvl="1"/>
            <a:r>
              <a:rPr lang="en-US" dirty="0" smtClean="0"/>
              <a:t>Operates over window and returns value for every tuple</a:t>
            </a:r>
          </a:p>
          <a:p>
            <a:pPr lvl="1"/>
            <a:r>
              <a:rPr lang="en-US" sz="1600" dirty="0" smtClean="0">
                <a:latin typeface="Consolas" panose="020B0609020204030204" pitchFamily="49" charset="0"/>
              </a:rPr>
              <a:t>RANK()</a:t>
            </a:r>
            <a:r>
              <a:rPr lang="de-DE" sz="1600" dirty="0">
                <a:latin typeface="Consolas" panose="020B0609020204030204" pitchFamily="49" charset="0"/>
              </a:rPr>
              <a:t>, </a:t>
            </a:r>
            <a:r>
              <a:rPr lang="en-US" sz="1600" dirty="0" smtClean="0">
                <a:latin typeface="Consolas" panose="020B0609020204030204" pitchFamily="49" charset="0"/>
              </a:rPr>
              <a:t>DENSE_RANK(), PERCENT_RANK(), CUME_DIST(), ROW_NUMBER()</a:t>
            </a:r>
          </a:p>
          <a:p>
            <a:r>
              <a:rPr lang="en-US" dirty="0" smtClean="0"/>
              <a:t>Example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SQL/OLAP Extensions</a:t>
            </a:r>
          </a:p>
          <a:p>
            <a:endParaRPr lang="en-US" dirty="0"/>
          </a:p>
        </p:txBody>
      </p:sp>
      <p:pic>
        <p:nvPicPr>
          <p:cNvPr id="5" name="Picture 2" descr="C:\Users\habich\Documents\Publications\Papers-Dresden\ssdb\2006\ReportingFunctionsMatView\figures\syntaxflo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0609" y="724114"/>
            <a:ext cx="3169668" cy="546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 12"/>
          <p:cNvSpPr/>
          <p:nvPr/>
        </p:nvSpPr>
        <p:spPr>
          <a:xfrm>
            <a:off x="5699917" y="694169"/>
            <a:ext cx="648072" cy="216024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noFill/>
            </a:endParaRPr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0728686"/>
              </p:ext>
            </p:extLst>
          </p:nvPr>
        </p:nvGraphicFramePr>
        <p:xfrm>
          <a:off x="144129" y="3735928"/>
          <a:ext cx="3192015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4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40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40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Year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Quarter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Revenue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2005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Rectangle 81"/>
          <p:cNvSpPr>
            <a:spLocks noChangeArrowheads="1"/>
          </p:cNvSpPr>
          <p:nvPr/>
        </p:nvSpPr>
        <p:spPr bwMode="auto">
          <a:xfrm>
            <a:off x="2111605" y="2483345"/>
            <a:ext cx="683871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1" dirty="0">
                <a:latin typeface="Consolas" panose="020B0609020204030204" pitchFamily="49" charset="0"/>
              </a:rPr>
              <a:t>SELECT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b="0" dirty="0" smtClean="0">
                <a:latin typeface="Consolas" panose="020B0609020204030204" pitchFamily="49" charset="0"/>
              </a:rPr>
              <a:t>Year, Quarter,   </a:t>
            </a:r>
            <a:br>
              <a:rPr lang="en-US" sz="1600" b="0" dirty="0" smtClean="0">
                <a:latin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dirty="0" smtClean="0">
                <a:latin typeface="Consolas" panose="020B0609020204030204" pitchFamily="49" charset="0"/>
              </a:rPr>
              <a:t>   </a:t>
            </a:r>
            <a:r>
              <a:rPr lang="de-DE" sz="1600" b="1" dirty="0" smtClean="0">
                <a:latin typeface="Consolas" panose="020B0609020204030204" pitchFamily="49" charset="0"/>
              </a:rPr>
              <a:t>RANK</a:t>
            </a:r>
            <a:r>
              <a:rPr lang="en-US" sz="1600" dirty="0" smtClean="0">
                <a:latin typeface="Consolas" panose="020B0609020204030204" pitchFamily="49" charset="0"/>
              </a:rPr>
              <a:t>() </a:t>
            </a:r>
            <a:r>
              <a:rPr lang="de-DE" sz="1600" b="1" dirty="0" smtClean="0">
                <a:latin typeface="Consolas" panose="020B0609020204030204" pitchFamily="49" charset="0"/>
              </a:rPr>
              <a:t>OVER</a:t>
            </a:r>
            <a:r>
              <a:rPr lang="en-US" sz="1600" dirty="0" smtClean="0">
                <a:latin typeface="Consolas" panose="020B0609020204030204" pitchFamily="49" charset="0"/>
              </a:rPr>
              <a:t> (</a:t>
            </a:r>
            <a:r>
              <a:rPr lang="en-US" sz="1600" b="1" dirty="0" smtClean="0">
                <a:latin typeface="Consolas" panose="020B0609020204030204" pitchFamily="49" charset="0"/>
              </a:rPr>
              <a:t>ORDER BY </a:t>
            </a:r>
            <a:r>
              <a:rPr lang="de-DE" sz="1600" dirty="0" smtClean="0">
                <a:latin typeface="Consolas" panose="020B0609020204030204" pitchFamily="49" charset="0"/>
              </a:rPr>
              <a:t>Revenue </a:t>
            </a:r>
            <a:r>
              <a:rPr lang="en-US" sz="1600" b="1" dirty="0" smtClean="0">
                <a:latin typeface="Consolas" panose="020B0609020204030204" pitchFamily="49" charset="0"/>
              </a:rPr>
              <a:t>ASC</a:t>
            </a:r>
            <a:r>
              <a:rPr lang="en-US" sz="1600" dirty="0" smtClean="0">
                <a:latin typeface="Consolas" panose="020B0609020204030204" pitchFamily="49" charset="0"/>
              </a:rPr>
              <a:t>) </a:t>
            </a:r>
            <a:r>
              <a:rPr lang="de-DE" sz="1600" b="1" dirty="0" smtClean="0">
                <a:latin typeface="Consolas" panose="020B0609020204030204" pitchFamily="49" charset="0"/>
              </a:rPr>
              <a:t>AS</a:t>
            </a:r>
            <a:r>
              <a:rPr lang="en-US" sz="1600" dirty="0" smtClean="0">
                <a:latin typeface="Consolas" panose="020B0609020204030204" pitchFamily="49" charset="0"/>
              </a:rPr>
              <a:t> </a:t>
            </a:r>
            <a:r>
              <a:rPr lang="de-DE" sz="1600" dirty="0" smtClean="0">
                <a:latin typeface="Consolas" panose="020B0609020204030204" pitchFamily="49" charset="0"/>
              </a:rPr>
              <a:t>Rank1</a:t>
            </a:r>
            <a:r>
              <a:rPr lang="en-US" sz="1600" dirty="0" smtClean="0">
                <a:latin typeface="Consolas" panose="020B0609020204030204" pitchFamily="49" charset="0"/>
              </a:rPr>
              <a:t>,</a:t>
            </a:r>
            <a:r>
              <a:rPr lang="de-DE" sz="1600" dirty="0" smtClean="0">
                <a:latin typeface="Consolas" panose="020B0609020204030204" pitchFamily="49" charset="0"/>
              </a:rPr>
              <a:t/>
            </a:r>
            <a:br>
              <a:rPr lang="de-DE" sz="1600" dirty="0" smtClean="0">
                <a:latin typeface="Consolas" panose="020B0609020204030204" pitchFamily="49" charset="0"/>
              </a:rPr>
            </a:br>
            <a:r>
              <a:rPr lang="de-DE" sz="1600" dirty="0" smtClean="0">
                <a:latin typeface="Consolas" panose="020B0609020204030204" pitchFamily="49" charset="0"/>
              </a:rPr>
              <a:t>    </a:t>
            </a:r>
            <a:r>
              <a:rPr lang="en-US" sz="1600" b="1" dirty="0" smtClean="0">
                <a:latin typeface="Consolas" panose="020B0609020204030204" pitchFamily="49" charset="0"/>
              </a:rPr>
              <a:t>DENSE</a:t>
            </a:r>
            <a:r>
              <a:rPr lang="de-DE" sz="1600" b="1" dirty="0" smtClean="0">
                <a:latin typeface="Consolas" panose="020B0609020204030204" pitchFamily="49" charset="0"/>
              </a:rPr>
              <a:t>_</a:t>
            </a:r>
            <a:r>
              <a:rPr lang="en-US" sz="1600" b="1" dirty="0" smtClean="0">
                <a:latin typeface="Consolas" panose="020B0609020204030204" pitchFamily="49" charset="0"/>
              </a:rPr>
              <a:t>RANK</a:t>
            </a:r>
            <a:r>
              <a:rPr lang="en-US" sz="1600" dirty="0" smtClean="0">
                <a:latin typeface="Consolas" panose="020B0609020204030204" pitchFamily="49" charset="0"/>
              </a:rPr>
              <a:t>() </a:t>
            </a:r>
            <a:r>
              <a:rPr lang="de-DE" sz="1600" b="1" dirty="0" smtClean="0">
                <a:latin typeface="Consolas" panose="020B0609020204030204" pitchFamily="49" charset="0"/>
              </a:rPr>
              <a:t>OVER</a:t>
            </a:r>
            <a:r>
              <a:rPr lang="en-US" sz="1600" dirty="0" smtClean="0">
                <a:latin typeface="Consolas" panose="020B0609020204030204" pitchFamily="49" charset="0"/>
              </a:rPr>
              <a:t> (</a:t>
            </a:r>
            <a:r>
              <a:rPr lang="en-US" sz="1600" b="1" dirty="0" smtClean="0">
                <a:latin typeface="Consolas" panose="020B0609020204030204" pitchFamily="49" charset="0"/>
              </a:rPr>
              <a:t>ORDER BY</a:t>
            </a:r>
            <a:r>
              <a:rPr lang="en-US" sz="1600" dirty="0" smtClean="0">
                <a:latin typeface="Consolas" panose="020B0609020204030204" pitchFamily="49" charset="0"/>
              </a:rPr>
              <a:t> </a:t>
            </a:r>
            <a:r>
              <a:rPr lang="de-DE" sz="1600" dirty="0" smtClean="0">
                <a:latin typeface="Consolas" panose="020B0609020204030204" pitchFamily="49" charset="0"/>
              </a:rPr>
              <a:t>Revenue</a:t>
            </a:r>
            <a:r>
              <a:rPr lang="en-US" sz="1600" dirty="0" smtClean="0">
                <a:latin typeface="Consolas" panose="020B0609020204030204" pitchFamily="49" charset="0"/>
              </a:rPr>
              <a:t> </a:t>
            </a:r>
            <a:r>
              <a:rPr lang="en-US" sz="1600" b="1" dirty="0" smtClean="0">
                <a:latin typeface="Consolas" panose="020B0609020204030204" pitchFamily="49" charset="0"/>
              </a:rPr>
              <a:t>ASC</a:t>
            </a:r>
            <a:r>
              <a:rPr lang="en-US" sz="1600" dirty="0" smtClean="0">
                <a:latin typeface="Consolas" panose="020B0609020204030204" pitchFamily="49" charset="0"/>
              </a:rPr>
              <a:t>) </a:t>
            </a:r>
            <a:r>
              <a:rPr lang="de-DE" sz="1600" b="1" dirty="0" smtClean="0">
                <a:latin typeface="Consolas" panose="020B0609020204030204" pitchFamily="49" charset="0"/>
              </a:rPr>
              <a:t>AS</a:t>
            </a:r>
            <a:r>
              <a:rPr lang="en-US" sz="1600" dirty="0" smtClean="0">
                <a:latin typeface="Consolas" panose="020B0609020204030204" pitchFamily="49" charset="0"/>
              </a:rPr>
              <a:t> </a:t>
            </a:r>
            <a:r>
              <a:rPr lang="de-DE" sz="1600" dirty="0" smtClean="0">
                <a:latin typeface="Consolas" panose="020B0609020204030204" pitchFamily="49" charset="0"/>
              </a:rPr>
              <a:t>D</a:t>
            </a:r>
            <a:r>
              <a:rPr lang="en-US" sz="1600" dirty="0" smtClean="0">
                <a:latin typeface="Consolas" panose="020B0609020204030204" pitchFamily="49" charset="0"/>
              </a:rPr>
              <a:t>Rank1,</a:t>
            </a:r>
            <a:endParaRPr lang="en-US" sz="1600" b="0" dirty="0">
              <a:latin typeface="Consolas" panose="020B0609020204030204" pitchFamily="49" charset="0"/>
            </a:endParaRPr>
          </a:p>
          <a:p>
            <a:r>
              <a:rPr lang="en-US" sz="1600" dirty="0" smtClean="0">
                <a:latin typeface="Consolas" panose="020B0609020204030204" pitchFamily="49" charset="0"/>
              </a:rPr>
              <a:t>  </a:t>
            </a:r>
            <a:r>
              <a:rPr lang="en-US" sz="1600" b="1" dirty="0" smtClean="0">
                <a:latin typeface="Consolas" panose="020B0609020204030204" pitchFamily="49" charset="0"/>
              </a:rPr>
              <a:t>FROM </a:t>
            </a:r>
            <a:r>
              <a:rPr lang="en-US" sz="1600" b="0" dirty="0" smtClean="0">
                <a:latin typeface="Consolas" panose="020B0609020204030204" pitchFamily="49" charset="0"/>
              </a:rPr>
              <a:t>R</a:t>
            </a:r>
            <a:endParaRPr lang="en-US" sz="1600" b="0" dirty="0">
              <a:latin typeface="Consolas" panose="020B0609020204030204" pitchFamily="49" charset="0"/>
            </a:endParaRPr>
          </a:p>
        </p:txBody>
      </p:sp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1193274"/>
              </p:ext>
            </p:extLst>
          </p:nvPr>
        </p:nvGraphicFramePr>
        <p:xfrm>
          <a:off x="5263606" y="3738768"/>
          <a:ext cx="3744416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Year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Quarter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Rank1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DRank1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2005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11" name="Straight Arrow Connector 10"/>
          <p:cNvCxnSpPr/>
          <p:nvPr/>
        </p:nvCxnSpPr>
        <p:spPr>
          <a:xfrm>
            <a:off x="3472009" y="4608514"/>
            <a:ext cx="1602635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hteck 12"/>
          <p:cNvSpPr/>
          <p:nvPr/>
        </p:nvSpPr>
        <p:spPr>
          <a:xfrm>
            <a:off x="6347989" y="792133"/>
            <a:ext cx="444697" cy="216024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noFill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87745" y="5090651"/>
            <a:ext cx="1225898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OVER() represents all tuples</a:t>
            </a:r>
          </a:p>
        </p:txBody>
      </p:sp>
    </p:spTree>
    <p:extLst>
      <p:ext uri="{BB962C8B-B14F-4D97-AF65-F5344CB8AC3E}">
        <p14:creationId xmlns:p14="http://schemas.microsoft.com/office/powerpoint/2010/main" val="182276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 – Partitioning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Semantics</a:t>
            </a:r>
          </a:p>
          <a:p>
            <a:pPr lvl="1"/>
            <a:r>
              <a:rPr lang="en-US" dirty="0" smtClean="0"/>
              <a:t>Select tuples for aggregation via </a:t>
            </a:r>
            <a:r>
              <a:rPr lang="de-DE" b="1" dirty="0" smtClean="0">
                <a:latin typeface="Consolas" panose="020B0609020204030204" pitchFamily="49" charset="0"/>
              </a:rPr>
              <a:t>PARTITON BY</a:t>
            </a:r>
            <a:r>
              <a:rPr lang="de-DE" dirty="0" smtClean="0">
                <a:latin typeface="Consolas" panose="020B0609020204030204" pitchFamily="49" charset="0"/>
              </a:rPr>
              <a:t> &lt;attribute-list&gt;</a:t>
            </a:r>
            <a:endParaRPr lang="de-DE" dirty="0">
              <a:latin typeface="Consolas" panose="020B0609020204030204" pitchFamily="49" charset="0"/>
            </a:endParaRPr>
          </a:p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SQL/OLAP Extensions</a:t>
            </a:r>
          </a:p>
          <a:p>
            <a:endParaRPr lang="en-US" dirty="0"/>
          </a:p>
        </p:txBody>
      </p:sp>
      <p:pic>
        <p:nvPicPr>
          <p:cNvPr id="5" name="Picture 2" descr="C:\Users\habich\Documents\Publications\Papers-Dresden\ssdb\2006\ReportingFunctionsMatView\figures\syntaxflo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0609" y="724114"/>
            <a:ext cx="3169668" cy="546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hteck 12"/>
          <p:cNvSpPr/>
          <p:nvPr/>
        </p:nvSpPr>
        <p:spPr>
          <a:xfrm>
            <a:off x="6806894" y="910840"/>
            <a:ext cx="484102" cy="28531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noFill/>
            </a:endParaRPr>
          </a:p>
        </p:txBody>
      </p:sp>
      <p:sp>
        <p:nvSpPr>
          <p:cNvPr id="8" name="Text Box 76"/>
          <p:cNvSpPr txBox="1">
            <a:spLocks noChangeArrowheads="1"/>
          </p:cNvSpPr>
          <p:nvPr/>
        </p:nvSpPr>
        <p:spPr bwMode="auto">
          <a:xfrm>
            <a:off x="2328064" y="2503955"/>
            <a:ext cx="519815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600" b="1" dirty="0">
                <a:latin typeface="Consolas" panose="020B0609020204030204" pitchFamily="49" charset="0"/>
              </a:rPr>
              <a:t>SELECT</a:t>
            </a:r>
            <a:r>
              <a:rPr lang="de-DE" sz="1600" dirty="0">
                <a:latin typeface="Consolas" panose="020B0609020204030204" pitchFamily="49" charset="0"/>
              </a:rPr>
              <a:t> </a:t>
            </a:r>
            <a:r>
              <a:rPr lang="de-DE" sz="1600" b="0" dirty="0" smtClean="0">
                <a:latin typeface="Consolas" panose="020B0609020204030204" pitchFamily="49" charset="0"/>
              </a:rPr>
              <a:t>Year, Quarter, Revenue,</a:t>
            </a:r>
            <a:r>
              <a:rPr lang="de-DE" sz="1600" dirty="0" smtClean="0">
                <a:latin typeface="Consolas" panose="020B0609020204030204" pitchFamily="49" charset="0"/>
              </a:rPr>
              <a:t> </a:t>
            </a:r>
            <a:endParaRPr lang="de-DE" sz="1600" dirty="0">
              <a:latin typeface="Consolas" panose="020B0609020204030204" pitchFamily="49" charset="0"/>
            </a:endParaRPr>
          </a:p>
          <a:p>
            <a:r>
              <a:rPr lang="de-DE" sz="1600" dirty="0">
                <a:latin typeface="Consolas" panose="020B0609020204030204" pitchFamily="49" charset="0"/>
              </a:rPr>
              <a:t>  </a:t>
            </a:r>
            <a:r>
              <a:rPr lang="de-DE" sz="1600" dirty="0" smtClean="0">
                <a:latin typeface="Consolas" panose="020B0609020204030204" pitchFamily="49" charset="0"/>
              </a:rPr>
              <a:t>  </a:t>
            </a:r>
            <a:r>
              <a:rPr lang="de-DE" sz="1600" b="1" dirty="0" smtClean="0">
                <a:latin typeface="Consolas" panose="020B0609020204030204" pitchFamily="49" charset="0"/>
              </a:rPr>
              <a:t>SUM</a:t>
            </a:r>
            <a:r>
              <a:rPr lang="de-DE" sz="1600" b="0" dirty="0" smtClean="0">
                <a:latin typeface="Consolas" panose="020B0609020204030204" pitchFamily="49" charset="0"/>
              </a:rPr>
              <a:t>(Revenue)</a:t>
            </a:r>
            <a:r>
              <a:rPr lang="de-DE" sz="1600" dirty="0" smtClean="0">
                <a:latin typeface="Consolas" panose="020B0609020204030204" pitchFamily="49" charset="0"/>
              </a:rPr>
              <a:t> </a:t>
            </a:r>
            <a:r>
              <a:rPr lang="de-DE" sz="1600" b="1" dirty="0" smtClean="0">
                <a:latin typeface="Consolas" panose="020B0609020204030204" pitchFamily="49" charset="0"/>
              </a:rPr>
              <a:t>OVER</a:t>
            </a:r>
            <a:r>
              <a:rPr lang="de-DE" sz="1600" b="0" dirty="0" smtClean="0">
                <a:latin typeface="Consolas" panose="020B0609020204030204" pitchFamily="49" charset="0"/>
              </a:rPr>
              <a:t>(</a:t>
            </a:r>
            <a:r>
              <a:rPr lang="de-DE" sz="1600" b="1" dirty="0" smtClean="0">
                <a:latin typeface="Consolas" panose="020B0609020204030204" pitchFamily="49" charset="0"/>
              </a:rPr>
              <a:t>PARTITION </a:t>
            </a:r>
            <a:r>
              <a:rPr lang="de-DE" sz="1600" b="1" dirty="0">
                <a:latin typeface="Consolas" panose="020B0609020204030204" pitchFamily="49" charset="0"/>
              </a:rPr>
              <a:t>BY </a:t>
            </a:r>
            <a:r>
              <a:rPr lang="de-DE" sz="1600" b="0" dirty="0" smtClean="0">
                <a:latin typeface="Consolas" panose="020B0609020204030204" pitchFamily="49" charset="0"/>
              </a:rPr>
              <a:t>Year)</a:t>
            </a:r>
            <a:endParaRPr lang="de-DE" sz="1600" b="0" dirty="0">
              <a:latin typeface="Consolas" panose="020B0609020204030204" pitchFamily="49" charset="0"/>
            </a:endParaRPr>
          </a:p>
          <a:p>
            <a:r>
              <a:rPr lang="de-DE" sz="1600" dirty="0" smtClean="0">
                <a:latin typeface="Consolas" panose="020B0609020204030204" pitchFamily="49" charset="0"/>
              </a:rPr>
              <a:t>  </a:t>
            </a:r>
            <a:r>
              <a:rPr lang="de-DE" sz="1600" b="1" dirty="0" smtClean="0">
                <a:latin typeface="Consolas" panose="020B0609020204030204" pitchFamily="49" charset="0"/>
              </a:rPr>
              <a:t>FROM </a:t>
            </a:r>
            <a:r>
              <a:rPr lang="de-DE" sz="1600" b="0" dirty="0">
                <a:latin typeface="Consolas" panose="020B0609020204030204" pitchFamily="49" charset="0"/>
              </a:rPr>
              <a:t>R</a:t>
            </a:r>
          </a:p>
        </p:txBody>
      </p:sp>
      <p:graphicFrame>
        <p:nvGraphicFramePr>
          <p:cNvPr id="10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6895832"/>
              </p:ext>
            </p:extLst>
          </p:nvPr>
        </p:nvGraphicFramePr>
        <p:xfrm>
          <a:off x="5290893" y="3723712"/>
          <a:ext cx="364938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4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51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10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Year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Quarter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Revenue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SUM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2005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3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0733865"/>
              </p:ext>
            </p:extLst>
          </p:nvPr>
        </p:nvGraphicFramePr>
        <p:xfrm>
          <a:off x="144129" y="3735928"/>
          <a:ext cx="3192015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4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40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40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Year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Quarter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Revenue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2005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14" name="Straight Arrow Connector 13"/>
          <p:cNvCxnSpPr/>
          <p:nvPr/>
        </p:nvCxnSpPr>
        <p:spPr>
          <a:xfrm>
            <a:off x="3472009" y="4608514"/>
            <a:ext cx="1602635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502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 – Partition Sorting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Semantics </a:t>
            </a:r>
          </a:p>
          <a:p>
            <a:pPr lvl="1"/>
            <a:r>
              <a:rPr lang="en-US" dirty="0" smtClean="0"/>
              <a:t>Define computation per partition via </a:t>
            </a:r>
            <a:r>
              <a:rPr lang="de-DE" b="1" dirty="0">
                <a:latin typeface="Consolas" panose="020B0609020204030204" pitchFamily="49" charset="0"/>
              </a:rPr>
              <a:t>ORDER BY</a:t>
            </a:r>
            <a:r>
              <a:rPr lang="de-DE" dirty="0">
                <a:latin typeface="Consolas" panose="020B0609020204030204" pitchFamily="49" charset="0"/>
              </a:rPr>
              <a:t> &lt;attribute-list&gt;</a:t>
            </a:r>
          </a:p>
          <a:p>
            <a:pPr lvl="1"/>
            <a:r>
              <a:rPr lang="en-US" dirty="0" smtClean="0"/>
              <a:t>Note: </a:t>
            </a:r>
            <a:r>
              <a:rPr lang="en-US" dirty="0" smtClean="0">
                <a:latin typeface="Consolas" panose="020B0609020204030204" pitchFamily="49" charset="0"/>
              </a:rPr>
              <a:t>ORDER BY</a:t>
            </a:r>
            <a:r>
              <a:rPr lang="en-US" dirty="0" smtClean="0"/>
              <a:t> allows cumulative computation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latin typeface="Consolas" panose="020B0609020204030204" pitchFamily="49" charset="0"/>
                <a:sym typeface="Wingdings" panose="05000000000000000000" pitchFamily="2" charset="2"/>
              </a:rPr>
              <a:t>cumsum</a:t>
            </a:r>
            <a:r>
              <a:rPr lang="en-US" dirty="0" smtClean="0">
                <a:latin typeface="Consolas" panose="020B0609020204030204" pitchFamily="49" charset="0"/>
                <a:sym typeface="Wingdings" panose="05000000000000000000" pitchFamily="2" charset="2"/>
              </a:rPr>
              <a:t>()</a:t>
            </a:r>
            <a:r>
              <a:rPr lang="en-US" dirty="0" smtClean="0"/>
              <a:t> </a:t>
            </a:r>
          </a:p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SQL/OLAP Extensions</a:t>
            </a:r>
          </a:p>
          <a:p>
            <a:endParaRPr lang="en-US" dirty="0"/>
          </a:p>
        </p:txBody>
      </p:sp>
      <p:pic>
        <p:nvPicPr>
          <p:cNvPr id="5" name="Picture 2" descr="C:\Users\habich\Documents\Publications\Papers-Dresden\ssdb\2006\ReportingFunctionsMatView\figures\syntaxflo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0609" y="724114"/>
            <a:ext cx="3169668" cy="546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 12"/>
          <p:cNvSpPr/>
          <p:nvPr/>
        </p:nvSpPr>
        <p:spPr>
          <a:xfrm>
            <a:off x="7345395" y="910840"/>
            <a:ext cx="442078" cy="28531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noFill/>
            </a:endParaRPr>
          </a:p>
        </p:txBody>
      </p:sp>
      <p:graphicFrame>
        <p:nvGraphicFramePr>
          <p:cNvPr id="7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179627"/>
              </p:ext>
            </p:extLst>
          </p:nvPr>
        </p:nvGraphicFramePr>
        <p:xfrm>
          <a:off x="5290893" y="3723712"/>
          <a:ext cx="364938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4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51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10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Year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Quarter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Revenue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SUM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2005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8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284637"/>
              </p:ext>
            </p:extLst>
          </p:nvPr>
        </p:nvGraphicFramePr>
        <p:xfrm>
          <a:off x="144129" y="3735928"/>
          <a:ext cx="3192015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4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40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40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Year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Quarter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Revenue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2005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>
            <a:off x="3472009" y="4608514"/>
            <a:ext cx="1602635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76"/>
          <p:cNvSpPr txBox="1">
            <a:spLocks noChangeArrowheads="1"/>
          </p:cNvSpPr>
          <p:nvPr/>
        </p:nvSpPr>
        <p:spPr bwMode="auto">
          <a:xfrm>
            <a:off x="2181819" y="2619140"/>
            <a:ext cx="67009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600" b="1" dirty="0">
                <a:latin typeface="Consolas" panose="020B0609020204030204" pitchFamily="49" charset="0"/>
              </a:rPr>
              <a:t>SELECT </a:t>
            </a:r>
            <a:r>
              <a:rPr lang="de-DE" sz="1600" b="0" dirty="0" smtClean="0">
                <a:latin typeface="Consolas" panose="020B0609020204030204" pitchFamily="49" charset="0"/>
              </a:rPr>
              <a:t>Year, Quarter, Revenue,</a:t>
            </a:r>
            <a:r>
              <a:rPr lang="de-DE" sz="1600" dirty="0" smtClean="0">
                <a:latin typeface="Consolas" panose="020B0609020204030204" pitchFamily="49" charset="0"/>
              </a:rPr>
              <a:t> </a:t>
            </a:r>
            <a:br>
              <a:rPr lang="de-DE" sz="1600" dirty="0" smtClean="0">
                <a:latin typeface="Consolas" panose="020B0609020204030204" pitchFamily="49" charset="0"/>
              </a:rPr>
            </a:br>
            <a:r>
              <a:rPr lang="de-DE" sz="1600" dirty="0" smtClean="0">
                <a:latin typeface="Consolas" panose="020B0609020204030204" pitchFamily="49" charset="0"/>
              </a:rPr>
              <a:t>    </a:t>
            </a:r>
            <a:r>
              <a:rPr lang="de-DE" sz="1600" b="1" dirty="0" smtClean="0">
                <a:latin typeface="Consolas" panose="020B0609020204030204" pitchFamily="49" charset="0"/>
              </a:rPr>
              <a:t>SUM</a:t>
            </a:r>
            <a:r>
              <a:rPr lang="de-DE" sz="1600" b="0" dirty="0" smtClean="0">
                <a:latin typeface="Consolas" panose="020B0609020204030204" pitchFamily="49" charset="0"/>
              </a:rPr>
              <a:t>(Revenue)</a:t>
            </a:r>
            <a:r>
              <a:rPr lang="de-DE" sz="1600" dirty="0" smtClean="0">
                <a:latin typeface="Consolas" panose="020B0609020204030204" pitchFamily="49" charset="0"/>
              </a:rPr>
              <a:t> </a:t>
            </a:r>
            <a:r>
              <a:rPr lang="de-DE" sz="1600" b="1" dirty="0" smtClean="0">
                <a:latin typeface="Consolas" panose="020B0609020204030204" pitchFamily="49" charset="0"/>
              </a:rPr>
              <a:t>OVER</a:t>
            </a:r>
            <a:r>
              <a:rPr lang="de-DE" sz="1600" b="0" dirty="0" smtClean="0">
                <a:latin typeface="Consolas" panose="020B0609020204030204" pitchFamily="49" charset="0"/>
              </a:rPr>
              <a:t>(</a:t>
            </a:r>
            <a:r>
              <a:rPr lang="de-DE" sz="1600" b="1" dirty="0" smtClean="0">
                <a:latin typeface="Consolas" panose="020B0609020204030204" pitchFamily="49" charset="0"/>
              </a:rPr>
              <a:t>PARTITION </a:t>
            </a:r>
            <a:r>
              <a:rPr lang="de-DE" sz="1600" b="1" dirty="0">
                <a:latin typeface="Consolas" panose="020B0609020204030204" pitchFamily="49" charset="0"/>
              </a:rPr>
              <a:t>BY </a:t>
            </a:r>
            <a:r>
              <a:rPr lang="de-DE" sz="1600" b="0" dirty="0" smtClean="0">
                <a:latin typeface="Consolas" panose="020B0609020204030204" pitchFamily="49" charset="0"/>
              </a:rPr>
              <a:t>Year </a:t>
            </a:r>
            <a:r>
              <a:rPr lang="de-DE" sz="1600" b="1" dirty="0" smtClean="0">
                <a:latin typeface="Consolas" panose="020B0609020204030204" pitchFamily="49" charset="0"/>
              </a:rPr>
              <a:t>ORDER </a:t>
            </a:r>
            <a:r>
              <a:rPr lang="de-DE" sz="1600" b="1" dirty="0">
                <a:latin typeface="Consolas" panose="020B0609020204030204" pitchFamily="49" charset="0"/>
              </a:rPr>
              <a:t>BY </a:t>
            </a:r>
            <a:r>
              <a:rPr lang="de-DE" sz="1600" b="0" dirty="0" smtClean="0">
                <a:latin typeface="Consolas" panose="020B0609020204030204" pitchFamily="49" charset="0"/>
              </a:rPr>
              <a:t>Quarter)</a:t>
            </a:r>
            <a:endParaRPr lang="de-DE" sz="1600" b="0" dirty="0">
              <a:latin typeface="Consolas" panose="020B0609020204030204" pitchFamily="49" charset="0"/>
            </a:endParaRPr>
          </a:p>
          <a:p>
            <a:r>
              <a:rPr lang="de-DE" sz="1600" dirty="0" smtClean="0">
                <a:latin typeface="Consolas" panose="020B0609020204030204" pitchFamily="49" charset="0"/>
              </a:rPr>
              <a:t>  </a:t>
            </a:r>
            <a:r>
              <a:rPr lang="de-DE" sz="1600" b="1" dirty="0" smtClean="0">
                <a:latin typeface="Consolas" panose="020B0609020204030204" pitchFamily="49" charset="0"/>
              </a:rPr>
              <a:t>FROM </a:t>
            </a:r>
            <a:r>
              <a:rPr lang="de-DE" sz="1600" b="0" dirty="0">
                <a:latin typeface="Consolas" panose="020B0609020204030204" pitchFamily="49" charset="0"/>
              </a:rPr>
              <a:t>R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E50F4BD-970F-4FE7-BEB0-38BC767C14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106" y="2385281"/>
            <a:ext cx="818004" cy="32464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DE9B620-E9BF-414B-BABE-63EAE006D8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786" y="2063947"/>
            <a:ext cx="419374" cy="32501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4D4B17D-30F3-42FB-82B8-C0915E18AED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39" b="13748"/>
          <a:stretch/>
        </p:blipFill>
        <p:spPr>
          <a:xfrm>
            <a:off x="8219680" y="2368493"/>
            <a:ext cx="488081" cy="351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78286" y="2056753"/>
            <a:ext cx="958893" cy="278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337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 – Windowing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Semantics</a:t>
            </a:r>
          </a:p>
          <a:p>
            <a:pPr lvl="1"/>
            <a:r>
              <a:rPr lang="en-US" dirty="0" smtClean="0"/>
              <a:t>Define window for computation </a:t>
            </a:r>
            <a:br>
              <a:rPr lang="en-US" dirty="0" smtClean="0"/>
            </a:br>
            <a:r>
              <a:rPr lang="en-US" dirty="0" smtClean="0"/>
              <a:t>(e.g., for moving average, </a:t>
            </a:r>
            <a:r>
              <a:rPr lang="en-US" dirty="0" err="1" smtClean="0"/>
              <a:t>cumsum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Example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SQL/OLAP Extensions</a:t>
            </a:r>
          </a:p>
          <a:p>
            <a:endParaRPr lang="en-US" dirty="0"/>
          </a:p>
        </p:txBody>
      </p:sp>
      <p:pic>
        <p:nvPicPr>
          <p:cNvPr id="5" name="Picture 2" descr="C:\Users\habich\Documents\Publications\Papers-Dresden\ssdb\2006\ReportingFunctionsMatView\figures\syntaxflo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70609" y="724114"/>
            <a:ext cx="3169668" cy="546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 12"/>
          <p:cNvSpPr/>
          <p:nvPr/>
        </p:nvSpPr>
        <p:spPr>
          <a:xfrm>
            <a:off x="7810073" y="1059967"/>
            <a:ext cx="648072" cy="216024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noFill/>
            </a:endParaRPr>
          </a:p>
        </p:txBody>
      </p:sp>
      <p:graphicFrame>
        <p:nvGraphicFramePr>
          <p:cNvPr id="7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5388010"/>
              </p:ext>
            </p:extLst>
          </p:nvPr>
        </p:nvGraphicFramePr>
        <p:xfrm>
          <a:off x="5290893" y="3914630"/>
          <a:ext cx="364938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4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51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10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Year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Quarter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Revenue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AVG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2005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8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4756772"/>
              </p:ext>
            </p:extLst>
          </p:nvPr>
        </p:nvGraphicFramePr>
        <p:xfrm>
          <a:off x="144129" y="3926846"/>
          <a:ext cx="3192015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4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40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40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Year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Quarter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Revenue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2005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>
            <a:off x="3472009" y="4799432"/>
            <a:ext cx="1602635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8161" y="1545073"/>
            <a:ext cx="2288669" cy="1555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4007" y="1887794"/>
            <a:ext cx="2289275" cy="1555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5406014" y="1178027"/>
            <a:ext cx="144696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Measurements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17847" y="1521344"/>
            <a:ext cx="144696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Moving AVGs</a:t>
            </a:r>
          </a:p>
        </p:txBody>
      </p:sp>
      <p:sp>
        <p:nvSpPr>
          <p:cNvPr id="15" name="Text Box 76"/>
          <p:cNvSpPr txBox="1">
            <a:spLocks noChangeArrowheads="1"/>
          </p:cNvSpPr>
          <p:nvPr/>
        </p:nvSpPr>
        <p:spPr bwMode="auto">
          <a:xfrm>
            <a:off x="412293" y="2740195"/>
            <a:ext cx="518463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600" b="1" dirty="0">
                <a:latin typeface="Consolas" panose="020B0609020204030204" pitchFamily="49" charset="0"/>
              </a:rPr>
              <a:t>SELECT</a:t>
            </a:r>
            <a:r>
              <a:rPr lang="de-DE" sz="1600" dirty="0">
                <a:latin typeface="Consolas" panose="020B0609020204030204" pitchFamily="49" charset="0"/>
              </a:rPr>
              <a:t> </a:t>
            </a:r>
            <a:r>
              <a:rPr lang="de-DE" sz="1600" b="0" dirty="0" smtClean="0">
                <a:latin typeface="Consolas" panose="020B0609020204030204" pitchFamily="49" charset="0"/>
              </a:rPr>
              <a:t>Year, Quarter, Revenue,</a:t>
            </a:r>
            <a:r>
              <a:rPr lang="de-DE" sz="1600" dirty="0" smtClean="0">
                <a:latin typeface="Consolas" panose="020B0609020204030204" pitchFamily="49" charset="0"/>
              </a:rPr>
              <a:t> </a:t>
            </a:r>
            <a:r>
              <a:rPr lang="de-DE" sz="1600" b="1" dirty="0" smtClean="0">
                <a:latin typeface="Consolas" panose="020B0609020204030204" pitchFamily="49" charset="0"/>
              </a:rPr>
              <a:t>AVG</a:t>
            </a:r>
            <a:r>
              <a:rPr lang="de-DE" sz="1600" b="0" dirty="0" smtClean="0">
                <a:latin typeface="Consolas" panose="020B0609020204030204" pitchFamily="49" charset="0"/>
              </a:rPr>
              <a:t>(Revenue)</a:t>
            </a:r>
            <a:r>
              <a:rPr lang="de-DE" sz="1600" dirty="0" smtClean="0">
                <a:latin typeface="Consolas" panose="020B0609020204030204" pitchFamily="49" charset="0"/>
              </a:rPr>
              <a:t> </a:t>
            </a:r>
            <a:br>
              <a:rPr lang="de-DE" sz="1600" dirty="0" smtClean="0">
                <a:latin typeface="Consolas" panose="020B0609020204030204" pitchFamily="49" charset="0"/>
              </a:rPr>
            </a:br>
            <a:r>
              <a:rPr lang="de-DE" sz="1600" dirty="0" smtClean="0">
                <a:latin typeface="Consolas" panose="020B0609020204030204" pitchFamily="49" charset="0"/>
              </a:rPr>
              <a:t>  </a:t>
            </a:r>
            <a:r>
              <a:rPr lang="de-DE" sz="1600" b="1" dirty="0" smtClean="0">
                <a:latin typeface="Consolas" panose="020B0609020204030204" pitchFamily="49" charset="0"/>
              </a:rPr>
              <a:t>OVER</a:t>
            </a:r>
            <a:r>
              <a:rPr lang="de-DE" sz="1600" dirty="0" smtClean="0">
                <a:latin typeface="Consolas" panose="020B0609020204030204" pitchFamily="49" charset="0"/>
              </a:rPr>
              <a:t> </a:t>
            </a:r>
            <a:r>
              <a:rPr lang="de-DE" sz="1600" b="0" dirty="0" smtClean="0">
                <a:latin typeface="Consolas" panose="020B0609020204030204" pitchFamily="49" charset="0"/>
              </a:rPr>
              <a:t>(</a:t>
            </a:r>
            <a:r>
              <a:rPr lang="de-DE" sz="1600" b="1" dirty="0" smtClean="0">
                <a:latin typeface="Consolas" panose="020B0609020204030204" pitchFamily="49" charset="0"/>
              </a:rPr>
              <a:t>ORDER </a:t>
            </a:r>
            <a:r>
              <a:rPr lang="de-DE" sz="1600" b="1" dirty="0">
                <a:latin typeface="Consolas" panose="020B0609020204030204" pitchFamily="49" charset="0"/>
              </a:rPr>
              <a:t>BY </a:t>
            </a:r>
            <a:r>
              <a:rPr lang="de-DE" sz="1600" b="0" dirty="0" smtClean="0">
                <a:latin typeface="Consolas" panose="020B0609020204030204" pitchFamily="49" charset="0"/>
              </a:rPr>
              <a:t>Year, Quarter</a:t>
            </a:r>
            <a:endParaRPr lang="de-DE" sz="1600" b="0" dirty="0">
              <a:latin typeface="Consolas" panose="020B0609020204030204" pitchFamily="49" charset="0"/>
            </a:endParaRPr>
          </a:p>
          <a:p>
            <a:r>
              <a:rPr lang="de-DE" sz="1600" b="0" dirty="0">
                <a:latin typeface="Consolas" panose="020B0609020204030204" pitchFamily="49" charset="0"/>
              </a:rPr>
              <a:t>  </a:t>
            </a:r>
            <a:r>
              <a:rPr lang="de-DE" sz="1600" b="0" dirty="0" smtClean="0">
                <a:latin typeface="Consolas" panose="020B0609020204030204" pitchFamily="49" charset="0"/>
              </a:rPr>
              <a:t>  </a:t>
            </a:r>
            <a:r>
              <a:rPr lang="de-DE" sz="1600" b="1" dirty="0" smtClean="0">
                <a:latin typeface="Consolas" panose="020B0609020204030204" pitchFamily="49" charset="0"/>
              </a:rPr>
              <a:t>ROWS </a:t>
            </a:r>
            <a:r>
              <a:rPr lang="de-DE" sz="1600" b="1" dirty="0">
                <a:latin typeface="Consolas" panose="020B0609020204030204" pitchFamily="49" charset="0"/>
              </a:rPr>
              <a:t>BETWEEN </a:t>
            </a:r>
            <a:r>
              <a:rPr lang="de-DE" sz="1600" b="0" dirty="0">
                <a:solidFill>
                  <a:schemeClr val="accent1"/>
                </a:solidFill>
                <a:latin typeface="Consolas" panose="020B0609020204030204" pitchFamily="49" charset="0"/>
              </a:rPr>
              <a:t>1 </a:t>
            </a:r>
            <a:r>
              <a:rPr lang="de-DE" sz="1600" b="1" dirty="0">
                <a:solidFill>
                  <a:schemeClr val="accent1"/>
                </a:solidFill>
                <a:latin typeface="Consolas" panose="020B0609020204030204" pitchFamily="49" charset="0"/>
              </a:rPr>
              <a:t>PRECEDING</a:t>
            </a:r>
            <a:r>
              <a:rPr lang="de-DE" sz="1600" dirty="0">
                <a:latin typeface="Consolas" panose="020B0609020204030204" pitchFamily="49" charset="0"/>
              </a:rPr>
              <a:t> </a:t>
            </a:r>
            <a:r>
              <a:rPr lang="de-DE" sz="1600" b="1" dirty="0" smtClean="0">
                <a:latin typeface="Consolas" panose="020B0609020204030204" pitchFamily="49" charset="0"/>
              </a:rPr>
              <a:t>AND </a:t>
            </a:r>
            <a:r>
              <a:rPr lang="de-DE" sz="1600" b="1" dirty="0">
                <a:latin typeface="Consolas" panose="020B0609020204030204" pitchFamily="49" charset="0"/>
              </a:rPr>
              <a:t>CURRENT </a:t>
            </a:r>
            <a:r>
              <a:rPr lang="de-DE" sz="1600" b="1" dirty="0" smtClean="0">
                <a:latin typeface="Consolas" panose="020B0609020204030204" pitchFamily="49" charset="0"/>
              </a:rPr>
              <a:t>ROW</a:t>
            </a:r>
            <a:r>
              <a:rPr lang="de-DE" sz="1600" b="0" dirty="0" smtClean="0">
                <a:latin typeface="Consolas" panose="020B0609020204030204" pitchFamily="49" charset="0"/>
              </a:rPr>
              <a:t>)</a:t>
            </a:r>
            <a:endParaRPr lang="de-DE" sz="1600" b="0" dirty="0">
              <a:latin typeface="Consolas" panose="020B0609020204030204" pitchFamily="49" charset="0"/>
            </a:endParaRPr>
          </a:p>
          <a:p>
            <a:r>
              <a:rPr lang="de-DE" sz="1600" dirty="0" smtClean="0">
                <a:latin typeface="Consolas" panose="020B0609020204030204" pitchFamily="49" charset="0"/>
              </a:rPr>
              <a:t>  </a:t>
            </a:r>
            <a:r>
              <a:rPr lang="de-DE" sz="1600" b="1" dirty="0" smtClean="0">
                <a:latin typeface="Consolas" panose="020B0609020204030204" pitchFamily="49" charset="0"/>
              </a:rPr>
              <a:t>FROM </a:t>
            </a:r>
            <a:r>
              <a:rPr lang="de-DE" sz="1600" b="0" dirty="0">
                <a:latin typeface="Consolas" panose="020B0609020204030204" pitchFamily="49" charset="0"/>
              </a:rPr>
              <a:t>R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7958294" y="4471517"/>
            <a:ext cx="422031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959969" y="4844980"/>
            <a:ext cx="422031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7951596" y="5218444"/>
            <a:ext cx="422031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7933177" y="5581857"/>
            <a:ext cx="422031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7944901" y="5945270"/>
            <a:ext cx="422031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7948246" y="5581857"/>
            <a:ext cx="410313" cy="28470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7939870" y="5211744"/>
            <a:ext cx="410313" cy="28470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7951593" y="4841633"/>
            <a:ext cx="410313" cy="28470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7953269" y="4481567"/>
            <a:ext cx="410313" cy="28470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263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Excursus: Cumulative Aggregates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Efficient SQL Window Functions</a:t>
            </a:r>
          </a:p>
          <a:p>
            <a:pPr lvl="1"/>
            <a:r>
              <a:rPr lang="en-US" dirty="0" smtClean="0"/>
              <a:t>Partitioning &amp; sorting</a:t>
            </a:r>
          </a:p>
          <a:p>
            <a:pPr lvl="1"/>
            <a:r>
              <a:rPr lang="en-US" dirty="0" smtClean="0"/>
              <a:t>Segment Tree</a:t>
            </a:r>
          </a:p>
          <a:p>
            <a:pPr lvl="1"/>
            <a:endParaRPr lang="en-US" sz="1200" dirty="0"/>
          </a:p>
          <a:p>
            <a:r>
              <a:rPr lang="en-US" dirty="0" smtClean="0"/>
              <a:t>Cumulative Aggregates on Distributed Matrices</a:t>
            </a:r>
          </a:p>
          <a:p>
            <a:pPr lvl="1"/>
            <a:r>
              <a:rPr lang="en-US" dirty="0" err="1"/>
              <a:t>c</a:t>
            </a:r>
            <a:r>
              <a:rPr lang="en-US" dirty="0" err="1" smtClean="0"/>
              <a:t>umsum</a:t>
            </a:r>
            <a:r>
              <a:rPr lang="en-US" dirty="0" smtClean="0"/>
              <a:t>(), </a:t>
            </a:r>
            <a:r>
              <a:rPr lang="en-US" dirty="0" err="1" smtClean="0"/>
              <a:t>cummin</a:t>
            </a:r>
            <a:r>
              <a:rPr lang="en-US" dirty="0" smtClean="0"/>
              <a:t>(),</a:t>
            </a:r>
            <a:br>
              <a:rPr lang="en-US" dirty="0" smtClean="0"/>
            </a:br>
            <a:r>
              <a:rPr lang="en-US" dirty="0" err="1" smtClean="0"/>
              <a:t>cummax</a:t>
            </a:r>
            <a:r>
              <a:rPr lang="en-US" dirty="0" smtClean="0"/>
              <a:t>(), </a:t>
            </a:r>
            <a:r>
              <a:rPr lang="en-US" dirty="0" err="1" smtClean="0"/>
              <a:t>cumprod</a:t>
            </a:r>
            <a:r>
              <a:rPr lang="en-US" dirty="0" smtClean="0"/>
              <a:t>(),</a:t>
            </a:r>
            <a:br>
              <a:rPr lang="en-US" dirty="0" smtClean="0"/>
            </a:br>
            <a:r>
              <a:rPr lang="en-US" dirty="0" err="1" smtClean="0"/>
              <a:t>cumsumprod</a:t>
            </a:r>
            <a:r>
              <a:rPr lang="en-US" dirty="0" smtClean="0"/>
              <a:t>()</a:t>
            </a:r>
          </a:p>
          <a:p>
            <a:pPr lvl="1"/>
            <a:r>
              <a:rPr lang="en-US" dirty="0" smtClean="0"/>
              <a:t>Recursive distributed</a:t>
            </a:r>
            <a:br>
              <a:rPr lang="en-US" dirty="0" smtClean="0"/>
            </a:br>
            <a:r>
              <a:rPr lang="en-US" dirty="0" smtClean="0"/>
              <a:t>/local aggregation  </a:t>
            </a:r>
            <a:endParaRPr lang="en-US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SQL/OLAP Extensions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1354" y="2986474"/>
            <a:ext cx="455634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069586" y="2934118"/>
            <a:ext cx="4049486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[Matthias Boehm, Alexandre V.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Evfimievski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Berthold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Reinwald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Efficient Data-Parallel Cumulative Aggregates for Large-Scale Machine Learning.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BTW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en-US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0315" y="1753065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918857" y="1682729"/>
            <a:ext cx="4180114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[Viktor Leis,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Kundhikanjana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Alfons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Kemper, Thomas Neumann: Efficient Processing of Window Functions in Analytical SQL Queries.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8(10), 2015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en-US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8857" y="3936729"/>
            <a:ext cx="4837011" cy="220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238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</a:t>
            </a:r>
            <a:r>
              <a:rPr lang="en-US" dirty="0" smtClean="0">
                <a:solidFill>
                  <a:schemeClr val="accent1"/>
                </a:solidFill>
              </a:rPr>
              <a:t>Q&amp;A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20725" y="1310400"/>
            <a:ext cx="8229600" cy="4975848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Data Warehousing (DWH)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DWH architecture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Multidimensional modeling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Extraction</a:t>
            </a:r>
            <a:r>
              <a:rPr lang="en-US" dirty="0">
                <a:solidFill>
                  <a:schemeClr val="tx1"/>
                </a:solidFill>
              </a:rPr>
              <a:t>, Transformation, Loading (ETL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ETL process, errors, and data flows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SQL/OLAP Extensions</a:t>
            </a:r>
          </a:p>
          <a:p>
            <a:pPr lvl="1"/>
            <a:r>
              <a:rPr lang="en-US" dirty="0" smtClean="0"/>
              <a:t>Multi-grouping </a:t>
            </a:r>
            <a:r>
              <a:rPr lang="en-US" dirty="0"/>
              <a:t>o</a:t>
            </a:r>
            <a:r>
              <a:rPr lang="en-US" dirty="0" smtClean="0"/>
              <a:t>perations</a:t>
            </a:r>
          </a:p>
          <a:p>
            <a:pPr lvl="1"/>
            <a:r>
              <a:rPr lang="en-US" dirty="0" smtClean="0"/>
              <a:t>Reporting functions</a:t>
            </a:r>
          </a:p>
          <a:p>
            <a:pPr lvl="1"/>
            <a:endParaRPr lang="en-US" dirty="0"/>
          </a:p>
          <a:p>
            <a:r>
              <a:rPr lang="en-US" dirty="0" smtClean="0"/>
              <a:t>Next Lectures (</a:t>
            </a:r>
            <a:r>
              <a:rPr lang="en-US" dirty="0" smtClean="0">
                <a:solidFill>
                  <a:schemeClr val="accent1"/>
                </a:solidFill>
              </a:rPr>
              <a:t>Data Integration Architectures</a:t>
            </a:r>
            <a:r>
              <a:rPr lang="en-US" dirty="0" smtClean="0"/>
              <a:t>)</a:t>
            </a:r>
          </a:p>
          <a:p>
            <a:pPr lvl="1"/>
            <a:r>
              <a:rPr lang="en-US" b="1" dirty="0" smtClean="0">
                <a:solidFill>
                  <a:srgbClr val="7889FB"/>
                </a:solidFill>
              </a:rPr>
              <a:t>03 </a:t>
            </a:r>
            <a:r>
              <a:rPr lang="en-US" b="1" dirty="0">
                <a:solidFill>
                  <a:srgbClr val="7889FB"/>
                </a:solidFill>
              </a:rPr>
              <a:t>Message-oriented Middleware, EAI, and Replication</a:t>
            </a:r>
            <a:r>
              <a:rPr lang="en-US" dirty="0"/>
              <a:t> </a:t>
            </a:r>
            <a:r>
              <a:rPr lang="en-US" b="0" dirty="0"/>
              <a:t>[Oct </a:t>
            </a:r>
            <a:r>
              <a:rPr lang="en-US" dirty="0" smtClean="0"/>
              <a:t>21</a:t>
            </a:r>
            <a:r>
              <a:rPr lang="en-US" b="0" dirty="0" smtClean="0"/>
              <a:t>]</a:t>
            </a:r>
            <a:endParaRPr lang="en-US" b="0" dirty="0"/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04 Schema Matching and Mapping</a:t>
            </a:r>
            <a:r>
              <a:rPr lang="en-US" dirty="0"/>
              <a:t> [Oct 28</a:t>
            </a:r>
            <a:r>
              <a:rPr lang="en-US" dirty="0" smtClean="0"/>
              <a:t>] </a:t>
            </a:r>
          </a:p>
          <a:p>
            <a:pPr lvl="1"/>
            <a:r>
              <a:rPr lang="en-US" b="1" dirty="0" smtClean="0">
                <a:solidFill>
                  <a:srgbClr val="7889FB"/>
                </a:solidFill>
              </a:rPr>
              <a:t>05 </a:t>
            </a:r>
            <a:r>
              <a:rPr lang="en-US" b="1" dirty="0">
                <a:solidFill>
                  <a:srgbClr val="7889FB"/>
                </a:solidFill>
              </a:rPr>
              <a:t>Entity Linking and Deduplication</a:t>
            </a:r>
            <a:r>
              <a:rPr lang="en-US" dirty="0"/>
              <a:t> [Nov </a:t>
            </a:r>
            <a:r>
              <a:rPr lang="en-US" dirty="0" smtClean="0"/>
              <a:t>04] </a:t>
            </a:r>
          </a:p>
          <a:p>
            <a:pPr lvl="1"/>
            <a:r>
              <a:rPr lang="en-US" b="1" dirty="0" smtClean="0">
                <a:solidFill>
                  <a:srgbClr val="7889FB"/>
                </a:solidFill>
              </a:rPr>
              <a:t>06 </a:t>
            </a:r>
            <a:r>
              <a:rPr lang="en-US" b="1" dirty="0">
                <a:solidFill>
                  <a:srgbClr val="7889FB"/>
                </a:solidFill>
              </a:rPr>
              <a:t>Data Cleaning and Data Fusion</a:t>
            </a:r>
            <a:r>
              <a:rPr lang="en-US" dirty="0"/>
              <a:t> [Nov </a:t>
            </a:r>
            <a:r>
              <a:rPr lang="en-US" dirty="0" smtClean="0"/>
              <a:t>11]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5796" y="689859"/>
            <a:ext cx="900310" cy="11288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71623" y="1117689"/>
            <a:ext cx="2435083" cy="310854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</a:t>
            </a:r>
            <a:r>
              <a:rPr lang="en-US" sz="14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a 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profound cultural assumption in the business world that </a:t>
            </a:r>
            <a:r>
              <a:rPr lang="en-US" sz="1400" i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only we </a:t>
            </a:r>
            <a:r>
              <a:rPr lang="en-US" sz="1400" i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could see </a:t>
            </a:r>
            <a:r>
              <a:rPr lang="en-US" sz="1400" i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of our data, we could manage our businesses more effectively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This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cultural assumption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is so deeply rooted that we take it for granted. Yet this is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mission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of the data warehouse, and this is why </a:t>
            </a:r>
            <a:r>
              <a: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data warehouse is </a:t>
            </a:r>
            <a:r>
              <a:rPr lang="en-US" sz="1400" dirty="0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permanent </a:t>
            </a:r>
            <a:r>
              <a: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entity </a:t>
            </a:r>
            <a:r>
              <a:rPr lang="en-US" sz="1400" dirty="0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[…] </a:t>
            </a:r>
            <a:r>
              <a: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 as it morphs and </a:t>
            </a:r>
            <a:r>
              <a:rPr lang="en-US" sz="1400" dirty="0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changes its </a:t>
            </a:r>
            <a:r>
              <a: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shape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.” </a:t>
            </a:r>
            <a:b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-- Ralph Kimball, Joe Caserta;  </a:t>
            </a:r>
            <a:b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2004</a:t>
            </a:r>
          </a:p>
        </p:txBody>
      </p:sp>
    </p:spTree>
    <p:extLst>
      <p:ext uri="{BB962C8B-B14F-4D97-AF65-F5344CB8AC3E}">
        <p14:creationId xmlns:p14="http://schemas.microsoft.com/office/powerpoint/2010/main" val="331014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104775" y="609145"/>
            <a:ext cx="8936688" cy="3476625"/>
            <a:chOff x="104775" y="2176685"/>
            <a:chExt cx="8936688" cy="3476625"/>
          </a:xfrm>
        </p:grpSpPr>
        <p:sp>
          <p:nvSpPr>
            <p:cNvPr id="32" name="Gleichschenkliges Dreieck 59"/>
            <p:cNvSpPr>
              <a:spLocks/>
            </p:cNvSpPr>
            <p:nvPr/>
          </p:nvSpPr>
          <p:spPr>
            <a:xfrm>
              <a:off x="1095375" y="2176685"/>
              <a:ext cx="7058026" cy="3476625"/>
            </a:xfrm>
            <a:prstGeom prst="triangle">
              <a:avLst/>
            </a:prstGeom>
            <a:solidFill>
              <a:srgbClr val="7889FB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de-DE" sz="1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de-DE" sz="1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de-DE" sz="1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de-DE" sz="1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sz="1800" b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Operational Systems</a:t>
              </a:r>
            </a:p>
          </p:txBody>
        </p:sp>
        <p:sp>
          <p:nvSpPr>
            <p:cNvPr id="33" name="Gleichschenkliges Dreieck 62"/>
            <p:cNvSpPr>
              <a:spLocks/>
            </p:cNvSpPr>
            <p:nvPr/>
          </p:nvSpPr>
          <p:spPr>
            <a:xfrm>
              <a:off x="1863520" y="2182302"/>
              <a:ext cx="5511165" cy="2470884"/>
            </a:xfrm>
            <a:prstGeom prst="triangl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de-DE" sz="1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de-DE" sz="1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sz="1800" b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Analytical Systems</a:t>
              </a:r>
            </a:p>
          </p:txBody>
        </p:sp>
        <p:pic>
          <p:nvPicPr>
            <p:cNvPr id="36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 b="11689"/>
            <a:stretch>
              <a:fillRect/>
            </a:stretch>
          </p:blipFill>
          <p:spPr bwMode="auto">
            <a:xfrm>
              <a:off x="2432364" y="4693709"/>
              <a:ext cx="962025" cy="8495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" name="Rechteck 68"/>
            <p:cNvSpPr/>
            <p:nvPr/>
          </p:nvSpPr>
          <p:spPr>
            <a:xfrm>
              <a:off x="4692668" y="4738700"/>
              <a:ext cx="659375" cy="37322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800" dirty="0" smtClea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ERP</a:t>
              </a:r>
              <a:endParaRPr lang="de-DE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38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79388" y="4502975"/>
              <a:ext cx="1362075" cy="904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" name="Rechteck 70"/>
            <p:cNvSpPr/>
            <p:nvPr/>
          </p:nvSpPr>
          <p:spPr>
            <a:xfrm>
              <a:off x="7539333" y="5221322"/>
              <a:ext cx="1377822" cy="37322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800" dirty="0" smtClea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eCommerce</a:t>
              </a:r>
              <a:endParaRPr lang="de-DE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40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 b="8708"/>
            <a:stretch>
              <a:fillRect/>
            </a:stretch>
          </p:blipFill>
          <p:spPr bwMode="auto">
            <a:xfrm>
              <a:off x="104775" y="4314161"/>
              <a:ext cx="1216479" cy="1110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" name="Rechteck 72"/>
            <p:cNvSpPr/>
            <p:nvPr/>
          </p:nvSpPr>
          <p:spPr>
            <a:xfrm>
              <a:off x="859909" y="5208914"/>
              <a:ext cx="827318" cy="37322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800" dirty="0" smtClea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SCM</a:t>
              </a:r>
              <a:endParaRPr lang="de-DE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Rechteck 73"/>
            <p:cNvSpPr/>
            <p:nvPr/>
          </p:nvSpPr>
          <p:spPr>
            <a:xfrm>
              <a:off x="6645293" y="4853000"/>
              <a:ext cx="659375" cy="37322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800" dirty="0" smtClea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CRM</a:t>
              </a:r>
              <a:endParaRPr lang="de-DE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" name="Rechteck 74"/>
            <p:cNvSpPr/>
            <p:nvPr/>
          </p:nvSpPr>
          <p:spPr>
            <a:xfrm>
              <a:off x="3009900" y="4711282"/>
              <a:ext cx="1008643" cy="37322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800" dirty="0" smtClea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Material</a:t>
              </a:r>
              <a:endParaRPr lang="de-DE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44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 l="11043" t="8592" r="12077" b="4900"/>
            <a:stretch>
              <a:fillRect/>
            </a:stretch>
          </p:blipFill>
          <p:spPr bwMode="auto">
            <a:xfrm>
              <a:off x="5629275" y="4681760"/>
              <a:ext cx="891631" cy="752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638550" y="3765161"/>
              <a:ext cx="827966" cy="661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6" name="TextBox 55"/>
            <p:cNvSpPr txBox="1"/>
            <p:nvPr/>
          </p:nvSpPr>
          <p:spPr>
            <a:xfrm>
              <a:off x="4481568" y="3684775"/>
              <a:ext cx="729801" cy="76944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4400" b="1" dirty="0" smtClean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</p:grp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Goal: </a:t>
            </a:r>
            <a:r>
              <a:rPr lang="en-US" b="0" dirty="0" smtClean="0"/>
              <a:t>Queries over consolidated and cleaned data </a:t>
            </a:r>
            <a:br>
              <a:rPr lang="en-US" b="0" dirty="0" smtClean="0"/>
            </a:br>
            <a:r>
              <a:rPr lang="en-US" b="0" dirty="0" smtClean="0"/>
              <a:t>of several, potentially heterogeneous, data sources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Tradeoffs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Analytical query performance:</a:t>
            </a:r>
            <a:r>
              <a:rPr lang="en-US" dirty="0"/>
              <a:t> write vs read optimized data stores</a:t>
            </a:r>
          </a:p>
          <a:p>
            <a:pPr lvl="1"/>
            <a:r>
              <a:rPr lang="en-US" b="1" dirty="0" smtClean="0">
                <a:solidFill>
                  <a:schemeClr val="accent1"/>
                </a:solidFill>
              </a:rPr>
              <a:t>Virtualization</a:t>
            </a:r>
            <a:r>
              <a:rPr lang="en-US" b="1" dirty="0">
                <a:solidFill>
                  <a:schemeClr val="accent1"/>
                </a:solidFill>
              </a:rPr>
              <a:t>:</a:t>
            </a:r>
            <a:r>
              <a:rPr lang="en-US" dirty="0"/>
              <a:t> overhead </a:t>
            </a:r>
            <a:r>
              <a:rPr lang="en-US" dirty="0" smtClean="0"/>
              <a:t>of remote </a:t>
            </a:r>
            <a:r>
              <a:rPr lang="en-US" dirty="0"/>
              <a:t>access, source systems affected </a:t>
            </a:r>
          </a:p>
          <a:p>
            <a:pPr lvl="1"/>
            <a:r>
              <a:rPr lang="en-US" b="1" dirty="0" smtClean="0">
                <a:solidFill>
                  <a:schemeClr val="accent1"/>
                </a:solidFill>
              </a:rPr>
              <a:t>Consistency:</a:t>
            </a:r>
            <a:r>
              <a:rPr lang="en-US" dirty="0" smtClean="0"/>
              <a:t> sync vs </a:t>
            </a:r>
            <a:r>
              <a:rPr lang="en-US" dirty="0" err="1" smtClean="0"/>
              <a:t>async</a:t>
            </a:r>
            <a:r>
              <a:rPr lang="en-US" dirty="0" smtClean="0"/>
              <a:t> changes, time regime </a:t>
            </a:r>
            <a:r>
              <a:rPr lang="en-US" dirty="0" smtClean="0">
                <a:sym typeface="Wingdings" panose="05000000000000000000" pitchFamily="2" charset="2"/>
              </a:rPr>
              <a:t> up-to-date?</a:t>
            </a:r>
            <a:endParaRPr lang="en-US" dirty="0" smtClean="0"/>
          </a:p>
          <a:p>
            <a:pPr lvl="1"/>
            <a:r>
              <a:rPr lang="en-US" b="1" dirty="0" smtClean="0"/>
              <a:t>Others: </a:t>
            </a:r>
            <a:r>
              <a:rPr lang="en-US" dirty="0" smtClean="0"/>
              <a:t>history, </a:t>
            </a:r>
            <a:r>
              <a:rPr lang="en-US" b="1" dirty="0" smtClean="0">
                <a:solidFill>
                  <a:schemeClr val="accent1"/>
                </a:solidFill>
              </a:rPr>
              <a:t>flexibility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chemeClr val="accent1"/>
                </a:solidFill>
              </a:rPr>
              <a:t>redundancy</a:t>
            </a:r>
            <a:r>
              <a:rPr lang="en-US" dirty="0" smtClean="0"/>
              <a:t>, effort for </a:t>
            </a:r>
            <a:r>
              <a:rPr lang="en-US" b="1" dirty="0" smtClean="0">
                <a:solidFill>
                  <a:schemeClr val="accent1"/>
                </a:solidFill>
              </a:rPr>
              <a:t>data exchange</a:t>
            </a:r>
          </a:p>
          <a:p>
            <a:pPr lvl="1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and Tradeoffs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Warehousing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83985" y="2187576"/>
            <a:ext cx="405747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OLTP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(Online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Transaction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Processing)</a:t>
            </a:r>
          </a:p>
          <a:p>
            <a:pPr algn="ctr"/>
            <a:r>
              <a:rPr lang="en-US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vs OLAP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(Online Analytical Processing)</a:t>
            </a:r>
          </a:p>
        </p:txBody>
      </p:sp>
    </p:spTree>
    <p:extLst>
      <p:ext uri="{BB962C8B-B14F-4D97-AF65-F5344CB8AC3E}">
        <p14:creationId xmlns:p14="http://schemas.microsoft.com/office/powerpoint/2010/main" val="1525805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Warehouse Architecture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Warehousing</a:t>
            </a:r>
          </a:p>
        </p:txBody>
      </p:sp>
      <p:sp>
        <p:nvSpPr>
          <p:cNvPr id="2" name="Can 1"/>
          <p:cNvSpPr/>
          <p:nvPr/>
        </p:nvSpPr>
        <p:spPr>
          <a:xfrm>
            <a:off x="1823776" y="5305530"/>
            <a:ext cx="1055077" cy="753626"/>
          </a:xfrm>
          <a:prstGeom prst="can">
            <a:avLst>
              <a:gd name="adj" fmla="val 19666"/>
            </a:avLst>
          </a:prstGeom>
          <a:solidFill>
            <a:srgbClr val="7889FB"/>
          </a:solidFill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baseline="-25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n-US" baseline="-25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Can 9"/>
          <p:cNvSpPr/>
          <p:nvPr/>
        </p:nvSpPr>
        <p:spPr>
          <a:xfrm>
            <a:off x="3024871" y="3129023"/>
            <a:ext cx="3235253" cy="1252056"/>
          </a:xfrm>
          <a:prstGeom prst="can">
            <a:avLst>
              <a:gd name="adj" fmla="val 17777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Data Warehouse</a:t>
            </a:r>
          </a:p>
          <a:p>
            <a:pPr algn="ctr">
              <a:lnSpc>
                <a:spcPts val="1800"/>
              </a:lnSpc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(consolidated raw data, aggregates, metadata)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Can 11"/>
          <p:cNvSpPr/>
          <p:nvPr/>
        </p:nvSpPr>
        <p:spPr>
          <a:xfrm>
            <a:off x="5119955" y="5305530"/>
            <a:ext cx="1055077" cy="753626"/>
          </a:xfrm>
          <a:prstGeom prst="can">
            <a:avLst>
              <a:gd name="adj" fmla="val 19666"/>
            </a:avLst>
          </a:prstGeom>
          <a:solidFill>
            <a:srgbClr val="7889FB"/>
          </a:solidFill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baseline="-25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US" baseline="-25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Folded Corner 2"/>
          <p:cNvSpPr/>
          <p:nvPr/>
        </p:nvSpPr>
        <p:spPr>
          <a:xfrm>
            <a:off x="6697706" y="5245241"/>
            <a:ext cx="539855" cy="612949"/>
          </a:xfrm>
          <a:prstGeom prst="foldedCorner">
            <a:avLst/>
          </a:prstGeom>
          <a:solidFill>
            <a:srgbClr val="7889FB"/>
          </a:solidFill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lded Corner 12"/>
          <p:cNvSpPr/>
          <p:nvPr/>
        </p:nvSpPr>
        <p:spPr>
          <a:xfrm>
            <a:off x="6779768" y="5307207"/>
            <a:ext cx="539855" cy="612949"/>
          </a:xfrm>
          <a:prstGeom prst="foldedCorner">
            <a:avLst/>
          </a:prstGeom>
          <a:solidFill>
            <a:srgbClr val="7889FB"/>
          </a:solidFill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lded Corner 13"/>
          <p:cNvSpPr/>
          <p:nvPr/>
        </p:nvSpPr>
        <p:spPr>
          <a:xfrm>
            <a:off x="6871879" y="5409363"/>
            <a:ext cx="539855" cy="612949"/>
          </a:xfrm>
          <a:prstGeom prst="foldedCorner">
            <a:avLst/>
          </a:prstGeom>
          <a:solidFill>
            <a:srgbClr val="7889FB"/>
          </a:solidFill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2" cstate="print"/>
          <a:srcRect l="11043" t="8592" r="12077" b="4900"/>
          <a:stretch>
            <a:fillRect/>
          </a:stretch>
        </p:blipFill>
        <p:spPr bwMode="auto">
          <a:xfrm>
            <a:off x="3468877" y="5274612"/>
            <a:ext cx="891631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hteck 68"/>
          <p:cNvSpPr/>
          <p:nvPr/>
        </p:nvSpPr>
        <p:spPr>
          <a:xfrm>
            <a:off x="3572816" y="5737078"/>
            <a:ext cx="659375" cy="373223"/>
          </a:xfrm>
          <a:prstGeom prst="rect">
            <a:avLst/>
          </a:prstGeom>
          <a:solidFill>
            <a:srgbClr val="7889FB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de-DE" sz="1800" baseline="-25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de-DE" sz="1800" baseline="-25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8" name="Straight Arrow Connector 17"/>
          <p:cNvCxnSpPr>
            <a:stCxn id="2" idx="1"/>
            <a:endCxn id="50" idx="1"/>
          </p:cNvCxnSpPr>
          <p:nvPr/>
        </p:nvCxnSpPr>
        <p:spPr>
          <a:xfrm flipV="1">
            <a:off x="2351315" y="4437149"/>
            <a:ext cx="1509923" cy="86838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6" idx="0"/>
          </p:cNvCxnSpPr>
          <p:nvPr/>
        </p:nvCxnSpPr>
        <p:spPr>
          <a:xfrm flipV="1">
            <a:off x="3914693" y="4648584"/>
            <a:ext cx="338251" cy="626028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2" idx="1"/>
          </p:cNvCxnSpPr>
          <p:nvPr/>
        </p:nvCxnSpPr>
        <p:spPr>
          <a:xfrm flipH="1" flipV="1">
            <a:off x="4978800" y="4648584"/>
            <a:ext cx="668694" cy="656946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3" idx="0"/>
            <a:endCxn id="50" idx="3"/>
          </p:cNvCxnSpPr>
          <p:nvPr/>
        </p:nvCxnSpPr>
        <p:spPr>
          <a:xfrm flipH="1" flipV="1">
            <a:off x="5423757" y="4437149"/>
            <a:ext cx="1543877" cy="808092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433340" y="4278923"/>
            <a:ext cx="267720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Async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replication, </a:t>
            </a:r>
            <a:b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and ETL vs ELT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726474" y="3373994"/>
            <a:ext cx="208262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Materialized, non-volatile integration</a:t>
            </a:r>
          </a:p>
        </p:txBody>
      </p:sp>
      <p:sp>
        <p:nvSpPr>
          <p:cNvPr id="31" name="Can 30"/>
          <p:cNvSpPr/>
          <p:nvPr/>
        </p:nvSpPr>
        <p:spPr>
          <a:xfrm>
            <a:off x="2552497" y="1374823"/>
            <a:ext cx="944747" cy="888643"/>
          </a:xfrm>
          <a:prstGeom prst="can">
            <a:avLst>
              <a:gd name="adj" fmla="val 17777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Data Mart 1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Can 31"/>
          <p:cNvSpPr/>
          <p:nvPr/>
        </p:nvSpPr>
        <p:spPr>
          <a:xfrm>
            <a:off x="4166413" y="1374823"/>
            <a:ext cx="944747" cy="888643"/>
          </a:xfrm>
          <a:prstGeom prst="can">
            <a:avLst>
              <a:gd name="adj" fmla="val 17777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Data Mart 2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Can 32"/>
          <p:cNvSpPr/>
          <p:nvPr/>
        </p:nvSpPr>
        <p:spPr>
          <a:xfrm>
            <a:off x="5780329" y="1377501"/>
            <a:ext cx="944747" cy="888643"/>
          </a:xfrm>
          <a:prstGeom prst="can">
            <a:avLst>
              <a:gd name="adj" fmla="val 17777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Data Mart 3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4" name="Straight Arrow Connector 33"/>
          <p:cNvCxnSpPr>
            <a:stCxn id="10" idx="1"/>
            <a:endCxn id="31" idx="3"/>
          </p:cNvCxnSpPr>
          <p:nvPr/>
        </p:nvCxnSpPr>
        <p:spPr>
          <a:xfrm flipH="1" flipV="1">
            <a:off x="3024871" y="2263466"/>
            <a:ext cx="1617627" cy="865557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0" idx="1"/>
            <a:endCxn id="32" idx="3"/>
          </p:cNvCxnSpPr>
          <p:nvPr/>
        </p:nvCxnSpPr>
        <p:spPr>
          <a:xfrm flipH="1" flipV="1">
            <a:off x="4638787" y="2263466"/>
            <a:ext cx="3711" cy="865557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0" idx="1"/>
            <a:endCxn id="33" idx="3"/>
          </p:cNvCxnSpPr>
          <p:nvPr/>
        </p:nvCxnSpPr>
        <p:spPr>
          <a:xfrm flipV="1">
            <a:off x="4642498" y="2266144"/>
            <a:ext cx="1610205" cy="862879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3" name="Picture 45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49" y="5387819"/>
            <a:ext cx="860667" cy="53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46"/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49" y="3453667"/>
            <a:ext cx="860667" cy="53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9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65" r="33354"/>
          <a:stretch>
            <a:fillRect/>
          </a:stretch>
        </p:blipFill>
        <p:spPr bwMode="auto">
          <a:xfrm>
            <a:off x="234584" y="1530947"/>
            <a:ext cx="859410" cy="53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7591165" y="5166526"/>
            <a:ext cx="1459092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Operational source </a:t>
            </a:r>
            <a:b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systems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819121" y="1309636"/>
            <a:ext cx="2154059" cy="12003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Analysis-centric independent subsets </a:t>
            </a:r>
            <a:b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(e.g., geo, org, functional)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3861238" y="4225713"/>
            <a:ext cx="1562519" cy="422871"/>
          </a:xfrm>
          <a:prstGeom prst="roundRect">
            <a:avLst/>
          </a:prstGeom>
          <a:solidFill>
            <a:schemeClr val="accent1"/>
          </a:solidFill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Staging Area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819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9" grpId="0"/>
      <p:bldP spid="30" grpId="0"/>
      <p:bldP spid="31" grpId="0" animBg="1"/>
      <p:bldP spid="32" grpId="0" animBg="1"/>
      <p:bldP spid="33" grpId="0" animBg="1"/>
      <p:bldP spid="49" grpId="0"/>
      <p:bldP spid="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Warehouse </a:t>
            </a:r>
            <a:r>
              <a:rPr lang="en-US" dirty="0" smtClean="0"/>
              <a:t>Architecture,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Warehouse (DWH)</a:t>
            </a:r>
          </a:p>
          <a:p>
            <a:pPr marL="685800" lvl="2">
              <a:buClr>
                <a:srgbClr val="F70146"/>
              </a:buClr>
            </a:pPr>
            <a:r>
              <a:rPr lang="en-US" dirty="0" smtClean="0"/>
              <a:t>“A </a:t>
            </a:r>
            <a:r>
              <a:rPr lang="en-US" i="1" dirty="0"/>
              <a:t>d</a:t>
            </a:r>
            <a:r>
              <a:rPr lang="en-US" i="1" dirty="0" smtClean="0"/>
              <a:t>ata </a:t>
            </a:r>
            <a:r>
              <a:rPr lang="en-US" i="1" dirty="0"/>
              <a:t>warehouse is a </a:t>
            </a:r>
            <a:r>
              <a:rPr lang="en-US" b="1" i="1" dirty="0"/>
              <a:t>subject-oriented, integrated, </a:t>
            </a:r>
            <a:r>
              <a:rPr lang="en-US" b="1" i="1" dirty="0" smtClean="0"/>
              <a:t>time-varying</a:t>
            </a:r>
            <a:r>
              <a:rPr lang="en-US" b="1" i="1" dirty="0"/>
              <a:t>, </a:t>
            </a: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b="1" i="1" dirty="0" smtClean="0"/>
              <a:t>non-volatile </a:t>
            </a:r>
            <a:r>
              <a:rPr lang="en-US" i="1" dirty="0"/>
              <a:t>collection of data in support of the management's 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>decision-making process.” </a:t>
            </a:r>
            <a:r>
              <a:rPr lang="de-DE" dirty="0" smtClean="0"/>
              <a:t>(Bill </a:t>
            </a:r>
            <a:r>
              <a:rPr lang="de-DE" dirty="0"/>
              <a:t>Inmon)</a:t>
            </a:r>
          </a:p>
          <a:p>
            <a:pPr lvl="1"/>
            <a:r>
              <a:rPr lang="en-US" b="1" dirty="0" smtClean="0"/>
              <a:t>#1 </a:t>
            </a:r>
            <a:r>
              <a:rPr lang="en-US" b="1" dirty="0" smtClean="0">
                <a:solidFill>
                  <a:schemeClr val="accent1"/>
                </a:solidFill>
              </a:rPr>
              <a:t>Subject-oriented:</a:t>
            </a:r>
            <a:r>
              <a:rPr lang="en-US" dirty="0" smtClean="0"/>
              <a:t> analysis-centric organization (e.g., sales) </a:t>
            </a:r>
            <a:r>
              <a:rPr lang="en-US" dirty="0" smtClean="0">
                <a:sym typeface="Wingdings" panose="05000000000000000000" pitchFamily="2" charset="2"/>
              </a:rPr>
              <a:t> Data Mart</a:t>
            </a:r>
          </a:p>
          <a:p>
            <a:pPr lvl="1"/>
            <a:r>
              <a:rPr lang="en-US" b="1" dirty="0" smtClean="0">
                <a:sym typeface="Wingdings" panose="05000000000000000000" pitchFamily="2" charset="2"/>
              </a:rPr>
              <a:t>#2 </a:t>
            </a:r>
            <a:r>
              <a:rPr lang="en-US" b="1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Integrated:</a:t>
            </a:r>
            <a:r>
              <a:rPr lang="en-US" dirty="0" smtClean="0">
                <a:sym typeface="Wingdings" panose="05000000000000000000" pitchFamily="2" charset="2"/>
              </a:rPr>
              <a:t> consistent data from different data sources</a:t>
            </a:r>
          </a:p>
          <a:p>
            <a:pPr lvl="1"/>
            <a:r>
              <a:rPr lang="en-US" b="1" dirty="0" smtClean="0">
                <a:sym typeface="Wingdings" panose="05000000000000000000" pitchFamily="2" charset="2"/>
              </a:rPr>
              <a:t>#3 </a:t>
            </a:r>
            <a:r>
              <a:rPr lang="en-US" b="1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Time-varying:</a:t>
            </a:r>
            <a:r>
              <a:rPr lang="en-US" b="1" dirty="0" smtClean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History (snapshots of sources), and temporal modelling</a:t>
            </a:r>
            <a:endParaRPr lang="en-US" dirty="0"/>
          </a:p>
          <a:p>
            <a:pPr lvl="1"/>
            <a:r>
              <a:rPr lang="en-US" b="1" dirty="0" smtClean="0">
                <a:sym typeface="Wingdings" panose="05000000000000000000" pitchFamily="2" charset="2"/>
              </a:rPr>
              <a:t>#4 </a:t>
            </a:r>
            <a:r>
              <a:rPr lang="en-US" b="1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Non-volatile:</a:t>
            </a:r>
            <a:r>
              <a:rPr lang="en-US" b="1" dirty="0" smtClean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Read-only access, limited to periodic data loading by admin</a:t>
            </a:r>
          </a:p>
          <a:p>
            <a:pPr lvl="1"/>
            <a:endParaRPr lang="en-US" dirty="0"/>
          </a:p>
          <a:p>
            <a:r>
              <a:rPr lang="en-US" dirty="0" smtClean="0"/>
              <a:t>Different DWH Instantiations</a:t>
            </a:r>
          </a:p>
          <a:p>
            <a:pPr lvl="1"/>
            <a:r>
              <a:rPr lang="en-US" b="1" dirty="0" smtClean="0">
                <a:solidFill>
                  <a:srgbClr val="7889FB"/>
                </a:solidFill>
              </a:rPr>
              <a:t>Single DWH system</a:t>
            </a:r>
            <a:r>
              <a:rPr lang="en-US" dirty="0" smtClean="0"/>
              <a:t> with virtual/materialized views for data marts</a:t>
            </a:r>
          </a:p>
          <a:p>
            <a:pPr lvl="1"/>
            <a:r>
              <a:rPr lang="en-US" dirty="0" smtClean="0"/>
              <a:t>Separate systems for consolidated DWH and aggregates/data marts (</a:t>
            </a:r>
            <a:r>
              <a:rPr lang="en-US" b="1" dirty="0" smtClean="0">
                <a:solidFill>
                  <a:srgbClr val="7889FB"/>
                </a:solidFill>
              </a:rPr>
              <a:t>dependent data marts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Data-Mart-local staging areas and ETL (</a:t>
            </a:r>
            <a:r>
              <a:rPr lang="en-US" b="1" dirty="0" smtClean="0">
                <a:solidFill>
                  <a:srgbClr val="7889FB"/>
                </a:solidFill>
              </a:rPr>
              <a:t>independent data marts</a:t>
            </a:r>
            <a:r>
              <a:rPr lang="en-US" dirty="0" smtClean="0"/>
              <a:t>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Warehousing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1684" y="1452742"/>
            <a:ext cx="821347" cy="101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957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Rectangle 521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Multi-dimensional Modeling: Data Cube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Central Metaphor: </a:t>
            </a:r>
            <a:r>
              <a:rPr lang="en-US" dirty="0" smtClean="0">
                <a:solidFill>
                  <a:schemeClr val="accent1"/>
                </a:solidFill>
              </a:rPr>
              <a:t>Data Cube</a:t>
            </a:r>
          </a:p>
          <a:p>
            <a:pPr lvl="1"/>
            <a:r>
              <a:rPr lang="en-US" dirty="0" smtClean="0"/>
              <a:t>Qualifying data (categories, dimensions)</a:t>
            </a:r>
          </a:p>
          <a:p>
            <a:pPr lvl="1"/>
            <a:r>
              <a:rPr lang="en-US" dirty="0" smtClean="0"/>
              <a:t>Quantifying data (cells)</a:t>
            </a:r>
          </a:p>
          <a:p>
            <a:pPr lvl="1"/>
            <a:r>
              <a:rPr lang="en-US" dirty="0" smtClean="0"/>
              <a:t>Often sparse (0 for empty cells)</a:t>
            </a:r>
          </a:p>
          <a:p>
            <a:pPr lvl="1"/>
            <a:endParaRPr lang="en-US" dirty="0"/>
          </a:p>
          <a:p>
            <a:r>
              <a:rPr lang="de-DE" dirty="0" smtClean="0"/>
              <a:t>Multi-dimensional Schema</a:t>
            </a:r>
            <a:endParaRPr lang="de-DE" dirty="0"/>
          </a:p>
          <a:p>
            <a:pPr lvl="1"/>
            <a:r>
              <a:rPr lang="de-DE" dirty="0" smtClean="0"/>
              <a:t>Set of </a:t>
            </a:r>
            <a:r>
              <a:rPr lang="de-DE" b="1" dirty="0" smtClean="0">
                <a:solidFill>
                  <a:srgbClr val="7889FB"/>
                </a:solidFill>
              </a:rPr>
              <a:t>dimension hierarchies</a:t>
            </a:r>
            <a:r>
              <a:rPr lang="de-DE" dirty="0" smtClean="0">
                <a:solidFill>
                  <a:srgbClr val="7889FB"/>
                </a:solidFill>
              </a:rPr>
              <a:t> </a:t>
            </a:r>
            <a:r>
              <a:rPr lang="de-DE" dirty="0" smtClean="0"/>
              <a:t>(</a:t>
            </a:r>
            <a:r>
              <a:rPr lang="de-DE" dirty="0"/>
              <a:t>D</a:t>
            </a:r>
            <a:r>
              <a:rPr lang="de-DE" baseline="30000" dirty="0"/>
              <a:t>1</a:t>
            </a:r>
            <a:r>
              <a:rPr lang="de-DE" dirty="0"/>
              <a:t>,…, </a:t>
            </a:r>
            <a:r>
              <a:rPr lang="de-DE" dirty="0" smtClean="0"/>
              <a:t>D</a:t>
            </a:r>
            <a:r>
              <a:rPr lang="de-DE" baseline="30000" dirty="0" smtClean="0"/>
              <a:t>n</a:t>
            </a:r>
            <a:r>
              <a:rPr lang="de-DE" dirty="0" smtClean="0"/>
              <a:t>)</a:t>
            </a:r>
            <a:endParaRPr lang="de-DE" dirty="0"/>
          </a:p>
          <a:p>
            <a:pPr lvl="1"/>
            <a:r>
              <a:rPr lang="de-DE" dirty="0" smtClean="0"/>
              <a:t>Set of </a:t>
            </a:r>
            <a:r>
              <a:rPr lang="de-DE" b="1" dirty="0" smtClean="0">
                <a:solidFill>
                  <a:srgbClr val="7889FB"/>
                </a:solidFill>
              </a:rPr>
              <a:t>measures</a:t>
            </a:r>
            <a:r>
              <a:rPr lang="de-DE" dirty="0" smtClean="0"/>
              <a:t> (</a:t>
            </a:r>
            <a:r>
              <a:rPr lang="de-DE" dirty="0"/>
              <a:t>M</a:t>
            </a:r>
            <a:r>
              <a:rPr lang="de-DE" baseline="30000" dirty="0"/>
              <a:t>1</a:t>
            </a:r>
            <a:r>
              <a:rPr lang="de-DE" dirty="0"/>
              <a:t>,...,</a:t>
            </a:r>
            <a:r>
              <a:rPr lang="de-DE" dirty="0" smtClean="0"/>
              <a:t>M</a:t>
            </a:r>
            <a:r>
              <a:rPr lang="de-DE" baseline="30000" dirty="0" smtClean="0"/>
              <a:t>m</a:t>
            </a:r>
            <a:r>
              <a:rPr lang="de-DE" dirty="0" smtClean="0"/>
              <a:t>)</a:t>
            </a:r>
            <a:endParaRPr lang="de-DE" dirty="0"/>
          </a:p>
          <a:p>
            <a:pPr lvl="1"/>
            <a:endParaRPr lang="en-US" dirty="0" smtClean="0"/>
          </a:p>
          <a:p>
            <a:r>
              <a:rPr lang="en-US" dirty="0" smtClean="0"/>
              <a:t>Dimension Hierarchy</a:t>
            </a:r>
          </a:p>
          <a:p>
            <a:pPr lvl="1"/>
            <a:r>
              <a:rPr lang="en-US" dirty="0" smtClean="0"/>
              <a:t>Partially-ordered set D of categorical </a:t>
            </a:r>
            <a:br>
              <a:rPr lang="en-US" dirty="0" smtClean="0"/>
            </a:br>
            <a:r>
              <a:rPr lang="en-US" dirty="0"/>
              <a:t>attributes ({D</a:t>
            </a:r>
            <a:r>
              <a:rPr lang="en-US" baseline="-25000" dirty="0"/>
              <a:t>1</a:t>
            </a:r>
            <a:r>
              <a:rPr lang="en-US" dirty="0"/>
              <a:t>,...,</a:t>
            </a:r>
            <a:r>
              <a:rPr lang="en-US" dirty="0" err="1"/>
              <a:t>D</a:t>
            </a:r>
            <a:r>
              <a:rPr lang="en-US" baseline="-25000" dirty="0" err="1"/>
              <a:t>n</a:t>
            </a:r>
            <a:r>
              <a:rPr lang="en-US" dirty="0"/>
              <a:t>, </a:t>
            </a:r>
            <a:r>
              <a:rPr lang="en-US" dirty="0" err="1"/>
              <a:t>Top</a:t>
            </a:r>
            <a:r>
              <a:rPr lang="en-US" baseline="-25000" dirty="0" err="1"/>
              <a:t>D</a:t>
            </a:r>
            <a:r>
              <a:rPr lang="en-US" dirty="0"/>
              <a:t>};→)</a:t>
            </a:r>
          </a:p>
          <a:p>
            <a:pPr lvl="1"/>
            <a:r>
              <a:rPr lang="en-US" dirty="0" smtClean="0"/>
              <a:t>Generic </a:t>
            </a:r>
            <a:r>
              <a:rPr lang="en-US" b="1" dirty="0" smtClean="0">
                <a:solidFill>
                  <a:srgbClr val="7889FB"/>
                </a:solidFill>
              </a:rPr>
              <a:t>maximum element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Existing </a:t>
            </a:r>
            <a:r>
              <a:rPr lang="en-US" b="1" dirty="0" smtClean="0">
                <a:solidFill>
                  <a:schemeClr val="accent1"/>
                </a:solidFill>
              </a:rPr>
              <a:t>minimum element</a:t>
            </a:r>
            <a:r>
              <a:rPr lang="en-US" dirty="0" smtClean="0"/>
              <a:t>  (primary attribute)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Warehousing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6674609" y="1465537"/>
            <a:ext cx="2273523" cy="2220390"/>
            <a:chOff x="3278045" y="2261177"/>
            <a:chExt cx="2273523" cy="2220390"/>
          </a:xfrm>
        </p:grpSpPr>
        <p:sp>
          <p:nvSpPr>
            <p:cNvPr id="15" name="Cube 14"/>
            <p:cNvSpPr/>
            <p:nvPr/>
          </p:nvSpPr>
          <p:spPr>
            <a:xfrm>
              <a:off x="3278045" y="4069585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6" name="Cube 15"/>
            <p:cNvSpPr/>
            <p:nvPr/>
          </p:nvSpPr>
          <p:spPr>
            <a:xfrm>
              <a:off x="3591811" y="4069585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7" name="Cube 16"/>
            <p:cNvSpPr/>
            <p:nvPr/>
          </p:nvSpPr>
          <p:spPr>
            <a:xfrm>
              <a:off x="3906636" y="4069585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8" name="Cube 17"/>
            <p:cNvSpPr/>
            <p:nvPr/>
          </p:nvSpPr>
          <p:spPr>
            <a:xfrm>
              <a:off x="4220402" y="4069585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9" name="Cube 18"/>
            <p:cNvSpPr/>
            <p:nvPr/>
          </p:nvSpPr>
          <p:spPr>
            <a:xfrm>
              <a:off x="4535227" y="4069585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2" name="Cube 21"/>
            <p:cNvSpPr/>
            <p:nvPr/>
          </p:nvSpPr>
          <p:spPr>
            <a:xfrm>
              <a:off x="3280320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3" name="Cube 22"/>
            <p:cNvSpPr/>
            <p:nvPr/>
          </p:nvSpPr>
          <p:spPr>
            <a:xfrm>
              <a:off x="3594086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4" name="Cube 23"/>
            <p:cNvSpPr/>
            <p:nvPr/>
          </p:nvSpPr>
          <p:spPr>
            <a:xfrm>
              <a:off x="3908911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5" name="Cube 24"/>
            <p:cNvSpPr/>
            <p:nvPr/>
          </p:nvSpPr>
          <p:spPr>
            <a:xfrm>
              <a:off x="4222677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6" name="Cube 25"/>
            <p:cNvSpPr/>
            <p:nvPr/>
          </p:nvSpPr>
          <p:spPr>
            <a:xfrm>
              <a:off x="4537502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7" name="Cube 26"/>
            <p:cNvSpPr/>
            <p:nvPr/>
          </p:nvSpPr>
          <p:spPr>
            <a:xfrm>
              <a:off x="4862679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8" name="Cube 27"/>
            <p:cNvSpPr/>
            <p:nvPr/>
          </p:nvSpPr>
          <p:spPr>
            <a:xfrm>
              <a:off x="5177504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9" name="Cube 28"/>
            <p:cNvSpPr/>
            <p:nvPr/>
          </p:nvSpPr>
          <p:spPr>
            <a:xfrm>
              <a:off x="3278045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0" name="Cube 29"/>
            <p:cNvSpPr/>
            <p:nvPr/>
          </p:nvSpPr>
          <p:spPr>
            <a:xfrm>
              <a:off x="3591811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1" name="Cube 30"/>
            <p:cNvSpPr/>
            <p:nvPr/>
          </p:nvSpPr>
          <p:spPr>
            <a:xfrm>
              <a:off x="3906636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2" name="Cube 31"/>
            <p:cNvSpPr/>
            <p:nvPr/>
          </p:nvSpPr>
          <p:spPr>
            <a:xfrm>
              <a:off x="4220402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3" name="Cube 32"/>
            <p:cNvSpPr/>
            <p:nvPr/>
          </p:nvSpPr>
          <p:spPr>
            <a:xfrm>
              <a:off x="4535227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4" name="Cube 33"/>
            <p:cNvSpPr/>
            <p:nvPr/>
          </p:nvSpPr>
          <p:spPr>
            <a:xfrm>
              <a:off x="4860404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5" name="Cube 34"/>
            <p:cNvSpPr/>
            <p:nvPr/>
          </p:nvSpPr>
          <p:spPr>
            <a:xfrm>
              <a:off x="5175229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6" name="Cube 35"/>
            <p:cNvSpPr/>
            <p:nvPr/>
          </p:nvSpPr>
          <p:spPr>
            <a:xfrm>
              <a:off x="3280320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7" name="Cube 36"/>
            <p:cNvSpPr/>
            <p:nvPr/>
          </p:nvSpPr>
          <p:spPr>
            <a:xfrm>
              <a:off x="3594086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8" name="Cube 37"/>
            <p:cNvSpPr/>
            <p:nvPr/>
          </p:nvSpPr>
          <p:spPr>
            <a:xfrm>
              <a:off x="3908911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9" name="Cube 38"/>
            <p:cNvSpPr/>
            <p:nvPr/>
          </p:nvSpPr>
          <p:spPr>
            <a:xfrm>
              <a:off x="4222677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0" name="Cube 39"/>
            <p:cNvSpPr/>
            <p:nvPr/>
          </p:nvSpPr>
          <p:spPr>
            <a:xfrm>
              <a:off x="4537502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1" name="Cube 40"/>
            <p:cNvSpPr/>
            <p:nvPr/>
          </p:nvSpPr>
          <p:spPr>
            <a:xfrm>
              <a:off x="4862679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2" name="Cube 41"/>
            <p:cNvSpPr/>
            <p:nvPr/>
          </p:nvSpPr>
          <p:spPr>
            <a:xfrm>
              <a:off x="5177504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3" name="Cube 42"/>
            <p:cNvSpPr/>
            <p:nvPr/>
          </p:nvSpPr>
          <p:spPr>
            <a:xfrm>
              <a:off x="3282595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4" name="Cube 43"/>
            <p:cNvSpPr/>
            <p:nvPr/>
          </p:nvSpPr>
          <p:spPr>
            <a:xfrm>
              <a:off x="3596361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5" name="Cube 44"/>
            <p:cNvSpPr/>
            <p:nvPr/>
          </p:nvSpPr>
          <p:spPr>
            <a:xfrm>
              <a:off x="3911186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6" name="Cube 45"/>
            <p:cNvSpPr/>
            <p:nvPr/>
          </p:nvSpPr>
          <p:spPr>
            <a:xfrm>
              <a:off x="4224952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7" name="Cube 46"/>
            <p:cNvSpPr/>
            <p:nvPr/>
          </p:nvSpPr>
          <p:spPr>
            <a:xfrm>
              <a:off x="4539777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8" name="Cube 47"/>
            <p:cNvSpPr/>
            <p:nvPr/>
          </p:nvSpPr>
          <p:spPr>
            <a:xfrm>
              <a:off x="4864954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9" name="Cube 48"/>
            <p:cNvSpPr/>
            <p:nvPr/>
          </p:nvSpPr>
          <p:spPr>
            <a:xfrm>
              <a:off x="5179779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50" name="Cube 49"/>
            <p:cNvSpPr/>
            <p:nvPr/>
          </p:nvSpPr>
          <p:spPr>
            <a:xfrm>
              <a:off x="3280320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51" name="Cube 50"/>
            <p:cNvSpPr/>
            <p:nvPr/>
          </p:nvSpPr>
          <p:spPr>
            <a:xfrm>
              <a:off x="3594086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52" name="Cube 51"/>
            <p:cNvSpPr/>
            <p:nvPr/>
          </p:nvSpPr>
          <p:spPr>
            <a:xfrm>
              <a:off x="3908911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53" name="Cube 52"/>
            <p:cNvSpPr/>
            <p:nvPr/>
          </p:nvSpPr>
          <p:spPr>
            <a:xfrm>
              <a:off x="4222677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54" name="Cube 53"/>
            <p:cNvSpPr/>
            <p:nvPr/>
          </p:nvSpPr>
          <p:spPr>
            <a:xfrm>
              <a:off x="4537502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55" name="Cube 54"/>
            <p:cNvSpPr/>
            <p:nvPr/>
          </p:nvSpPr>
          <p:spPr>
            <a:xfrm>
              <a:off x="4862679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56" name="Cube 55"/>
            <p:cNvSpPr/>
            <p:nvPr/>
          </p:nvSpPr>
          <p:spPr>
            <a:xfrm>
              <a:off x="5177504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6518588" y="1601139"/>
            <a:ext cx="2273523" cy="2220390"/>
            <a:chOff x="3278045" y="2261177"/>
            <a:chExt cx="2273523" cy="2220390"/>
          </a:xfrm>
        </p:grpSpPr>
        <p:sp>
          <p:nvSpPr>
            <p:cNvPr id="66" name="Cube 65"/>
            <p:cNvSpPr/>
            <p:nvPr/>
          </p:nvSpPr>
          <p:spPr>
            <a:xfrm>
              <a:off x="3278045" y="4069585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67" name="Cube 66"/>
            <p:cNvSpPr/>
            <p:nvPr/>
          </p:nvSpPr>
          <p:spPr>
            <a:xfrm>
              <a:off x="3591811" y="4069585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68" name="Cube 67"/>
            <p:cNvSpPr/>
            <p:nvPr/>
          </p:nvSpPr>
          <p:spPr>
            <a:xfrm>
              <a:off x="3906636" y="4069585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69" name="Cube 68"/>
            <p:cNvSpPr/>
            <p:nvPr/>
          </p:nvSpPr>
          <p:spPr>
            <a:xfrm>
              <a:off x="4220402" y="4069585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70" name="Cube 69"/>
            <p:cNvSpPr/>
            <p:nvPr/>
          </p:nvSpPr>
          <p:spPr>
            <a:xfrm>
              <a:off x="4535227" y="4069585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73" name="Cube 72"/>
            <p:cNvSpPr/>
            <p:nvPr/>
          </p:nvSpPr>
          <p:spPr>
            <a:xfrm>
              <a:off x="3280320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74" name="Cube 73"/>
            <p:cNvSpPr/>
            <p:nvPr/>
          </p:nvSpPr>
          <p:spPr>
            <a:xfrm>
              <a:off x="3594086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75" name="Cube 74"/>
            <p:cNvSpPr/>
            <p:nvPr/>
          </p:nvSpPr>
          <p:spPr>
            <a:xfrm>
              <a:off x="3908911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76" name="Cube 75"/>
            <p:cNvSpPr/>
            <p:nvPr/>
          </p:nvSpPr>
          <p:spPr>
            <a:xfrm>
              <a:off x="4222677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77" name="Cube 76"/>
            <p:cNvSpPr/>
            <p:nvPr/>
          </p:nvSpPr>
          <p:spPr>
            <a:xfrm>
              <a:off x="4537502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78" name="Cube 77"/>
            <p:cNvSpPr/>
            <p:nvPr/>
          </p:nvSpPr>
          <p:spPr>
            <a:xfrm>
              <a:off x="4862679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79" name="Cube 78"/>
            <p:cNvSpPr/>
            <p:nvPr/>
          </p:nvSpPr>
          <p:spPr>
            <a:xfrm>
              <a:off x="5177504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80" name="Cube 79"/>
            <p:cNvSpPr/>
            <p:nvPr/>
          </p:nvSpPr>
          <p:spPr>
            <a:xfrm>
              <a:off x="3278045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81" name="Cube 80"/>
            <p:cNvSpPr/>
            <p:nvPr/>
          </p:nvSpPr>
          <p:spPr>
            <a:xfrm>
              <a:off x="3591811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82" name="Cube 81"/>
            <p:cNvSpPr/>
            <p:nvPr/>
          </p:nvSpPr>
          <p:spPr>
            <a:xfrm>
              <a:off x="3906636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83" name="Cube 82"/>
            <p:cNvSpPr/>
            <p:nvPr/>
          </p:nvSpPr>
          <p:spPr>
            <a:xfrm>
              <a:off x="4220402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84" name="Cube 83"/>
            <p:cNvSpPr/>
            <p:nvPr/>
          </p:nvSpPr>
          <p:spPr>
            <a:xfrm>
              <a:off x="4535227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85" name="Cube 84"/>
            <p:cNvSpPr/>
            <p:nvPr/>
          </p:nvSpPr>
          <p:spPr>
            <a:xfrm>
              <a:off x="4860404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86" name="Cube 85"/>
            <p:cNvSpPr/>
            <p:nvPr/>
          </p:nvSpPr>
          <p:spPr>
            <a:xfrm>
              <a:off x="5175229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87" name="Cube 86"/>
            <p:cNvSpPr/>
            <p:nvPr/>
          </p:nvSpPr>
          <p:spPr>
            <a:xfrm>
              <a:off x="3280320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88" name="Cube 87"/>
            <p:cNvSpPr/>
            <p:nvPr/>
          </p:nvSpPr>
          <p:spPr>
            <a:xfrm>
              <a:off x="3594086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89" name="Cube 88"/>
            <p:cNvSpPr/>
            <p:nvPr/>
          </p:nvSpPr>
          <p:spPr>
            <a:xfrm>
              <a:off x="3908911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90" name="Cube 89"/>
            <p:cNvSpPr/>
            <p:nvPr/>
          </p:nvSpPr>
          <p:spPr>
            <a:xfrm>
              <a:off x="4222677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91" name="Cube 90"/>
            <p:cNvSpPr/>
            <p:nvPr/>
          </p:nvSpPr>
          <p:spPr>
            <a:xfrm>
              <a:off x="4537502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92" name="Cube 91"/>
            <p:cNvSpPr/>
            <p:nvPr/>
          </p:nvSpPr>
          <p:spPr>
            <a:xfrm>
              <a:off x="4862679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93" name="Cube 92"/>
            <p:cNvSpPr/>
            <p:nvPr/>
          </p:nvSpPr>
          <p:spPr>
            <a:xfrm>
              <a:off x="5177504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94" name="Cube 93"/>
            <p:cNvSpPr/>
            <p:nvPr/>
          </p:nvSpPr>
          <p:spPr>
            <a:xfrm>
              <a:off x="3282595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95" name="Cube 94"/>
            <p:cNvSpPr/>
            <p:nvPr/>
          </p:nvSpPr>
          <p:spPr>
            <a:xfrm>
              <a:off x="3596361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96" name="Cube 95"/>
            <p:cNvSpPr/>
            <p:nvPr/>
          </p:nvSpPr>
          <p:spPr>
            <a:xfrm>
              <a:off x="3911186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97" name="Cube 96"/>
            <p:cNvSpPr/>
            <p:nvPr/>
          </p:nvSpPr>
          <p:spPr>
            <a:xfrm>
              <a:off x="4224952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98" name="Cube 97"/>
            <p:cNvSpPr/>
            <p:nvPr/>
          </p:nvSpPr>
          <p:spPr>
            <a:xfrm>
              <a:off x="4539777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99" name="Cube 98"/>
            <p:cNvSpPr/>
            <p:nvPr/>
          </p:nvSpPr>
          <p:spPr>
            <a:xfrm>
              <a:off x="4864954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00" name="Cube 99"/>
            <p:cNvSpPr/>
            <p:nvPr/>
          </p:nvSpPr>
          <p:spPr>
            <a:xfrm>
              <a:off x="5179779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01" name="Cube 100"/>
            <p:cNvSpPr/>
            <p:nvPr/>
          </p:nvSpPr>
          <p:spPr>
            <a:xfrm>
              <a:off x="3280320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02" name="Cube 101"/>
            <p:cNvSpPr/>
            <p:nvPr/>
          </p:nvSpPr>
          <p:spPr>
            <a:xfrm>
              <a:off x="3594086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03" name="Cube 102"/>
            <p:cNvSpPr/>
            <p:nvPr/>
          </p:nvSpPr>
          <p:spPr>
            <a:xfrm>
              <a:off x="3908911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04" name="Cube 103"/>
            <p:cNvSpPr/>
            <p:nvPr/>
          </p:nvSpPr>
          <p:spPr>
            <a:xfrm>
              <a:off x="4222677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05" name="Cube 104"/>
            <p:cNvSpPr/>
            <p:nvPr/>
          </p:nvSpPr>
          <p:spPr>
            <a:xfrm>
              <a:off x="4537502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06" name="Cube 105"/>
            <p:cNvSpPr/>
            <p:nvPr/>
          </p:nvSpPr>
          <p:spPr>
            <a:xfrm>
              <a:off x="4862679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07" name="Cube 106"/>
            <p:cNvSpPr/>
            <p:nvPr/>
          </p:nvSpPr>
          <p:spPr>
            <a:xfrm>
              <a:off x="5177504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</p:grpSp>
      <p:grpSp>
        <p:nvGrpSpPr>
          <p:cNvPr id="308" name="Group 307"/>
          <p:cNvGrpSpPr/>
          <p:nvPr/>
        </p:nvGrpSpPr>
        <p:grpSpPr>
          <a:xfrm>
            <a:off x="6357390" y="1736741"/>
            <a:ext cx="2273523" cy="2220390"/>
            <a:chOff x="3278045" y="2261177"/>
            <a:chExt cx="2273523" cy="2220390"/>
          </a:xfrm>
        </p:grpSpPr>
        <p:sp>
          <p:nvSpPr>
            <p:cNvPr id="316" name="Cube 315"/>
            <p:cNvSpPr/>
            <p:nvPr/>
          </p:nvSpPr>
          <p:spPr>
            <a:xfrm>
              <a:off x="3278045" y="4069585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17" name="Cube 316"/>
            <p:cNvSpPr/>
            <p:nvPr/>
          </p:nvSpPr>
          <p:spPr>
            <a:xfrm>
              <a:off x="3591811" y="4069585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18" name="Cube 317"/>
            <p:cNvSpPr/>
            <p:nvPr/>
          </p:nvSpPr>
          <p:spPr>
            <a:xfrm>
              <a:off x="3906636" y="4069585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19" name="Cube 318"/>
            <p:cNvSpPr/>
            <p:nvPr/>
          </p:nvSpPr>
          <p:spPr>
            <a:xfrm>
              <a:off x="4220402" y="4069585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20" name="Cube 319"/>
            <p:cNvSpPr/>
            <p:nvPr/>
          </p:nvSpPr>
          <p:spPr>
            <a:xfrm>
              <a:off x="4535227" y="4069585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23" name="Cube 322"/>
            <p:cNvSpPr/>
            <p:nvPr/>
          </p:nvSpPr>
          <p:spPr>
            <a:xfrm>
              <a:off x="3280320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24" name="Cube 323"/>
            <p:cNvSpPr/>
            <p:nvPr/>
          </p:nvSpPr>
          <p:spPr>
            <a:xfrm>
              <a:off x="3594086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25" name="Cube 324"/>
            <p:cNvSpPr/>
            <p:nvPr/>
          </p:nvSpPr>
          <p:spPr>
            <a:xfrm>
              <a:off x="3908911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26" name="Cube 325"/>
            <p:cNvSpPr/>
            <p:nvPr/>
          </p:nvSpPr>
          <p:spPr>
            <a:xfrm>
              <a:off x="4222677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27" name="Cube 326"/>
            <p:cNvSpPr/>
            <p:nvPr/>
          </p:nvSpPr>
          <p:spPr>
            <a:xfrm>
              <a:off x="4537502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28" name="Cube 327"/>
            <p:cNvSpPr/>
            <p:nvPr/>
          </p:nvSpPr>
          <p:spPr>
            <a:xfrm>
              <a:off x="4862679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29" name="Cube 328"/>
            <p:cNvSpPr/>
            <p:nvPr/>
          </p:nvSpPr>
          <p:spPr>
            <a:xfrm>
              <a:off x="5177504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30" name="Cube 329"/>
            <p:cNvSpPr/>
            <p:nvPr/>
          </p:nvSpPr>
          <p:spPr>
            <a:xfrm>
              <a:off x="3278045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31" name="Cube 330"/>
            <p:cNvSpPr/>
            <p:nvPr/>
          </p:nvSpPr>
          <p:spPr>
            <a:xfrm>
              <a:off x="3591811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32" name="Cube 331"/>
            <p:cNvSpPr/>
            <p:nvPr/>
          </p:nvSpPr>
          <p:spPr>
            <a:xfrm>
              <a:off x="3906636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33" name="Cube 332"/>
            <p:cNvSpPr/>
            <p:nvPr/>
          </p:nvSpPr>
          <p:spPr>
            <a:xfrm>
              <a:off x="4220402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34" name="Cube 333"/>
            <p:cNvSpPr/>
            <p:nvPr/>
          </p:nvSpPr>
          <p:spPr>
            <a:xfrm>
              <a:off x="4535227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35" name="Cube 334"/>
            <p:cNvSpPr/>
            <p:nvPr/>
          </p:nvSpPr>
          <p:spPr>
            <a:xfrm>
              <a:off x="4860404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36" name="Cube 335"/>
            <p:cNvSpPr/>
            <p:nvPr/>
          </p:nvSpPr>
          <p:spPr>
            <a:xfrm>
              <a:off x="5175229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37" name="Cube 336"/>
            <p:cNvSpPr/>
            <p:nvPr/>
          </p:nvSpPr>
          <p:spPr>
            <a:xfrm>
              <a:off x="3280320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38" name="Cube 337"/>
            <p:cNvSpPr/>
            <p:nvPr/>
          </p:nvSpPr>
          <p:spPr>
            <a:xfrm>
              <a:off x="3594086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39" name="Cube 338"/>
            <p:cNvSpPr/>
            <p:nvPr/>
          </p:nvSpPr>
          <p:spPr>
            <a:xfrm>
              <a:off x="3908911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40" name="Cube 339"/>
            <p:cNvSpPr/>
            <p:nvPr/>
          </p:nvSpPr>
          <p:spPr>
            <a:xfrm>
              <a:off x="4222677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41" name="Cube 340"/>
            <p:cNvSpPr/>
            <p:nvPr/>
          </p:nvSpPr>
          <p:spPr>
            <a:xfrm>
              <a:off x="4537502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42" name="Cube 341"/>
            <p:cNvSpPr/>
            <p:nvPr/>
          </p:nvSpPr>
          <p:spPr>
            <a:xfrm>
              <a:off x="4862679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43" name="Cube 342"/>
            <p:cNvSpPr/>
            <p:nvPr/>
          </p:nvSpPr>
          <p:spPr>
            <a:xfrm>
              <a:off x="5177504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44" name="Cube 343"/>
            <p:cNvSpPr/>
            <p:nvPr/>
          </p:nvSpPr>
          <p:spPr>
            <a:xfrm>
              <a:off x="3282595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45" name="Cube 344"/>
            <p:cNvSpPr/>
            <p:nvPr/>
          </p:nvSpPr>
          <p:spPr>
            <a:xfrm>
              <a:off x="3596361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46" name="Cube 345"/>
            <p:cNvSpPr/>
            <p:nvPr/>
          </p:nvSpPr>
          <p:spPr>
            <a:xfrm>
              <a:off x="3911186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47" name="Cube 346"/>
            <p:cNvSpPr/>
            <p:nvPr/>
          </p:nvSpPr>
          <p:spPr>
            <a:xfrm>
              <a:off x="4224952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48" name="Cube 347"/>
            <p:cNvSpPr/>
            <p:nvPr/>
          </p:nvSpPr>
          <p:spPr>
            <a:xfrm>
              <a:off x="4539777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49" name="Cube 348"/>
            <p:cNvSpPr/>
            <p:nvPr/>
          </p:nvSpPr>
          <p:spPr>
            <a:xfrm>
              <a:off x="4864954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50" name="Cube 349"/>
            <p:cNvSpPr/>
            <p:nvPr/>
          </p:nvSpPr>
          <p:spPr>
            <a:xfrm>
              <a:off x="5179779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51" name="Cube 350"/>
            <p:cNvSpPr/>
            <p:nvPr/>
          </p:nvSpPr>
          <p:spPr>
            <a:xfrm>
              <a:off x="3280320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52" name="Cube 351"/>
            <p:cNvSpPr/>
            <p:nvPr/>
          </p:nvSpPr>
          <p:spPr>
            <a:xfrm>
              <a:off x="3594086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53" name="Cube 352"/>
            <p:cNvSpPr/>
            <p:nvPr/>
          </p:nvSpPr>
          <p:spPr>
            <a:xfrm>
              <a:off x="3908911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54" name="Cube 353"/>
            <p:cNvSpPr/>
            <p:nvPr/>
          </p:nvSpPr>
          <p:spPr>
            <a:xfrm>
              <a:off x="4222677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55" name="Cube 354"/>
            <p:cNvSpPr/>
            <p:nvPr/>
          </p:nvSpPr>
          <p:spPr>
            <a:xfrm>
              <a:off x="4537502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56" name="Cube 355"/>
            <p:cNvSpPr/>
            <p:nvPr/>
          </p:nvSpPr>
          <p:spPr>
            <a:xfrm>
              <a:off x="4862679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57" name="Cube 356"/>
            <p:cNvSpPr/>
            <p:nvPr/>
          </p:nvSpPr>
          <p:spPr>
            <a:xfrm>
              <a:off x="5177504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</p:grpSp>
      <p:grpSp>
        <p:nvGrpSpPr>
          <p:cNvPr id="358" name="Group 357"/>
          <p:cNvGrpSpPr/>
          <p:nvPr/>
        </p:nvGrpSpPr>
        <p:grpSpPr>
          <a:xfrm>
            <a:off x="6198188" y="1872343"/>
            <a:ext cx="2273523" cy="1858745"/>
            <a:chOff x="3278045" y="2261177"/>
            <a:chExt cx="2273523" cy="1858745"/>
          </a:xfrm>
        </p:grpSpPr>
        <p:sp>
          <p:nvSpPr>
            <p:cNvPr id="373" name="Cube 372"/>
            <p:cNvSpPr/>
            <p:nvPr/>
          </p:nvSpPr>
          <p:spPr>
            <a:xfrm>
              <a:off x="3280320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74" name="Cube 373"/>
            <p:cNvSpPr/>
            <p:nvPr/>
          </p:nvSpPr>
          <p:spPr>
            <a:xfrm>
              <a:off x="3594086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75" name="Cube 374"/>
            <p:cNvSpPr/>
            <p:nvPr/>
          </p:nvSpPr>
          <p:spPr>
            <a:xfrm>
              <a:off x="3908911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76" name="Cube 375"/>
            <p:cNvSpPr/>
            <p:nvPr/>
          </p:nvSpPr>
          <p:spPr>
            <a:xfrm>
              <a:off x="4222677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77" name="Cube 376"/>
            <p:cNvSpPr/>
            <p:nvPr/>
          </p:nvSpPr>
          <p:spPr>
            <a:xfrm>
              <a:off x="4537502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78" name="Cube 377"/>
            <p:cNvSpPr/>
            <p:nvPr/>
          </p:nvSpPr>
          <p:spPr>
            <a:xfrm>
              <a:off x="4862679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79" name="Cube 378"/>
            <p:cNvSpPr/>
            <p:nvPr/>
          </p:nvSpPr>
          <p:spPr>
            <a:xfrm>
              <a:off x="5177504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80" name="Cube 379"/>
            <p:cNvSpPr/>
            <p:nvPr/>
          </p:nvSpPr>
          <p:spPr>
            <a:xfrm>
              <a:off x="3278045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81" name="Cube 380"/>
            <p:cNvSpPr/>
            <p:nvPr/>
          </p:nvSpPr>
          <p:spPr>
            <a:xfrm>
              <a:off x="3591811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82" name="Cube 381"/>
            <p:cNvSpPr/>
            <p:nvPr/>
          </p:nvSpPr>
          <p:spPr>
            <a:xfrm>
              <a:off x="3906636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83" name="Cube 382"/>
            <p:cNvSpPr/>
            <p:nvPr/>
          </p:nvSpPr>
          <p:spPr>
            <a:xfrm>
              <a:off x="4220402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84" name="Cube 383"/>
            <p:cNvSpPr/>
            <p:nvPr/>
          </p:nvSpPr>
          <p:spPr>
            <a:xfrm>
              <a:off x="4535227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85" name="Cube 384"/>
            <p:cNvSpPr/>
            <p:nvPr/>
          </p:nvSpPr>
          <p:spPr>
            <a:xfrm>
              <a:off x="4860404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86" name="Cube 385"/>
            <p:cNvSpPr/>
            <p:nvPr/>
          </p:nvSpPr>
          <p:spPr>
            <a:xfrm>
              <a:off x="5175229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87" name="Cube 386"/>
            <p:cNvSpPr/>
            <p:nvPr/>
          </p:nvSpPr>
          <p:spPr>
            <a:xfrm>
              <a:off x="3280320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88" name="Cube 387"/>
            <p:cNvSpPr/>
            <p:nvPr/>
          </p:nvSpPr>
          <p:spPr>
            <a:xfrm>
              <a:off x="3594086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89" name="Cube 388"/>
            <p:cNvSpPr/>
            <p:nvPr/>
          </p:nvSpPr>
          <p:spPr>
            <a:xfrm>
              <a:off x="3908911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90" name="Cube 389"/>
            <p:cNvSpPr/>
            <p:nvPr/>
          </p:nvSpPr>
          <p:spPr>
            <a:xfrm>
              <a:off x="4222677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91" name="Cube 390"/>
            <p:cNvSpPr/>
            <p:nvPr/>
          </p:nvSpPr>
          <p:spPr>
            <a:xfrm>
              <a:off x="4537502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92" name="Cube 391"/>
            <p:cNvSpPr/>
            <p:nvPr/>
          </p:nvSpPr>
          <p:spPr>
            <a:xfrm>
              <a:off x="4862679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93" name="Cube 392"/>
            <p:cNvSpPr/>
            <p:nvPr/>
          </p:nvSpPr>
          <p:spPr>
            <a:xfrm>
              <a:off x="5177504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94" name="Cube 393"/>
            <p:cNvSpPr/>
            <p:nvPr/>
          </p:nvSpPr>
          <p:spPr>
            <a:xfrm>
              <a:off x="3282595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95" name="Cube 394"/>
            <p:cNvSpPr/>
            <p:nvPr/>
          </p:nvSpPr>
          <p:spPr>
            <a:xfrm>
              <a:off x="3596361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96" name="Cube 395"/>
            <p:cNvSpPr/>
            <p:nvPr/>
          </p:nvSpPr>
          <p:spPr>
            <a:xfrm>
              <a:off x="3911186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97" name="Cube 396"/>
            <p:cNvSpPr/>
            <p:nvPr/>
          </p:nvSpPr>
          <p:spPr>
            <a:xfrm>
              <a:off x="4224952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98" name="Cube 397"/>
            <p:cNvSpPr/>
            <p:nvPr/>
          </p:nvSpPr>
          <p:spPr>
            <a:xfrm>
              <a:off x="4539777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99" name="Cube 398"/>
            <p:cNvSpPr/>
            <p:nvPr/>
          </p:nvSpPr>
          <p:spPr>
            <a:xfrm>
              <a:off x="4864954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00" name="Cube 399"/>
            <p:cNvSpPr/>
            <p:nvPr/>
          </p:nvSpPr>
          <p:spPr>
            <a:xfrm>
              <a:off x="5179779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01" name="Cube 400"/>
            <p:cNvSpPr/>
            <p:nvPr/>
          </p:nvSpPr>
          <p:spPr>
            <a:xfrm>
              <a:off x="3280320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02" name="Cube 401"/>
            <p:cNvSpPr/>
            <p:nvPr/>
          </p:nvSpPr>
          <p:spPr>
            <a:xfrm>
              <a:off x="3594086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03" name="Cube 402"/>
            <p:cNvSpPr/>
            <p:nvPr/>
          </p:nvSpPr>
          <p:spPr>
            <a:xfrm>
              <a:off x="3908911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04" name="Cube 403"/>
            <p:cNvSpPr/>
            <p:nvPr/>
          </p:nvSpPr>
          <p:spPr>
            <a:xfrm>
              <a:off x="4222677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05" name="Cube 404"/>
            <p:cNvSpPr/>
            <p:nvPr/>
          </p:nvSpPr>
          <p:spPr>
            <a:xfrm>
              <a:off x="4537502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06" name="Cube 405"/>
            <p:cNvSpPr/>
            <p:nvPr/>
          </p:nvSpPr>
          <p:spPr>
            <a:xfrm>
              <a:off x="4862679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07" name="Cube 406"/>
            <p:cNvSpPr/>
            <p:nvPr/>
          </p:nvSpPr>
          <p:spPr>
            <a:xfrm>
              <a:off x="5177504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</p:grpSp>
      <p:grpSp>
        <p:nvGrpSpPr>
          <p:cNvPr id="408" name="Group 407"/>
          <p:cNvGrpSpPr/>
          <p:nvPr/>
        </p:nvGrpSpPr>
        <p:grpSpPr>
          <a:xfrm>
            <a:off x="6039089" y="2014693"/>
            <a:ext cx="2273523" cy="1858745"/>
            <a:chOff x="3278045" y="2261177"/>
            <a:chExt cx="2273523" cy="1858745"/>
          </a:xfrm>
        </p:grpSpPr>
        <p:sp>
          <p:nvSpPr>
            <p:cNvPr id="423" name="Cube 422"/>
            <p:cNvSpPr/>
            <p:nvPr/>
          </p:nvSpPr>
          <p:spPr>
            <a:xfrm>
              <a:off x="3280320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24" name="Cube 423"/>
            <p:cNvSpPr/>
            <p:nvPr/>
          </p:nvSpPr>
          <p:spPr>
            <a:xfrm>
              <a:off x="3594086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25" name="Cube 424"/>
            <p:cNvSpPr/>
            <p:nvPr/>
          </p:nvSpPr>
          <p:spPr>
            <a:xfrm>
              <a:off x="3908911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26" name="Cube 425"/>
            <p:cNvSpPr/>
            <p:nvPr/>
          </p:nvSpPr>
          <p:spPr>
            <a:xfrm>
              <a:off x="4222677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27" name="Cube 426"/>
            <p:cNvSpPr/>
            <p:nvPr/>
          </p:nvSpPr>
          <p:spPr>
            <a:xfrm>
              <a:off x="4537502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28" name="Cube 427"/>
            <p:cNvSpPr/>
            <p:nvPr/>
          </p:nvSpPr>
          <p:spPr>
            <a:xfrm>
              <a:off x="4862679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29" name="Cube 428"/>
            <p:cNvSpPr/>
            <p:nvPr/>
          </p:nvSpPr>
          <p:spPr>
            <a:xfrm>
              <a:off x="5177504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30" name="Cube 429"/>
            <p:cNvSpPr/>
            <p:nvPr/>
          </p:nvSpPr>
          <p:spPr>
            <a:xfrm>
              <a:off x="3278045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31" name="Cube 430"/>
            <p:cNvSpPr/>
            <p:nvPr/>
          </p:nvSpPr>
          <p:spPr>
            <a:xfrm>
              <a:off x="3591811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32" name="Cube 431"/>
            <p:cNvSpPr/>
            <p:nvPr/>
          </p:nvSpPr>
          <p:spPr>
            <a:xfrm>
              <a:off x="3906636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33" name="Cube 432"/>
            <p:cNvSpPr/>
            <p:nvPr/>
          </p:nvSpPr>
          <p:spPr>
            <a:xfrm>
              <a:off x="4220402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34" name="Cube 433"/>
            <p:cNvSpPr/>
            <p:nvPr/>
          </p:nvSpPr>
          <p:spPr>
            <a:xfrm>
              <a:off x="4535227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35" name="Cube 434"/>
            <p:cNvSpPr/>
            <p:nvPr/>
          </p:nvSpPr>
          <p:spPr>
            <a:xfrm>
              <a:off x="4860404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36" name="Cube 435"/>
            <p:cNvSpPr/>
            <p:nvPr/>
          </p:nvSpPr>
          <p:spPr>
            <a:xfrm>
              <a:off x="5175229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37" name="Cube 436"/>
            <p:cNvSpPr/>
            <p:nvPr/>
          </p:nvSpPr>
          <p:spPr>
            <a:xfrm>
              <a:off x="3280320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38" name="Cube 437"/>
            <p:cNvSpPr/>
            <p:nvPr/>
          </p:nvSpPr>
          <p:spPr>
            <a:xfrm>
              <a:off x="3594086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39" name="Cube 438"/>
            <p:cNvSpPr/>
            <p:nvPr/>
          </p:nvSpPr>
          <p:spPr>
            <a:xfrm>
              <a:off x="3908911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40" name="Cube 439"/>
            <p:cNvSpPr/>
            <p:nvPr/>
          </p:nvSpPr>
          <p:spPr>
            <a:xfrm>
              <a:off x="4222677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41" name="Cube 440"/>
            <p:cNvSpPr/>
            <p:nvPr/>
          </p:nvSpPr>
          <p:spPr>
            <a:xfrm>
              <a:off x="4537502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42" name="Cube 441"/>
            <p:cNvSpPr/>
            <p:nvPr/>
          </p:nvSpPr>
          <p:spPr>
            <a:xfrm>
              <a:off x="4862679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43" name="Cube 442"/>
            <p:cNvSpPr/>
            <p:nvPr/>
          </p:nvSpPr>
          <p:spPr>
            <a:xfrm>
              <a:off x="5177504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44" name="Cube 443"/>
            <p:cNvSpPr/>
            <p:nvPr/>
          </p:nvSpPr>
          <p:spPr>
            <a:xfrm>
              <a:off x="3282595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45" name="Cube 444"/>
            <p:cNvSpPr/>
            <p:nvPr/>
          </p:nvSpPr>
          <p:spPr>
            <a:xfrm>
              <a:off x="3596361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46" name="Cube 445"/>
            <p:cNvSpPr/>
            <p:nvPr/>
          </p:nvSpPr>
          <p:spPr>
            <a:xfrm>
              <a:off x="3911186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47" name="Cube 446"/>
            <p:cNvSpPr/>
            <p:nvPr/>
          </p:nvSpPr>
          <p:spPr>
            <a:xfrm>
              <a:off x="4224952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48" name="Cube 447"/>
            <p:cNvSpPr/>
            <p:nvPr/>
          </p:nvSpPr>
          <p:spPr>
            <a:xfrm>
              <a:off x="4539777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49" name="Cube 448"/>
            <p:cNvSpPr/>
            <p:nvPr/>
          </p:nvSpPr>
          <p:spPr>
            <a:xfrm>
              <a:off x="4864954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50" name="Cube 449"/>
            <p:cNvSpPr/>
            <p:nvPr/>
          </p:nvSpPr>
          <p:spPr>
            <a:xfrm>
              <a:off x="5179779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51" name="Cube 450"/>
            <p:cNvSpPr/>
            <p:nvPr/>
          </p:nvSpPr>
          <p:spPr>
            <a:xfrm>
              <a:off x="3280320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52" name="Cube 451"/>
            <p:cNvSpPr/>
            <p:nvPr/>
          </p:nvSpPr>
          <p:spPr>
            <a:xfrm>
              <a:off x="3594086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53" name="Cube 452"/>
            <p:cNvSpPr/>
            <p:nvPr/>
          </p:nvSpPr>
          <p:spPr>
            <a:xfrm>
              <a:off x="3908911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54" name="Cube 453"/>
            <p:cNvSpPr/>
            <p:nvPr/>
          </p:nvSpPr>
          <p:spPr>
            <a:xfrm>
              <a:off x="4222677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55" name="Cube 454"/>
            <p:cNvSpPr/>
            <p:nvPr/>
          </p:nvSpPr>
          <p:spPr>
            <a:xfrm>
              <a:off x="4537502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56" name="Cube 455"/>
            <p:cNvSpPr/>
            <p:nvPr/>
          </p:nvSpPr>
          <p:spPr>
            <a:xfrm>
              <a:off x="4862679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57" name="Cube 456"/>
            <p:cNvSpPr/>
            <p:nvPr/>
          </p:nvSpPr>
          <p:spPr>
            <a:xfrm>
              <a:off x="5177504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</p:grpSp>
      <p:grpSp>
        <p:nvGrpSpPr>
          <p:cNvPr id="458" name="Group 457"/>
          <p:cNvGrpSpPr/>
          <p:nvPr/>
        </p:nvGrpSpPr>
        <p:grpSpPr>
          <a:xfrm>
            <a:off x="5879994" y="2167092"/>
            <a:ext cx="2273523" cy="1858745"/>
            <a:chOff x="3278045" y="2261177"/>
            <a:chExt cx="2273523" cy="1858745"/>
          </a:xfrm>
        </p:grpSpPr>
        <p:sp>
          <p:nvSpPr>
            <p:cNvPr id="473" name="Cube 472"/>
            <p:cNvSpPr/>
            <p:nvPr/>
          </p:nvSpPr>
          <p:spPr>
            <a:xfrm>
              <a:off x="3280320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74" name="Cube 473"/>
            <p:cNvSpPr/>
            <p:nvPr/>
          </p:nvSpPr>
          <p:spPr>
            <a:xfrm>
              <a:off x="3594086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75" name="Cube 474"/>
            <p:cNvSpPr/>
            <p:nvPr/>
          </p:nvSpPr>
          <p:spPr>
            <a:xfrm>
              <a:off x="3908911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76" name="Cube 475"/>
            <p:cNvSpPr/>
            <p:nvPr/>
          </p:nvSpPr>
          <p:spPr>
            <a:xfrm>
              <a:off x="4222677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77" name="Cube 476"/>
            <p:cNvSpPr/>
            <p:nvPr/>
          </p:nvSpPr>
          <p:spPr>
            <a:xfrm>
              <a:off x="4537502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78" name="Cube 477"/>
            <p:cNvSpPr/>
            <p:nvPr/>
          </p:nvSpPr>
          <p:spPr>
            <a:xfrm>
              <a:off x="4862679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79" name="Cube 478"/>
            <p:cNvSpPr/>
            <p:nvPr/>
          </p:nvSpPr>
          <p:spPr>
            <a:xfrm>
              <a:off x="5177504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80" name="Cube 479"/>
            <p:cNvSpPr/>
            <p:nvPr/>
          </p:nvSpPr>
          <p:spPr>
            <a:xfrm>
              <a:off x="3278045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81" name="Cube 480"/>
            <p:cNvSpPr/>
            <p:nvPr/>
          </p:nvSpPr>
          <p:spPr>
            <a:xfrm>
              <a:off x="3591811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82" name="Cube 481"/>
            <p:cNvSpPr/>
            <p:nvPr/>
          </p:nvSpPr>
          <p:spPr>
            <a:xfrm>
              <a:off x="3906636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83" name="Cube 482"/>
            <p:cNvSpPr/>
            <p:nvPr/>
          </p:nvSpPr>
          <p:spPr>
            <a:xfrm>
              <a:off x="4220402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84" name="Cube 483"/>
            <p:cNvSpPr/>
            <p:nvPr/>
          </p:nvSpPr>
          <p:spPr>
            <a:xfrm>
              <a:off x="4535227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85" name="Cube 484"/>
            <p:cNvSpPr/>
            <p:nvPr/>
          </p:nvSpPr>
          <p:spPr>
            <a:xfrm>
              <a:off x="4860404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86" name="Cube 485"/>
            <p:cNvSpPr/>
            <p:nvPr/>
          </p:nvSpPr>
          <p:spPr>
            <a:xfrm>
              <a:off x="5175229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87" name="Cube 486"/>
            <p:cNvSpPr/>
            <p:nvPr/>
          </p:nvSpPr>
          <p:spPr>
            <a:xfrm>
              <a:off x="3280320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88" name="Cube 487"/>
            <p:cNvSpPr/>
            <p:nvPr/>
          </p:nvSpPr>
          <p:spPr>
            <a:xfrm>
              <a:off x="3594086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89" name="Cube 488"/>
            <p:cNvSpPr/>
            <p:nvPr/>
          </p:nvSpPr>
          <p:spPr>
            <a:xfrm>
              <a:off x="3908911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90" name="Cube 489"/>
            <p:cNvSpPr/>
            <p:nvPr/>
          </p:nvSpPr>
          <p:spPr>
            <a:xfrm>
              <a:off x="4222677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91" name="Cube 490"/>
            <p:cNvSpPr/>
            <p:nvPr/>
          </p:nvSpPr>
          <p:spPr>
            <a:xfrm>
              <a:off x="4537502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92" name="Cube 491"/>
            <p:cNvSpPr/>
            <p:nvPr/>
          </p:nvSpPr>
          <p:spPr>
            <a:xfrm>
              <a:off x="4862679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93" name="Cube 492"/>
            <p:cNvSpPr/>
            <p:nvPr/>
          </p:nvSpPr>
          <p:spPr>
            <a:xfrm>
              <a:off x="5177504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94" name="Cube 493"/>
            <p:cNvSpPr/>
            <p:nvPr/>
          </p:nvSpPr>
          <p:spPr>
            <a:xfrm>
              <a:off x="3282595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95" name="Cube 494"/>
            <p:cNvSpPr/>
            <p:nvPr/>
          </p:nvSpPr>
          <p:spPr>
            <a:xfrm>
              <a:off x="3596361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96" name="Cube 495"/>
            <p:cNvSpPr/>
            <p:nvPr/>
          </p:nvSpPr>
          <p:spPr>
            <a:xfrm>
              <a:off x="3911186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97" name="Cube 496"/>
            <p:cNvSpPr/>
            <p:nvPr/>
          </p:nvSpPr>
          <p:spPr>
            <a:xfrm>
              <a:off x="4224952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98" name="Cube 497"/>
            <p:cNvSpPr/>
            <p:nvPr/>
          </p:nvSpPr>
          <p:spPr>
            <a:xfrm>
              <a:off x="4539777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99" name="Cube 498"/>
            <p:cNvSpPr/>
            <p:nvPr/>
          </p:nvSpPr>
          <p:spPr>
            <a:xfrm>
              <a:off x="4864954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500" name="Cube 499"/>
            <p:cNvSpPr/>
            <p:nvPr/>
          </p:nvSpPr>
          <p:spPr>
            <a:xfrm>
              <a:off x="5179779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501" name="Cube 500"/>
            <p:cNvSpPr/>
            <p:nvPr/>
          </p:nvSpPr>
          <p:spPr>
            <a:xfrm>
              <a:off x="3280320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502" name="Cube 501"/>
            <p:cNvSpPr/>
            <p:nvPr/>
          </p:nvSpPr>
          <p:spPr>
            <a:xfrm>
              <a:off x="3594086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503" name="Cube 502"/>
            <p:cNvSpPr/>
            <p:nvPr/>
          </p:nvSpPr>
          <p:spPr>
            <a:xfrm>
              <a:off x="3908911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504" name="Cube 503"/>
            <p:cNvSpPr/>
            <p:nvPr/>
          </p:nvSpPr>
          <p:spPr>
            <a:xfrm>
              <a:off x="4222677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505" name="Cube 504"/>
            <p:cNvSpPr/>
            <p:nvPr/>
          </p:nvSpPr>
          <p:spPr>
            <a:xfrm>
              <a:off x="4537502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506" name="Cube 505"/>
            <p:cNvSpPr/>
            <p:nvPr/>
          </p:nvSpPr>
          <p:spPr>
            <a:xfrm>
              <a:off x="4862679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507" name="Cube 506"/>
            <p:cNvSpPr/>
            <p:nvPr/>
          </p:nvSpPr>
          <p:spPr>
            <a:xfrm>
              <a:off x="5177504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</p:grpSp>
      <p:sp>
        <p:nvSpPr>
          <p:cNvPr id="508" name="TextBox 507"/>
          <p:cNvSpPr txBox="1"/>
          <p:nvPr/>
        </p:nvSpPr>
        <p:spPr>
          <a:xfrm>
            <a:off x="5437866" y="1454231"/>
            <a:ext cx="88425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Location</a:t>
            </a:r>
          </a:p>
        </p:txBody>
      </p:sp>
      <p:sp>
        <p:nvSpPr>
          <p:cNvPr id="509" name="TextBox 508"/>
          <p:cNvSpPr txBox="1"/>
          <p:nvPr/>
        </p:nvSpPr>
        <p:spPr>
          <a:xfrm>
            <a:off x="4967836" y="2510412"/>
            <a:ext cx="88425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Color</a:t>
            </a:r>
          </a:p>
        </p:txBody>
      </p:sp>
      <p:sp>
        <p:nvSpPr>
          <p:cNvPr id="510" name="TextBox 509"/>
          <p:cNvSpPr txBox="1"/>
          <p:nvPr/>
        </p:nvSpPr>
        <p:spPr>
          <a:xfrm>
            <a:off x="7358797" y="1068874"/>
            <a:ext cx="88425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1" name="Rectangle 510"/>
              <p:cNvSpPr/>
              <p:nvPr/>
            </p:nvSpPr>
            <p:spPr>
              <a:xfrm>
                <a:off x="1370116" y="5623904"/>
                <a:ext cx="27789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1≤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𝑇𝑜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1" name="Rectangle 5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0116" y="5623904"/>
                <a:ext cx="2778902" cy="369332"/>
              </a:xfrm>
              <a:prstGeom prst="rect">
                <a:avLst/>
              </a:prstGeom>
              <a:blipFill>
                <a:blip r:embed="rId3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2" name="Rectangle 511"/>
              <p:cNvSpPr/>
              <p:nvPr/>
            </p:nvSpPr>
            <p:spPr>
              <a:xfrm>
                <a:off x="1339972" y="6326739"/>
                <a:ext cx="4399153" cy="3916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∃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1≤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(1≤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):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2" name="Rectangle 5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9972" y="6326739"/>
                <a:ext cx="4399153" cy="391646"/>
              </a:xfrm>
              <a:prstGeom prst="rect">
                <a:avLst/>
              </a:prstGeom>
              <a:blipFill>
                <a:blip r:embed="rId4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3" name="Textfeld 4"/>
          <p:cNvSpPr txBox="1"/>
          <p:nvPr/>
        </p:nvSpPr>
        <p:spPr>
          <a:xfrm>
            <a:off x="7143768" y="6411651"/>
            <a:ext cx="857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>
                <a:solidFill>
                  <a:schemeClr val="accent1"/>
                </a:solidFill>
              </a:rPr>
              <a:t>city</a:t>
            </a:r>
          </a:p>
        </p:txBody>
      </p:sp>
      <p:sp>
        <p:nvSpPr>
          <p:cNvPr id="514" name="Textfeld 7"/>
          <p:cNvSpPr txBox="1"/>
          <p:nvPr/>
        </p:nvSpPr>
        <p:spPr>
          <a:xfrm>
            <a:off x="7572396" y="5911585"/>
            <a:ext cx="857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district</a:t>
            </a:r>
          </a:p>
        </p:txBody>
      </p:sp>
      <p:sp>
        <p:nvSpPr>
          <p:cNvPr id="515" name="Textfeld 8"/>
          <p:cNvSpPr txBox="1"/>
          <p:nvPr/>
        </p:nvSpPr>
        <p:spPr>
          <a:xfrm>
            <a:off x="6786578" y="5911585"/>
            <a:ext cx="857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division</a:t>
            </a:r>
          </a:p>
        </p:txBody>
      </p:sp>
      <p:sp>
        <p:nvSpPr>
          <p:cNvPr id="516" name="Textfeld 9"/>
          <p:cNvSpPr txBox="1"/>
          <p:nvPr/>
        </p:nvSpPr>
        <p:spPr>
          <a:xfrm>
            <a:off x="6786578" y="5389494"/>
            <a:ext cx="857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state</a:t>
            </a:r>
          </a:p>
        </p:txBody>
      </p:sp>
      <p:sp>
        <p:nvSpPr>
          <p:cNvPr id="517" name="Textfeld 10"/>
          <p:cNvSpPr txBox="1"/>
          <p:nvPr/>
        </p:nvSpPr>
        <p:spPr>
          <a:xfrm>
            <a:off x="6786578" y="4840015"/>
            <a:ext cx="857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country</a:t>
            </a:r>
          </a:p>
        </p:txBody>
      </p:sp>
      <p:sp>
        <p:nvSpPr>
          <p:cNvPr id="523" name="Textfeld 10"/>
          <p:cNvSpPr txBox="1"/>
          <p:nvPr/>
        </p:nvSpPr>
        <p:spPr>
          <a:xfrm>
            <a:off x="7129105" y="4369994"/>
            <a:ext cx="857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>
                <a:solidFill>
                  <a:srgbClr val="7889FB"/>
                </a:solidFill>
              </a:rPr>
              <a:t>Top</a:t>
            </a:r>
            <a:r>
              <a:rPr lang="de-DE" sz="1400" b="1" baseline="-25000" dirty="0" smtClean="0">
                <a:solidFill>
                  <a:srgbClr val="7889FB"/>
                </a:solidFill>
              </a:rPr>
              <a:t>D</a:t>
            </a:r>
          </a:p>
        </p:txBody>
      </p:sp>
      <p:cxnSp>
        <p:nvCxnSpPr>
          <p:cNvPr id="254" name="Straight Arrow Connector 253"/>
          <p:cNvCxnSpPr>
            <a:stCxn id="513" idx="0"/>
            <a:endCxn id="515" idx="2"/>
          </p:cNvCxnSpPr>
          <p:nvPr/>
        </p:nvCxnSpPr>
        <p:spPr>
          <a:xfrm flipH="1" flipV="1">
            <a:off x="7215206" y="6219362"/>
            <a:ext cx="357190" cy="192289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Arrow Connector 256"/>
          <p:cNvCxnSpPr>
            <a:stCxn id="513" idx="0"/>
            <a:endCxn id="514" idx="2"/>
          </p:cNvCxnSpPr>
          <p:nvPr/>
        </p:nvCxnSpPr>
        <p:spPr>
          <a:xfrm flipV="1">
            <a:off x="7572396" y="6219362"/>
            <a:ext cx="428628" cy="192289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Arrow Connector 259"/>
          <p:cNvCxnSpPr>
            <a:stCxn id="515" idx="0"/>
            <a:endCxn id="516" idx="2"/>
          </p:cNvCxnSpPr>
          <p:nvPr/>
        </p:nvCxnSpPr>
        <p:spPr>
          <a:xfrm flipV="1">
            <a:off x="7215206" y="5697271"/>
            <a:ext cx="0" cy="214314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Arrow Connector 262"/>
          <p:cNvCxnSpPr>
            <a:stCxn id="516" idx="0"/>
            <a:endCxn id="517" idx="2"/>
          </p:cNvCxnSpPr>
          <p:nvPr/>
        </p:nvCxnSpPr>
        <p:spPr>
          <a:xfrm flipV="1">
            <a:off x="7215206" y="5147792"/>
            <a:ext cx="0" cy="241702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Arrow Connector 265"/>
          <p:cNvCxnSpPr>
            <a:stCxn id="517" idx="0"/>
            <a:endCxn id="523" idx="2"/>
          </p:cNvCxnSpPr>
          <p:nvPr/>
        </p:nvCxnSpPr>
        <p:spPr>
          <a:xfrm flipV="1">
            <a:off x="7215206" y="4677771"/>
            <a:ext cx="342527" cy="162244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Arrow Connector 268"/>
          <p:cNvCxnSpPr>
            <a:stCxn id="514" idx="0"/>
            <a:endCxn id="523" idx="2"/>
          </p:cNvCxnSpPr>
          <p:nvPr/>
        </p:nvCxnSpPr>
        <p:spPr>
          <a:xfrm flipH="1" flipV="1">
            <a:off x="7557733" y="4677771"/>
            <a:ext cx="443291" cy="1233814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0875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1" grpId="0"/>
      <p:bldP spid="512" grpId="0"/>
      <p:bldP spid="513" grpId="0"/>
      <p:bldP spid="514" grpId="0"/>
      <p:bldP spid="515" grpId="0"/>
      <p:bldP spid="516" grpId="0"/>
      <p:bldP spid="517" grpId="0"/>
      <p:bldP spid="5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Multi-dimensional </a:t>
            </a:r>
            <a:r>
              <a:rPr lang="en-US" dirty="0" smtClean="0"/>
              <a:t>Modeling</a:t>
            </a:r>
            <a:r>
              <a:rPr lang="en-US" dirty="0"/>
              <a:t>: Data </a:t>
            </a:r>
            <a:r>
              <a:rPr lang="en-US" dirty="0" smtClean="0"/>
              <a:t>Cube,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Dimension Hierarchy, cont.</a:t>
            </a:r>
          </a:p>
          <a:p>
            <a:pPr lvl="1"/>
            <a:r>
              <a:rPr lang="en-US" dirty="0" smtClean="0"/>
              <a:t>Classifying (categorical) vs descriptive attributes</a:t>
            </a:r>
          </a:p>
          <a:p>
            <a:pPr lvl="1"/>
            <a:r>
              <a:rPr lang="en-US" b="1" dirty="0" smtClean="0">
                <a:solidFill>
                  <a:schemeClr val="accent1"/>
                </a:solidFill>
              </a:rPr>
              <a:t>Orthogonal dimensions:</a:t>
            </a:r>
            <a:r>
              <a:rPr lang="en-US" dirty="0" smtClean="0"/>
              <a:t> there are </a:t>
            </a:r>
            <a:br>
              <a:rPr lang="en-US" dirty="0" smtClean="0"/>
            </a:br>
            <a:r>
              <a:rPr lang="en-US" dirty="0" smtClean="0"/>
              <a:t>no functional dependencies between </a:t>
            </a:r>
            <a:br>
              <a:rPr lang="en-US" dirty="0" smtClean="0"/>
            </a:br>
            <a:r>
              <a:rPr lang="en-US" dirty="0" smtClean="0"/>
              <a:t>attributes of different dimensions</a:t>
            </a:r>
          </a:p>
          <a:p>
            <a:pPr lvl="1"/>
            <a:endParaRPr lang="en-US" sz="1200" dirty="0"/>
          </a:p>
          <a:p>
            <a:r>
              <a:rPr lang="en-US" dirty="0" smtClean="0"/>
              <a:t>Fact F</a:t>
            </a:r>
          </a:p>
          <a:p>
            <a:pPr lvl="1"/>
            <a:r>
              <a:rPr lang="en-US" dirty="0" smtClean="0"/>
              <a:t>Base tuples w/ measures of summation type</a:t>
            </a:r>
          </a:p>
          <a:p>
            <a:pPr lvl="1"/>
            <a:r>
              <a:rPr lang="en-US" dirty="0" smtClean="0"/>
              <a:t>Granularity G as subset of categorical attributes</a:t>
            </a:r>
          </a:p>
          <a:p>
            <a:pPr lvl="1"/>
            <a:endParaRPr lang="en-US" sz="1200" dirty="0"/>
          </a:p>
          <a:p>
            <a:r>
              <a:rPr lang="en-US" dirty="0" smtClean="0"/>
              <a:t>Measure M</a:t>
            </a:r>
          </a:p>
          <a:p>
            <a:pPr lvl="1"/>
            <a:r>
              <a:rPr lang="en-US" dirty="0" smtClean="0"/>
              <a:t>Computation function over </a:t>
            </a:r>
            <a:r>
              <a:rPr lang="en-US" dirty="0"/>
              <a:t>non-empty </a:t>
            </a:r>
            <a:r>
              <a:rPr lang="en-US" dirty="0" smtClean="0"/>
              <a:t>subset of facts f(F</a:t>
            </a:r>
            <a:r>
              <a:rPr lang="en-US" baseline="-25000" dirty="0" smtClean="0"/>
              <a:t>1</a:t>
            </a:r>
            <a:r>
              <a:rPr lang="en-US" dirty="0" smtClean="0"/>
              <a:t>, …,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k</a:t>
            </a:r>
            <a:r>
              <a:rPr lang="en-US" dirty="0" smtClean="0"/>
              <a:t>) in schema</a:t>
            </a:r>
          </a:p>
          <a:p>
            <a:pPr lvl="1"/>
            <a:r>
              <a:rPr lang="en-US" dirty="0" smtClean="0"/>
              <a:t>Scalar function vs aggregation function </a:t>
            </a:r>
          </a:p>
          <a:p>
            <a:pPr lvl="1"/>
            <a:r>
              <a:rPr lang="en-US" dirty="0" smtClean="0"/>
              <a:t>Granularity G as subset of categorical attributes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Warehousing</a:t>
            </a:r>
          </a:p>
        </p:txBody>
      </p:sp>
      <p:sp>
        <p:nvSpPr>
          <p:cNvPr id="41" name="Rectangle 40"/>
          <p:cNvSpPr/>
          <p:nvPr/>
        </p:nvSpPr>
        <p:spPr>
          <a:xfrm>
            <a:off x="6914633" y="3396520"/>
            <a:ext cx="1032241" cy="28825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Order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916307" y="2895779"/>
            <a:ext cx="1032241" cy="28825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Customer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914632" y="2364894"/>
            <a:ext cx="1032241" cy="28825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Nation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916306" y="1823961"/>
            <a:ext cx="1032241" cy="28825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Region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Textfeld 10"/>
          <p:cNvSpPr txBox="1"/>
          <p:nvPr/>
        </p:nvSpPr>
        <p:spPr>
          <a:xfrm>
            <a:off x="7013847" y="1266373"/>
            <a:ext cx="857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>
                <a:solidFill>
                  <a:srgbClr val="7889FB"/>
                </a:solidFill>
              </a:rPr>
              <a:t>Top</a:t>
            </a:r>
          </a:p>
        </p:txBody>
      </p:sp>
      <p:cxnSp>
        <p:nvCxnSpPr>
          <p:cNvPr id="47" name="Straight Arrow Connector 46"/>
          <p:cNvCxnSpPr>
            <a:stCxn id="44" idx="0"/>
            <a:endCxn id="46" idx="2"/>
          </p:cNvCxnSpPr>
          <p:nvPr/>
        </p:nvCxnSpPr>
        <p:spPr>
          <a:xfrm flipV="1">
            <a:off x="7432427" y="1574150"/>
            <a:ext cx="10048" cy="24981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43" idx="0"/>
            <a:endCxn id="44" idx="2"/>
          </p:cNvCxnSpPr>
          <p:nvPr/>
        </p:nvCxnSpPr>
        <p:spPr>
          <a:xfrm flipV="1">
            <a:off x="7430753" y="2112214"/>
            <a:ext cx="1674" cy="25268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42" idx="0"/>
            <a:endCxn id="43" idx="2"/>
          </p:cNvCxnSpPr>
          <p:nvPr/>
        </p:nvCxnSpPr>
        <p:spPr>
          <a:xfrm flipH="1" flipV="1">
            <a:off x="7430753" y="2653147"/>
            <a:ext cx="1675" cy="242632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41" idx="0"/>
            <a:endCxn id="42" idx="2"/>
          </p:cNvCxnSpPr>
          <p:nvPr/>
        </p:nvCxnSpPr>
        <p:spPr>
          <a:xfrm flipV="1">
            <a:off x="7430754" y="3184032"/>
            <a:ext cx="1674" cy="212488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8141904" y="2751730"/>
            <a:ext cx="838566" cy="27467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8143579" y="3064903"/>
            <a:ext cx="838566" cy="27467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Phone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5881037" y="3098409"/>
            <a:ext cx="838566" cy="274677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Status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5882712" y="3411582"/>
            <a:ext cx="838566" cy="274677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Price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5" name="Straight Arrow Connector 64"/>
          <p:cNvCxnSpPr>
            <a:stCxn id="42" idx="3"/>
            <a:endCxn id="60" idx="1"/>
          </p:cNvCxnSpPr>
          <p:nvPr/>
        </p:nvCxnSpPr>
        <p:spPr>
          <a:xfrm flipV="1">
            <a:off x="7948548" y="2889069"/>
            <a:ext cx="193356" cy="150837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42" idx="3"/>
            <a:endCxn id="61" idx="1"/>
          </p:cNvCxnSpPr>
          <p:nvPr/>
        </p:nvCxnSpPr>
        <p:spPr>
          <a:xfrm>
            <a:off x="7948548" y="3039906"/>
            <a:ext cx="195031" cy="162336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41" idx="1"/>
            <a:endCxn id="63" idx="3"/>
          </p:cNvCxnSpPr>
          <p:nvPr/>
        </p:nvCxnSpPr>
        <p:spPr>
          <a:xfrm flipH="1" flipV="1">
            <a:off x="6719603" y="3235748"/>
            <a:ext cx="195030" cy="304899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41" idx="1"/>
            <a:endCxn id="64" idx="3"/>
          </p:cNvCxnSpPr>
          <p:nvPr/>
        </p:nvCxnSpPr>
        <p:spPr>
          <a:xfrm flipH="1">
            <a:off x="6721278" y="3540647"/>
            <a:ext cx="193355" cy="8274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152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U Graz Standard">
  <a:themeElements>
    <a:clrScheme name="Benutzerdefiniert 3">
      <a:dk1>
        <a:srgbClr val="0F0F0F"/>
      </a:dk1>
      <a:lt1>
        <a:srgbClr val="FFFFFF"/>
      </a:lt1>
      <a:dk2>
        <a:srgbClr val="3B5A70"/>
      </a:dk2>
      <a:lt2>
        <a:srgbClr val="EEECE1"/>
      </a:lt2>
      <a:accent1>
        <a:srgbClr val="F70146"/>
      </a:accent1>
      <a:accent2>
        <a:srgbClr val="5191C1"/>
      </a:accent2>
      <a:accent3>
        <a:srgbClr val="A5A5A5"/>
      </a:accent3>
      <a:accent4>
        <a:srgbClr val="285F82"/>
      </a:accent4>
      <a:accent5>
        <a:srgbClr val="78BE73"/>
      </a:accent5>
      <a:accent6>
        <a:srgbClr val="E59352"/>
      </a:accent6>
      <a:hlink>
        <a:srgbClr val="0066D8"/>
      </a:hlink>
      <a:folHlink>
        <a:srgbClr val="6C2F91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>
        <a:spAutoFit/>
      </a:bodyPr>
      <a:lstStyle>
        <a:defPPr algn="ctr">
          <a:defRPr dirty="0" smtClean="0"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U-Graz-Powerpoint-Standard-Juli2018-v4.potx" id="{4AC053B4-8322-43F5-A727-5B659888AAC6}" vid="{588F3A19-2155-4FC5-B6D9-DEED5DC30034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TU-Graz-Powerpoint-Standard-Juli2018-v4</Template>
  <TotalTime>12586</TotalTime>
  <Words>3195</Words>
  <Application>Microsoft Office PowerPoint</Application>
  <PresentationFormat>On-screen Show (4:3)</PresentationFormat>
  <Paragraphs>1272</Paragraphs>
  <Slides>46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4" baseType="lpstr">
      <vt:lpstr>ＭＳ Ｐゴシック</vt:lpstr>
      <vt:lpstr>Arial</vt:lpstr>
      <vt:lpstr>Calibri</vt:lpstr>
      <vt:lpstr>Cambria Math</vt:lpstr>
      <vt:lpstr>Consolas</vt:lpstr>
      <vt:lpstr>Symbol</vt:lpstr>
      <vt:lpstr>Wingdings</vt:lpstr>
      <vt:lpstr>TU Graz Standard</vt:lpstr>
      <vt:lpstr>Data Integration and Large Scale Analysis 02 Data Warehousing and ETL</vt:lpstr>
      <vt:lpstr>Announcements/Org</vt:lpstr>
      <vt:lpstr>Agenda</vt:lpstr>
      <vt:lpstr>Data Warehousing</vt:lpstr>
      <vt:lpstr>Motivation and Tradeoffs</vt:lpstr>
      <vt:lpstr>Data Warehouse Architecture</vt:lpstr>
      <vt:lpstr>Data Warehouse Architecture, cont.</vt:lpstr>
      <vt:lpstr>Multi-dimensional Modeling: Data Cube</vt:lpstr>
      <vt:lpstr>Multi-dimensional Modeling: Data Cube, cont.</vt:lpstr>
      <vt:lpstr>Multi-dimensional Modeling: Operations</vt:lpstr>
      <vt:lpstr>Multi-dimensional Modeling: Operations, cont.</vt:lpstr>
      <vt:lpstr>Multi-dimensional Modeling: Operations, cont.</vt:lpstr>
      <vt:lpstr>Aggregation Types</vt:lpstr>
      <vt:lpstr>Excursus: Other Misleading Statistics</vt:lpstr>
      <vt:lpstr>Aggregation Types, cont.</vt:lpstr>
      <vt:lpstr>Data Cube Mapping and MDX</vt:lpstr>
      <vt:lpstr>Recap: Relational Data Model</vt:lpstr>
      <vt:lpstr>ROLAP – Star Schema</vt:lpstr>
      <vt:lpstr>ROLAP – Snowflake Schema</vt:lpstr>
      <vt:lpstr>ROLAP – Other Schemas</vt:lpstr>
      <vt:lpstr>Evolution of DWH/OLAP Workloads</vt:lpstr>
      <vt:lpstr>Trend: Cloud Data Warehousing</vt:lpstr>
      <vt:lpstr>BREAK (and Test Yourself)</vt:lpstr>
      <vt:lpstr>Extraction, Transformation, Loading  (ETL)</vt:lpstr>
      <vt:lpstr>Extract-Transform-Load (ETL) Overview</vt:lpstr>
      <vt:lpstr>Types of Heterogeneity</vt:lpstr>
      <vt:lpstr>Corrupted Data</vt:lpstr>
      <vt:lpstr>ETL – Planning and Design Phase</vt:lpstr>
      <vt:lpstr>Events and Change Data Capture</vt:lpstr>
      <vt:lpstr>Example ETL Flow</vt:lpstr>
      <vt:lpstr>ETL via Apache Spark</vt:lpstr>
      <vt:lpstr>SQL/OLAP Extensions</vt:lpstr>
      <vt:lpstr>Recap: SQL Standard (ANSI/ISO/IEC)</vt:lpstr>
      <vt:lpstr>Overview Multi-Groupings</vt:lpstr>
      <vt:lpstr>Grouping Sets</vt:lpstr>
      <vt:lpstr>Rollup (see also multi-dim ops)</vt:lpstr>
      <vt:lpstr>Rollup, cont. and Grouping</vt:lpstr>
      <vt:lpstr>Cube</vt:lpstr>
      <vt:lpstr>Cube, cont.</vt:lpstr>
      <vt:lpstr>Overview Reporting Functions</vt:lpstr>
      <vt:lpstr>RF – Aggregation Function</vt:lpstr>
      <vt:lpstr>RF – Partitioning</vt:lpstr>
      <vt:lpstr>RF – Partition Sorting</vt:lpstr>
      <vt:lpstr>RF – Windowing  </vt:lpstr>
      <vt:lpstr>Excursus: Cumulative Aggregates</vt:lpstr>
      <vt:lpstr>Summary and Q&amp;A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- 02 Data Warehousing and ETL</dc:title>
  <dc:subject/>
  <dc:creator>Shafaq</dc:creator>
  <cp:keywords/>
  <dc:description/>
  <cp:lastModifiedBy>Shafaq Siddiqui</cp:lastModifiedBy>
  <cp:revision>613</cp:revision>
  <cp:lastPrinted>2019-03-11T22:00:16Z</cp:lastPrinted>
  <dcterms:created xsi:type="dcterms:W3CDTF">2018-07-12T06:39:10Z</dcterms:created>
  <dcterms:modified xsi:type="dcterms:W3CDTF">2023-10-13T11:28:48Z</dcterms:modified>
  <cp:category/>
</cp:coreProperties>
</file>