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88" r:id="rId2"/>
    <p:sldId id="289" r:id="rId3"/>
    <p:sldId id="397" r:id="rId4"/>
    <p:sldId id="437" r:id="rId5"/>
    <p:sldId id="438" r:id="rId6"/>
    <p:sldId id="443" r:id="rId7"/>
    <p:sldId id="444" r:id="rId8"/>
    <p:sldId id="439" r:id="rId9"/>
    <p:sldId id="446" r:id="rId10"/>
    <p:sldId id="445" r:id="rId11"/>
    <p:sldId id="448" r:id="rId12"/>
    <p:sldId id="447" r:id="rId13"/>
    <p:sldId id="468" r:id="rId14"/>
    <p:sldId id="398" r:id="rId15"/>
    <p:sldId id="442" r:id="rId16"/>
    <p:sldId id="453" r:id="rId17"/>
    <p:sldId id="454" r:id="rId18"/>
    <p:sldId id="456" r:id="rId19"/>
    <p:sldId id="457" r:id="rId20"/>
    <p:sldId id="458" r:id="rId21"/>
    <p:sldId id="460" r:id="rId22"/>
    <p:sldId id="459" r:id="rId23"/>
    <p:sldId id="440" r:id="rId24"/>
    <p:sldId id="467" r:id="rId25"/>
    <p:sldId id="449" r:id="rId26"/>
    <p:sldId id="455" r:id="rId27"/>
    <p:sldId id="400" r:id="rId28"/>
    <p:sldId id="461" r:id="rId29"/>
    <p:sldId id="462" r:id="rId30"/>
    <p:sldId id="463" r:id="rId31"/>
    <p:sldId id="464" r:id="rId32"/>
    <p:sldId id="465" r:id="rId33"/>
    <p:sldId id="395" r:id="rId34"/>
  </p:sldIdLst>
  <p:sldSz cx="9144000" cy="6858000" type="screen4x3"/>
  <p:notesSz cx="7315200" cy="96012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FFC9D8"/>
    <a:srgbClr val="FE7AA0"/>
    <a:srgbClr val="B5BEFD"/>
    <a:srgbClr val="133051"/>
    <a:srgbClr val="183D68"/>
    <a:srgbClr val="959595"/>
    <a:srgbClr val="ABABAB"/>
    <a:srgbClr val="989898"/>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9952" autoAdjust="0"/>
  </p:normalViewPr>
  <p:slideViewPr>
    <p:cSldViewPr snapToGrid="0" snapToObjects="1">
      <p:cViewPr varScale="1">
        <p:scale>
          <a:sx n="77" d="100"/>
          <a:sy n="77" d="100"/>
        </p:scale>
        <p:origin x="1526"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19" d="100"/>
        <a:sy n="219" d="100"/>
      </p:scale>
      <p:origin x="0" y="0"/>
    </p:cViewPr>
  </p:sorterViewPr>
  <p:notesViewPr>
    <p:cSldViewPr snapToGrid="0" snapToObjects="1">
      <p:cViewPr varScale="1">
        <p:scale>
          <a:sx n="67" d="100"/>
          <a:sy n="67" d="100"/>
        </p:scale>
        <p:origin x="3120" y="77"/>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600D62BF-BC3D-5643-8C6B-023F23C60991}" type="datetime1">
              <a:rPr lang="de-DE"/>
              <a:pPr>
                <a:defRPr/>
              </a:pPr>
              <a:t>27.10.2022</a:t>
            </a:fld>
            <a:endParaRPr lang="de-DE"/>
          </a:p>
        </p:txBody>
      </p:sp>
      <p:sp>
        <p:nvSpPr>
          <p:cNvPr id="4" name="Fußzeilenplatzhalt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893D5CDE-6566-B845-89DF-0B7264588353}" type="slidenum">
              <a:rPr lang="de-DE"/>
              <a:pPr>
                <a:defRPr/>
              </a:pPr>
              <a:t>‹#›</a:t>
            </a:fld>
            <a:endParaRPr lang="de-DE"/>
          </a:p>
        </p:txBody>
      </p:sp>
    </p:spTree>
    <p:extLst>
      <p:ext uri="{BB962C8B-B14F-4D97-AF65-F5344CB8AC3E}">
        <p14:creationId xmlns:p14="http://schemas.microsoft.com/office/powerpoint/2010/main" val="3195823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44DB3E88-E418-044F-AA16-C508DA6016E0}" type="datetime1">
              <a:rPr lang="de-DE"/>
              <a:pPr>
                <a:defRPr/>
              </a:pPr>
              <a:t>27.10.2022</a:t>
            </a:fld>
            <a:endParaRPr lang="de-DE"/>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de-DE" noProof="0"/>
          </a:p>
        </p:txBody>
      </p:sp>
      <p:sp>
        <p:nvSpPr>
          <p:cNvPr id="5" name="Notizenplatzhalt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endParaRPr lang="de-DE" noProof="0"/>
          </a:p>
        </p:txBody>
      </p:sp>
      <p:sp>
        <p:nvSpPr>
          <p:cNvPr id="6" name="Fußzeilenplatzhalt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792047E7-3E0C-6048-A5D9-00D467584168}" type="slidenum">
              <a:rPr lang="de-DE"/>
              <a:pPr>
                <a:defRPr/>
              </a:pPr>
              <a:t>‹#›</a:t>
            </a:fld>
            <a:endParaRPr lang="de-DE"/>
          </a:p>
        </p:txBody>
      </p:sp>
    </p:spTree>
    <p:extLst>
      <p:ext uri="{BB962C8B-B14F-4D97-AF65-F5344CB8AC3E}">
        <p14:creationId xmlns:p14="http://schemas.microsoft.com/office/powerpoint/2010/main" val="8672738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a:t>
            </a:fld>
            <a:endParaRPr lang="de-DE"/>
          </a:p>
        </p:txBody>
      </p:sp>
    </p:spTree>
    <p:extLst>
      <p:ext uri="{BB962C8B-B14F-4D97-AF65-F5344CB8AC3E}">
        <p14:creationId xmlns:p14="http://schemas.microsoft.com/office/powerpoint/2010/main" val="427941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regular expressions</a:t>
            </a:r>
            <a:r>
              <a:rPr lang="en-US" baseline="0" dirty="0"/>
              <a:t> + ranges for detecting different numerical types</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9</a:t>
            </a:fld>
            <a:endParaRPr lang="de-DE"/>
          </a:p>
        </p:txBody>
      </p:sp>
    </p:spTree>
    <p:extLst>
      <p:ext uri="{BB962C8B-B14F-4D97-AF65-F5344CB8AC3E}">
        <p14:creationId xmlns:p14="http://schemas.microsoft.com/office/powerpoint/2010/main" val="88220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JSON properties, nested objects, arrays</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10</a:t>
            </a:fld>
            <a:endParaRPr lang="de-DE"/>
          </a:p>
        </p:txBody>
      </p:sp>
    </p:spTree>
    <p:extLst>
      <p:ext uri="{BB962C8B-B14F-4D97-AF65-F5344CB8AC3E}">
        <p14:creationId xmlns:p14="http://schemas.microsoft.com/office/powerpoint/2010/main" val="239367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VizNet</a:t>
            </a:r>
            <a:r>
              <a:rPr lang="en-US" dirty="0"/>
              <a:t>: 31 million datasets </a:t>
            </a:r>
            <a:r>
              <a:rPr lang="en-US" dirty="0">
                <a:sym typeface="Wingdings" panose="05000000000000000000" pitchFamily="2" charset="2"/>
              </a:rPr>
              <a:t> corpus</a:t>
            </a:r>
            <a:r>
              <a:rPr lang="en-US" baseline="0" dirty="0">
                <a:sym typeface="Wingdings" panose="05000000000000000000" pitchFamily="2" charset="2"/>
              </a:rPr>
              <a:t> for auto visualization</a:t>
            </a:r>
            <a:r>
              <a:rPr lang="en-US" dirty="0"/>
              <a:t> (CHI 2019)</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12</a:t>
            </a:fld>
            <a:endParaRPr lang="de-DE"/>
          </a:p>
        </p:txBody>
      </p:sp>
    </p:spTree>
    <p:extLst>
      <p:ext uri="{BB962C8B-B14F-4D97-AF65-F5344CB8AC3E}">
        <p14:creationId xmlns:p14="http://schemas.microsoft.com/office/powerpoint/2010/main" val="179382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components (nodes, paths), matcher library (name, children, leafs), combination library (aggregation, selection, combined sim), mapping manipulation (diff, intersect, union,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16</a:t>
            </a:fld>
            <a:endParaRPr lang="de-DE"/>
          </a:p>
        </p:txBody>
      </p:sp>
    </p:spTree>
    <p:extLst>
      <p:ext uri="{BB962C8B-B14F-4D97-AF65-F5344CB8AC3E}">
        <p14:creationId xmlns:p14="http://schemas.microsoft.com/office/powerpoint/2010/main" val="156267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PCG: pairwise connectivity graph </a:t>
            </a:r>
          </a:p>
          <a:p>
            <a:r>
              <a:rPr lang="en-US" dirty="0"/>
              <a:t>        (if a is</a:t>
            </a:r>
            <a:r>
              <a:rPr lang="en-US" baseline="0" dirty="0"/>
              <a:t> similar to b, then a1 is similar to b1; based on edges and labels</a:t>
            </a:r>
            <a:r>
              <a:rPr lang="en-US" dirty="0"/>
              <a:t>)</a:t>
            </a:r>
          </a:p>
          <a:p>
            <a:r>
              <a:rPr lang="en-US" dirty="0"/>
              <a:t>IPG: induced propagation graph</a:t>
            </a:r>
          </a:p>
          <a:p>
            <a:r>
              <a:rPr lang="en-US" dirty="0"/>
              <a:t>        (</a:t>
            </a:r>
            <a:r>
              <a:rPr lang="en-US" dirty="0" err="1"/>
              <a:t>init</a:t>
            </a:r>
            <a:r>
              <a:rPr lang="en-US" dirty="0"/>
              <a:t>,</a:t>
            </a:r>
            <a:r>
              <a:rPr lang="en-US" baseline="0" dirty="0"/>
              <a:t> then sum of neighbors divide by max</a:t>
            </a:r>
            <a:r>
              <a:rPr lang="en-US" dirty="0"/>
              <a:t>)</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19</a:t>
            </a:fld>
            <a:endParaRPr lang="de-DE"/>
          </a:p>
        </p:txBody>
      </p:sp>
    </p:spTree>
    <p:extLst>
      <p:ext uri="{BB962C8B-B14F-4D97-AF65-F5344CB8AC3E}">
        <p14:creationId xmlns:p14="http://schemas.microsoft.com/office/powerpoint/2010/main" val="241342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unasked</a:t>
            </a:r>
            <a:r>
              <a:rPr lang="en-US" baseline="0" dirty="0"/>
              <a:t> </a:t>
            </a:r>
            <a:r>
              <a:rPr lang="en-US" baseline="0" dirty="0" err="1"/>
              <a:t>Bs</a:t>
            </a:r>
            <a:r>
              <a:rPr lang="en-US" baseline="0" dirty="0"/>
              <a:t> in algorithm refers to </a:t>
            </a:r>
            <a:r>
              <a:rPr lang="en-US" baseline="0" dirty="0" err="1"/>
              <a:t>Bs</a:t>
            </a:r>
            <a:r>
              <a:rPr lang="en-US" baseline="0" dirty="0"/>
              <a:t> that have not been asked by a specific A</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23</a:t>
            </a:fld>
            <a:endParaRPr lang="de-DE"/>
          </a:p>
        </p:txBody>
      </p:sp>
    </p:spTree>
    <p:extLst>
      <p:ext uri="{BB962C8B-B14F-4D97-AF65-F5344CB8AC3E}">
        <p14:creationId xmlns:p14="http://schemas.microsoft.com/office/powerpoint/2010/main" val="366711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TODO </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27</a:t>
            </a:fld>
            <a:endParaRPr lang="de-DE"/>
          </a:p>
        </p:txBody>
      </p:sp>
    </p:spTree>
    <p:extLst>
      <p:ext uri="{BB962C8B-B14F-4D97-AF65-F5344CB8AC3E}">
        <p14:creationId xmlns:p14="http://schemas.microsoft.com/office/powerpoint/2010/main" val="302312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33</a:t>
            </a:fld>
            <a:endParaRPr lang="de-DE"/>
          </a:p>
        </p:txBody>
      </p:sp>
    </p:spTree>
    <p:extLst>
      <p:ext uri="{BB962C8B-B14F-4D97-AF65-F5344CB8AC3E}">
        <p14:creationId xmlns:p14="http://schemas.microsoft.com/office/powerpoint/2010/main" val="2495774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1"/>
      </p:bgRef>
    </p:bg>
    <p:spTree>
      <p:nvGrpSpPr>
        <p:cNvPr id="1" name=""/>
        <p:cNvGrpSpPr/>
        <p:nvPr/>
      </p:nvGrpSpPr>
      <p:grpSpPr>
        <a:xfrm>
          <a:off x="0" y="0"/>
          <a:ext cx="0" cy="0"/>
          <a:chOff x="0" y="0"/>
          <a:chExt cx="0" cy="0"/>
        </a:xfrm>
      </p:grpSpPr>
      <p:pic>
        <p:nvPicPr>
          <p:cNvPr id="11" name="Bild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460"/>
            <a:ext cx="9144000" cy="6355080"/>
          </a:xfrm>
          <a:prstGeom prst="rect">
            <a:avLst/>
          </a:prstGeom>
        </p:spPr>
      </p:pic>
      <p:sp>
        <p:nvSpPr>
          <p:cNvPr id="13" name="Titel 2"/>
          <p:cNvSpPr>
            <a:spLocks noGrp="1"/>
          </p:cNvSpPr>
          <p:nvPr>
            <p:ph type="title" hasCustomPrompt="1"/>
          </p:nvPr>
        </p:nvSpPr>
        <p:spPr>
          <a:xfrm>
            <a:off x="720726" y="1069200"/>
            <a:ext cx="7001102" cy="2489199"/>
          </a:xfrm>
          <a:prstGeom prst="rect">
            <a:avLst/>
          </a:prstGeom>
        </p:spPr>
        <p:txBody>
          <a:bodyPr anchor="b">
            <a:normAutofit/>
          </a:bodyPr>
          <a:lstStyle>
            <a:lvl1pPr marL="0" marR="0" indent="0" algn="l" defTabSz="457200" rtl="0" eaLnBrk="0" fontAlgn="base" latinLnBrk="0" hangingPunct="0">
              <a:lnSpc>
                <a:spcPct val="90000"/>
              </a:lnSpc>
              <a:spcBef>
                <a:spcPct val="0"/>
              </a:spcBef>
              <a:spcAft>
                <a:spcPct val="0"/>
              </a:spcAft>
              <a:buClrTx/>
              <a:buSzTx/>
              <a:buFontTx/>
              <a:buNone/>
              <a:tabLst/>
              <a:defRPr sz="4500" b="1" baseline="0">
                <a:solidFill>
                  <a:schemeClr val="accent1"/>
                </a:solidFill>
                <a:latin typeface="Calibri" panose="020F0502020204030204" pitchFamily="34" charset="0"/>
                <a:cs typeface="Calibri" panose="020F0502020204030204" pitchFamily="34" charset="0"/>
              </a:defRPr>
            </a:lvl1pPr>
          </a:lstStyle>
          <a:p>
            <a:r>
              <a:rPr lang="de-DE" dirty="0"/>
              <a:t>Click </a:t>
            </a:r>
            <a:r>
              <a:rPr lang="de-DE" dirty="0" err="1"/>
              <a:t>to</a:t>
            </a:r>
            <a:r>
              <a:rPr lang="de-DE" dirty="0"/>
              <a:t> </a:t>
            </a:r>
            <a:r>
              <a:rPr lang="de-DE" dirty="0" err="1"/>
              <a:t>add</a:t>
            </a:r>
            <a:r>
              <a:rPr lang="de-DE" dirty="0"/>
              <a:t> </a:t>
            </a:r>
            <a:br>
              <a:rPr lang="de-DE" dirty="0"/>
            </a:br>
            <a:r>
              <a:rPr lang="de-DE" dirty="0"/>
              <a:t>a </a:t>
            </a:r>
            <a:r>
              <a:rPr lang="de-DE" dirty="0" err="1"/>
              <a:t>cover</a:t>
            </a:r>
            <a:r>
              <a:rPr lang="de-DE" dirty="0"/>
              <a:t> </a:t>
            </a:r>
            <a:r>
              <a:rPr lang="de-DE" dirty="0" err="1"/>
              <a:t>slide</a:t>
            </a:r>
            <a:r>
              <a:rPr lang="de-DE" dirty="0"/>
              <a:t> </a:t>
            </a:r>
            <a:r>
              <a:rPr lang="de-DE" dirty="0" err="1"/>
              <a:t>headline</a:t>
            </a:r>
            <a:endParaRPr lang="de-DE" dirty="0"/>
          </a:p>
        </p:txBody>
      </p:sp>
      <p:sp>
        <p:nvSpPr>
          <p:cNvPr id="8" name="Datumsplatzhalter 3"/>
          <p:cNvSpPr>
            <a:spLocks noGrp="1"/>
          </p:cNvSpPr>
          <p:nvPr>
            <p:ph type="dt" sz="half" idx="10"/>
          </p:nvPr>
        </p:nvSpPr>
        <p:spPr>
          <a:xfrm>
            <a:off x="720725" y="4341600"/>
            <a:ext cx="7001102" cy="422824"/>
          </a:xfrm>
          <a:prstGeom prst="rect">
            <a:avLst/>
          </a:prstGeom>
        </p:spPr>
        <p:txBody>
          <a:bodyPr/>
          <a:lstStyle>
            <a:lvl1pPr>
              <a:defRPr sz="2000" smtClean="0">
                <a:latin typeface="Calibri" panose="020F0502020204030204" pitchFamily="34" charset="0"/>
                <a:cs typeface="Calibri" panose="020F0502020204030204" pitchFamily="34" charset="0"/>
              </a:defRPr>
            </a:lvl1pPr>
          </a:lstStyle>
          <a:p>
            <a:r>
              <a:rPr lang="en-GB"/>
              <a:t>Enter date also using menu item “Header and Footer” </a:t>
            </a:r>
            <a:endParaRPr lang="de-AT" dirty="0"/>
          </a:p>
        </p:txBody>
      </p:sp>
      <p:sp>
        <p:nvSpPr>
          <p:cNvPr id="9" name="Fußzeilenplatzhalter 4"/>
          <p:cNvSpPr>
            <a:spLocks noGrp="1"/>
          </p:cNvSpPr>
          <p:nvPr>
            <p:ph type="ftr" sz="quarter" idx="11"/>
          </p:nvPr>
        </p:nvSpPr>
        <p:spPr>
          <a:xfrm>
            <a:off x="720725" y="3560400"/>
            <a:ext cx="7001102" cy="652462"/>
          </a:xfrm>
          <a:prstGeom prst="rect">
            <a:avLst/>
          </a:prstGeom>
        </p:spPr>
        <p:txBody>
          <a:bodyPr anchor="b" anchorCtr="0"/>
          <a:lstStyle>
            <a:lvl1pPr algn="l">
              <a:defRPr sz="2000" b="0">
                <a:solidFill>
                  <a:srgbClr val="000000"/>
                </a:solidFill>
                <a:latin typeface="Calibri" panose="020F0502020204030204" pitchFamily="34" charset="0"/>
                <a:cs typeface="Calibri" panose="020F0502020204030204" pitchFamily="34" charset="0"/>
              </a:defRPr>
            </a:lvl1pPr>
          </a:lstStyle>
          <a:p>
            <a:pPr>
              <a:defRPr/>
            </a:pPr>
            <a:r>
              <a:rPr lang="en-GB"/>
              <a:t>Enter footer text using menu item “Header and Footer” </a:t>
            </a:r>
            <a:br>
              <a:rPr lang="en-GB"/>
            </a:br>
            <a:r>
              <a:rPr lang="en-GB"/>
              <a:t>and accept for all slides.</a:t>
            </a:r>
            <a:endParaRPr lang="de-AT" dirty="0"/>
          </a:p>
        </p:txBody>
      </p:sp>
      <p:sp>
        <p:nvSpPr>
          <p:cNvPr id="21" name="Textfeld 271"/>
          <p:cNvSpPr txBox="1">
            <a:spLocks noChangeArrowheads="1"/>
          </p:cNvSpPr>
          <p:nvPr userDrawn="1"/>
        </p:nvSpPr>
        <p:spPr bwMode="auto">
          <a:xfrm>
            <a:off x="7493906" y="856995"/>
            <a:ext cx="144013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de-DE" sz="1200" spc="90" baseline="0" dirty="0">
                <a:latin typeface="Calibri" panose="020F0502020204030204" pitchFamily="34" charset="0"/>
                <a:cs typeface="Calibri" panose="020F0502020204030204" pitchFamily="34" charset="0"/>
              </a:rPr>
              <a:t>SCIENCE</a:t>
            </a:r>
          </a:p>
          <a:p>
            <a:pPr algn="r" eaLnBrk="1" hangingPunct="1"/>
            <a:r>
              <a:rPr lang="de-DE" sz="1200" spc="90" baseline="0" dirty="0">
                <a:latin typeface="Calibri" panose="020F0502020204030204" pitchFamily="34" charset="0"/>
                <a:cs typeface="Calibri" panose="020F0502020204030204" pitchFamily="34" charset="0"/>
              </a:rPr>
              <a:t>PASSION</a:t>
            </a:r>
            <a:br>
              <a:rPr lang="de-DE" sz="1200" spc="90" baseline="0" dirty="0">
                <a:latin typeface="Calibri" panose="020F0502020204030204" pitchFamily="34" charset="0"/>
                <a:cs typeface="Calibri" panose="020F0502020204030204" pitchFamily="34" charset="0"/>
              </a:rPr>
            </a:br>
            <a:r>
              <a:rPr lang="de-DE" sz="1200" spc="90" baseline="0" dirty="0">
                <a:latin typeface="Calibri" panose="020F0502020204030204" pitchFamily="34" charset="0"/>
                <a:cs typeface="Calibri" panose="020F0502020204030204" pitchFamily="34" charset="0"/>
              </a:rPr>
              <a:t>TECHNOLOGY</a:t>
            </a:r>
          </a:p>
        </p:txBody>
      </p:sp>
    </p:spTree>
    <p:extLst>
      <p:ext uri="{BB962C8B-B14F-4D97-AF65-F5344CB8AC3E}">
        <p14:creationId xmlns:p14="http://schemas.microsoft.com/office/powerpoint/2010/main" val="3378218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0726" y="577911"/>
            <a:ext cx="8197228" cy="761470"/>
          </a:xfrm>
          <a:prstGeom prst="rect">
            <a:avLst/>
          </a:prstGeom>
        </p:spPr>
        <p:txBody>
          <a:bodyPr/>
          <a:lstStyle>
            <a:lvl1pPr>
              <a:defRPr>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5" name="Content Placeholder 2"/>
          <p:cNvSpPr>
            <a:spLocks noGrp="1"/>
          </p:cNvSpPr>
          <p:nvPr>
            <p:ph idx="1"/>
          </p:nvPr>
        </p:nvSpPr>
        <p:spPr>
          <a:xfrm>
            <a:off x="721784" y="1311256"/>
            <a:ext cx="8196170" cy="4941101"/>
          </a:xfrm>
          <a:prstGeom prst="rect">
            <a:avLst/>
          </a:prstGeom>
        </p:spPr>
        <p:txBody>
          <a:bodyPr>
            <a:noAutofit/>
          </a:bodyPr>
          <a:lstStyle>
            <a:lvl1pPr marL="228600" indent="-228600">
              <a:buClr>
                <a:srgbClr val="F70146"/>
              </a:buClr>
              <a:buFont typeface="Wingdings" panose="05000000000000000000" pitchFamily="2" charset="2"/>
              <a:buChar char="§"/>
              <a:defRPr sz="2000" b="1">
                <a:latin typeface="Calibri" panose="020F0502020204030204" pitchFamily="34" charset="0"/>
                <a:cs typeface="Calibri" panose="020F0502020204030204" pitchFamily="34" charset="0"/>
              </a:defRPr>
            </a:lvl1pPr>
            <a:lvl2pPr marL="6858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2pPr>
            <a:lvl3pPr marL="11430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3pPr>
            <a:lvl4pPr marL="16002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4pPr>
            <a:lvl5pPr marL="20574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706.520 Data Integration and Large-Scale Analysis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04 Schema</a:t>
            </a:r>
            <a:r>
              <a:rPr lang="en-US" baseline="0" dirty="0">
                <a:latin typeface="Calibri" panose="020F0502020204030204" pitchFamily="34" charset="0"/>
                <a:cs typeface="Calibri" panose="020F0502020204030204" pitchFamily="34" charset="0"/>
              </a:rPr>
              <a:t> Matching and Mapping</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baseline="0" dirty="0" smtClean="0">
                <a:latin typeface="Calibri" panose="020F0502020204030204" pitchFamily="34" charset="0"/>
                <a:cs typeface="Calibri" panose="020F0502020204030204" pitchFamily="34" charset="0"/>
              </a:rPr>
              <a:t>Shafaq Siddiqi, </a:t>
            </a:r>
            <a:r>
              <a:rPr lang="en-US" baseline="0" dirty="0">
                <a:latin typeface="Calibri" panose="020F0502020204030204" pitchFamily="34" charset="0"/>
                <a:cs typeface="Calibri" panose="020F0502020204030204" pitchFamily="34" charset="0"/>
              </a:rPr>
              <a:t>Graz University of Technology, WS </a:t>
            </a:r>
            <a:r>
              <a:rPr lang="en-US" baseline="0" dirty="0" smtClean="0">
                <a:latin typeface="Calibri" panose="020F0502020204030204" pitchFamily="34" charset="0"/>
                <a:cs typeface="Calibri" panose="020F0502020204030204" pitchFamily="34" charset="0"/>
              </a:rPr>
              <a:t>2022/23</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11" name="Textplatzhalter 15"/>
          <p:cNvSpPr>
            <a:spLocks noGrp="1"/>
          </p:cNvSpPr>
          <p:nvPr>
            <p:ph type="body" sz="quarter" idx="14"/>
          </p:nvPr>
        </p:nvSpPr>
        <p:spPr>
          <a:xfrm>
            <a:off x="720725" y="190801"/>
            <a:ext cx="8229600" cy="332106"/>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Tree>
    <p:extLst>
      <p:ext uri="{BB962C8B-B14F-4D97-AF65-F5344CB8AC3E}">
        <p14:creationId xmlns:p14="http://schemas.microsoft.com/office/powerpoint/2010/main" val="158058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1" name="Titel 1"/>
          <p:cNvSpPr>
            <a:spLocks noGrp="1"/>
          </p:cNvSpPr>
          <p:nvPr>
            <p:ph type="title"/>
          </p:nvPr>
        </p:nvSpPr>
        <p:spPr>
          <a:xfrm>
            <a:off x="206748" y="2097090"/>
            <a:ext cx="8721352" cy="1299604"/>
          </a:xfrm>
          <a:prstGeom prst="rect">
            <a:avLst/>
          </a:prstGeom>
        </p:spPr>
        <p:txBody>
          <a:bodyPr anchor="b">
            <a:normAutofit/>
          </a:bodyPr>
          <a:lstStyle>
            <a:lvl1pPr algn="ctr">
              <a:defRPr sz="4400">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12" name="Inhaltsplatzhalter 2"/>
          <p:cNvSpPr>
            <a:spLocks noGrp="1"/>
          </p:cNvSpPr>
          <p:nvPr>
            <p:ph idx="1"/>
          </p:nvPr>
        </p:nvSpPr>
        <p:spPr>
          <a:xfrm>
            <a:off x="206748" y="3728980"/>
            <a:ext cx="8721352" cy="2596984"/>
          </a:xfrm>
          <a:prstGeom prst="rect">
            <a:avLst/>
          </a:prstGeom>
        </p:spPr>
        <p:txBody>
          <a:bodyPr/>
          <a:lstStyle>
            <a:lvl1pPr algn="ctr">
              <a:defRPr b="0">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17" name="Textplatzhalter 15"/>
          <p:cNvSpPr>
            <a:spLocks noGrp="1"/>
          </p:cNvSpPr>
          <p:nvPr>
            <p:ph type="body" sz="quarter" idx="14"/>
          </p:nvPr>
        </p:nvSpPr>
        <p:spPr>
          <a:xfrm>
            <a:off x="720725" y="190801"/>
            <a:ext cx="8229600" cy="253699"/>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
        <p:nvSpPr>
          <p:cNvPr id="5"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706.520 Data Integration and Large-Scale Analysis </a:t>
            </a:r>
            <a:r>
              <a:rPr lang="en-AT"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04 Schema</a:t>
            </a:r>
            <a:r>
              <a:rPr lang="en-US" baseline="0" dirty="0" smtClean="0">
                <a:latin typeface="Calibri" panose="020F0502020204030204" pitchFamily="34" charset="0"/>
                <a:cs typeface="Calibri" panose="020F0502020204030204" pitchFamily="34" charset="0"/>
              </a:rPr>
              <a:t> Matching and Mapping</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baseline="0" dirty="0" smtClean="0">
                <a:latin typeface="Calibri" panose="020F0502020204030204" pitchFamily="34" charset="0"/>
                <a:cs typeface="Calibri" panose="020F0502020204030204" pitchFamily="34" charset="0"/>
              </a:rPr>
              <a:t>Shafaq Siddiqi, Graz University of Technology, WS 2022/23</a:t>
            </a:r>
            <a:r>
              <a:rPr lang="en-US" dirty="0" smtClean="0">
                <a:latin typeface="Calibri" panose="020F0502020204030204" pitchFamily="34" charset="0"/>
                <a:cs typeface="Calibri" panose="020F0502020204030204" pitchFamily="34" charset="0"/>
              </a:rPr>
              <a:t> </a:t>
            </a:r>
          </a:p>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34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6354763"/>
            <a:ext cx="9144000" cy="503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cxnSp>
        <p:nvCxnSpPr>
          <p:cNvPr id="8" name="Gerade Verbindung 7"/>
          <p:cNvCxnSpPr/>
          <p:nvPr userDrawn="1"/>
        </p:nvCxnSpPr>
        <p:spPr bwMode="auto">
          <a:xfrm>
            <a:off x="720725" y="503238"/>
            <a:ext cx="8207375"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hteck 8"/>
          <p:cNvSpPr/>
          <p:nvPr userDrawn="1"/>
        </p:nvSpPr>
        <p:spPr>
          <a:xfrm>
            <a:off x="0" y="503238"/>
            <a:ext cx="503238" cy="504825"/>
          </a:xfrm>
          <a:prstGeom prst="rect">
            <a:avLst/>
          </a:prstGeom>
          <a:solidFill>
            <a:srgbClr val="F701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sp>
        <p:nvSpPr>
          <p:cNvPr id="11" name="Foliennummernplatzhalter 5"/>
          <p:cNvSpPr txBox="1">
            <a:spLocks/>
          </p:cNvSpPr>
          <p:nvPr userDrawn="1"/>
        </p:nvSpPr>
        <p:spPr>
          <a:xfrm>
            <a:off x="0" y="582613"/>
            <a:ext cx="503238" cy="365125"/>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341491D6-FCB3-AA48-877A-0FB5E714E925}" type="slidenum">
              <a:rPr lang="de-DE" sz="1200" smtClean="0">
                <a:solidFill>
                  <a:schemeClr val="bg1"/>
                </a:solidFill>
              </a:rPr>
              <a:pPr algn="ctr" eaLnBrk="1" hangingPunct="1">
                <a:defRPr/>
              </a:pPr>
              <a:t>‹#›</a:t>
            </a:fld>
            <a:endParaRPr lang="de-DE" sz="1200">
              <a:solidFill>
                <a:schemeClr val="bg1"/>
              </a:solidFill>
            </a:endParaRPr>
          </a:p>
        </p:txBody>
      </p:sp>
      <p:pic>
        <p:nvPicPr>
          <p:cNvPr id="16" name="Bildplatzhalter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8051284" y="97928"/>
            <a:ext cx="871105"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0" name="Grafik 10"/>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8321" y="6498439"/>
            <a:ext cx="777237" cy="24526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04" r:id="rId2"/>
    <p:sldLayoutId id="2147483707" r:id="rId3"/>
  </p:sldLayoutIdLst>
  <p:hf sldNum="0" hdr="0"/>
  <p:txStyles>
    <p:titleStyle>
      <a:lvl1pPr algn="l" defTabSz="457200" rtl="0" eaLnBrk="1" fontAlgn="base" hangingPunct="1">
        <a:spcBef>
          <a:spcPct val="0"/>
        </a:spcBef>
        <a:spcAft>
          <a:spcPct val="0"/>
        </a:spcAft>
        <a:defRPr sz="3200" kern="1200">
          <a:solidFill>
            <a:srgbClr val="000000"/>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9pPr>
    </p:titleStyle>
    <p:bodyStyle>
      <a:lvl1pPr algn="l" defTabSz="457200" rtl="0" eaLnBrk="1" fontAlgn="base" hangingPunct="1">
        <a:spcBef>
          <a:spcPct val="20000"/>
        </a:spcBef>
        <a:spcAft>
          <a:spcPct val="0"/>
        </a:spcAft>
        <a:buFont typeface="Arial" charset="0"/>
        <a:defRPr sz="2600" kern="1200">
          <a:solidFill>
            <a:srgbClr val="000000"/>
          </a:solidFill>
          <a:latin typeface="+mn-lt"/>
          <a:ea typeface="ＭＳ Ｐゴシック" pitchFamily="-107" charset="-128"/>
          <a:cs typeface="ＭＳ Ｐゴシック" pitchFamily="-107" charset="-128"/>
        </a:defRPr>
      </a:lvl1pPr>
      <a:lvl2pPr marL="342900" indent="-342900" algn="l" defTabSz="457200" rtl="0" eaLnBrk="1" fontAlgn="base" hangingPunct="1">
        <a:spcBef>
          <a:spcPct val="20000"/>
        </a:spcBef>
        <a:spcAft>
          <a:spcPct val="0"/>
        </a:spcAft>
        <a:buClr>
          <a:schemeClr val="accent1"/>
        </a:buClr>
        <a:buFont typeface="Wingdings" panose="05000000000000000000" pitchFamily="2" charset="2"/>
        <a:buChar char="§"/>
        <a:defRPr sz="2400" kern="1200">
          <a:solidFill>
            <a:srgbClr val="000000"/>
          </a:solidFill>
          <a:latin typeface="+mn-lt"/>
          <a:ea typeface="ＭＳ Ｐゴシック" pitchFamily="-107" charset="-128"/>
          <a:cs typeface="+mn-cs"/>
        </a:defRPr>
      </a:lvl2pPr>
      <a:lvl3pPr marL="808038" indent="-271463" algn="l" defTabSz="457200" rtl="0" eaLnBrk="1" fontAlgn="base" hangingPunct="1">
        <a:spcBef>
          <a:spcPct val="20000"/>
        </a:spcBef>
        <a:spcAft>
          <a:spcPct val="0"/>
        </a:spcAft>
        <a:buFont typeface="Wingdings" charset="0"/>
        <a:buChar char="§"/>
        <a:defRPr sz="2000" kern="1200">
          <a:solidFill>
            <a:srgbClr val="000000"/>
          </a:solidFill>
          <a:latin typeface="+mn-lt"/>
          <a:ea typeface="ＭＳ Ｐゴシック" pitchFamily="-107" charset="-128"/>
          <a:cs typeface="+mn-cs"/>
        </a:defRPr>
      </a:lvl3pPr>
      <a:lvl4pPr marL="1438275" indent="-185738" algn="l" defTabSz="457200" rtl="0" eaLnBrk="1" fontAlgn="base" hangingPunct="1">
        <a:spcBef>
          <a:spcPct val="20000"/>
        </a:spcBef>
        <a:spcAft>
          <a:spcPct val="0"/>
        </a:spcAft>
        <a:buClr>
          <a:srgbClr val="A6A6A6"/>
        </a:buClr>
        <a:buFont typeface="Wingdings" charset="0"/>
        <a:buChar char="§"/>
        <a:defRPr sz="2000" kern="1200">
          <a:solidFill>
            <a:srgbClr val="000000"/>
          </a:solidFill>
          <a:latin typeface="+mn-lt"/>
          <a:ea typeface="ＭＳ Ｐゴシック" pitchFamily="-107" charset="-128"/>
          <a:cs typeface="+mn-cs"/>
        </a:defRPr>
      </a:lvl4pPr>
      <a:lvl5pPr marL="1588" indent="0" algn="l" defTabSz="457200" rtl="0" eaLnBrk="1" fontAlgn="base" hangingPunct="1">
        <a:spcBef>
          <a:spcPts val="0"/>
        </a:spcBef>
        <a:spcAft>
          <a:spcPct val="0"/>
        </a:spcAft>
        <a:buFontTx/>
        <a:buNone/>
        <a:defRPr sz="2000" kern="1200">
          <a:solidFill>
            <a:srgbClr val="000000"/>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ebdatacommons.org/webtables/goldstandardV2.html" TargetMode="Externa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hyperlink" Target="https://www.databricks.com/blog/2019/09/24/diving-into-delta-lake-schema-enforcement-evolution.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hyperlink" Target="https://dbs.uni-leipzig.de/de/Research/coma.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20725" y="1069200"/>
            <a:ext cx="8423275" cy="2489199"/>
          </a:xfrm>
        </p:spPr>
        <p:txBody>
          <a:bodyPr/>
          <a:lstStyle/>
          <a:p>
            <a:r>
              <a:rPr lang="de-DE" sz="3600" b="1" dirty="0"/>
              <a:t>Data Integration </a:t>
            </a:r>
            <a:r>
              <a:rPr lang="de-DE" sz="3600" b="1" dirty="0" smtClean="0"/>
              <a:t>and Large Scale </a:t>
            </a:r>
            <a:r>
              <a:rPr lang="de-DE" sz="3600" b="1" dirty="0"/>
              <a:t>Analysis</a:t>
            </a:r>
            <a:r>
              <a:rPr lang="de-DE" b="1" dirty="0"/>
              <a:t/>
            </a:r>
            <a:br>
              <a:rPr lang="de-DE" b="1" dirty="0"/>
            </a:br>
            <a:r>
              <a:rPr lang="de-DE" sz="3200" b="1" dirty="0"/>
              <a:t>04 Schema Matching and Mapping</a:t>
            </a:r>
          </a:p>
        </p:txBody>
      </p:sp>
      <p:sp>
        <p:nvSpPr>
          <p:cNvPr id="4" name="Fußzeilenplatzhalter 3"/>
          <p:cNvSpPr>
            <a:spLocks noGrp="1"/>
          </p:cNvSpPr>
          <p:nvPr>
            <p:ph type="ftr" sz="quarter" idx="11"/>
          </p:nvPr>
        </p:nvSpPr>
        <p:spPr>
          <a:xfrm>
            <a:off x="720725" y="3836432"/>
            <a:ext cx="7001102" cy="1632702"/>
          </a:xfrm>
        </p:spPr>
        <p:txBody>
          <a:bodyPr anchor="t"/>
          <a:lstStyle/>
          <a:p>
            <a:r>
              <a:rPr lang="en-GB" b="1" dirty="0" smtClean="0"/>
              <a:t>Shafaq Siddiqi</a:t>
            </a:r>
            <a:endParaRPr lang="en-GB" b="1" dirty="0"/>
          </a:p>
          <a:p>
            <a:endParaRPr lang="en-GB" sz="1000" dirty="0"/>
          </a:p>
          <a:p>
            <a:r>
              <a:rPr lang="en-GB" dirty="0"/>
              <a:t>Graz University of Technology, Austria</a:t>
            </a:r>
            <a:br>
              <a:rPr lang="en-GB" dirty="0"/>
            </a:br>
            <a:endParaRPr lang="en-GB" dirty="0"/>
          </a:p>
        </p:txBody>
      </p:sp>
      <p:sp>
        <p:nvSpPr>
          <p:cNvPr id="2" name="TextBox 1"/>
          <p:cNvSpPr txBox="1"/>
          <p:nvPr/>
        </p:nvSpPr>
        <p:spPr>
          <a:xfrm>
            <a:off x="813915" y="6420899"/>
            <a:ext cx="2622621" cy="369332"/>
          </a:xfrm>
          <a:prstGeom prst="rect">
            <a:avLst/>
          </a:prstGeom>
          <a:noFill/>
        </p:spPr>
        <p:txBody>
          <a:bodyPr wrap="square" lIns="0" rIns="0" rtlCol="0">
            <a:spAutoFit/>
          </a:bodyPr>
          <a:lstStyle/>
          <a:p>
            <a:r>
              <a:rPr lang="en-US" dirty="0">
                <a:solidFill>
                  <a:schemeClr val="accent1"/>
                </a:solidFill>
                <a:latin typeface="Calibri" panose="020F0502020204030204" pitchFamily="34" charset="0"/>
                <a:cs typeface="Calibri" panose="020F0502020204030204" pitchFamily="34" charset="0"/>
              </a:rPr>
              <a:t>Last update: Oct </a:t>
            </a:r>
            <a:r>
              <a:rPr lang="en-US" dirty="0" smtClean="0">
                <a:solidFill>
                  <a:schemeClr val="accent1"/>
                </a:solidFill>
                <a:latin typeface="Calibri" panose="020F0502020204030204" pitchFamily="34" charset="0"/>
                <a:cs typeface="Calibri" panose="020F0502020204030204" pitchFamily="34" charset="0"/>
              </a:rPr>
              <a:t>28, </a:t>
            </a:r>
            <a:r>
              <a:rPr lang="en-US" dirty="0">
                <a:solidFill>
                  <a:schemeClr val="accent1"/>
                </a:solidFill>
                <a:latin typeface="Calibri" panose="020F0502020204030204" pitchFamily="34" charset="0"/>
                <a:cs typeface="Calibri" panose="020F0502020204030204" pitchFamily="34" charset="0"/>
              </a:rPr>
              <a:t>2021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65" y="5785289"/>
            <a:ext cx="853163" cy="301451"/>
          </a:xfrm>
          <a:prstGeom prst="rect">
            <a:avLst/>
          </a:prstGeom>
        </p:spPr>
      </p:pic>
    </p:spTree>
    <p:extLst>
      <p:ext uri="{BB962C8B-B14F-4D97-AF65-F5344CB8AC3E}">
        <p14:creationId xmlns:p14="http://schemas.microsoft.com/office/powerpoint/2010/main" val="58809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 name="Title 4"/>
          <p:cNvSpPr>
            <a:spLocks noGrp="1"/>
          </p:cNvSpPr>
          <p:nvPr>
            <p:ph type="title"/>
          </p:nvPr>
        </p:nvSpPr>
        <p:spPr/>
        <p:txBody>
          <a:bodyPr/>
          <a:lstStyle/>
          <a:p>
            <a:r>
              <a:rPr lang="en-US" dirty="0"/>
              <a:t>Structure Extraction from Nested Documents</a:t>
            </a:r>
          </a:p>
        </p:txBody>
      </p:sp>
      <p:sp>
        <p:nvSpPr>
          <p:cNvPr id="6" name="Content Placeholder 5"/>
          <p:cNvSpPr>
            <a:spLocks noGrp="1"/>
          </p:cNvSpPr>
          <p:nvPr>
            <p:ph idx="1"/>
          </p:nvPr>
        </p:nvSpPr>
        <p:spPr/>
        <p:txBody>
          <a:bodyPr/>
          <a:lstStyle/>
          <a:p>
            <a:r>
              <a:rPr lang="en-US" dirty="0"/>
              <a:t>Structure Extraction Overview</a:t>
            </a:r>
          </a:p>
          <a:p>
            <a:pPr lvl="1"/>
            <a:r>
              <a:rPr lang="en-US" b="1" dirty="0">
                <a:solidFill>
                  <a:srgbClr val="7889FB"/>
                </a:solidFill>
              </a:rPr>
              <a:t>Problem:</a:t>
            </a:r>
            <a:r>
              <a:rPr lang="en-US" dirty="0"/>
              <a:t> JSON/JSONL, XML documents with optional attributes, subtrees</a:t>
            </a:r>
          </a:p>
          <a:p>
            <a:pPr lvl="1"/>
            <a:r>
              <a:rPr lang="en-US" b="1" dirty="0">
                <a:solidFill>
                  <a:srgbClr val="7889FB"/>
                </a:solidFill>
              </a:rPr>
              <a:t>Approach:</a:t>
            </a:r>
            <a:r>
              <a:rPr lang="en-US" dirty="0"/>
              <a:t> Scan data, build maximum tree w/ attached meta data</a:t>
            </a:r>
          </a:p>
          <a:p>
            <a:pPr lvl="1"/>
            <a:r>
              <a:rPr lang="en-US" dirty="0"/>
              <a:t>Meta data := counts or appearances (e.g., document/line IDs)</a:t>
            </a:r>
          </a:p>
          <a:p>
            <a:pPr lvl="1"/>
            <a:endParaRPr lang="en-US" sz="1000" dirty="0"/>
          </a:p>
          <a:p>
            <a:r>
              <a:rPr lang="en-US" dirty="0"/>
              <a:t>Example JSON Schema Extraction</a:t>
            </a:r>
          </a:p>
          <a:p>
            <a:pPr lvl="1"/>
            <a:r>
              <a:rPr lang="en-US" dirty="0"/>
              <a:t>Structure Identification Graph</a:t>
            </a:r>
            <a:br>
              <a:rPr lang="en-US" dirty="0"/>
            </a:br>
            <a:r>
              <a:rPr lang="en-US" dirty="0"/>
              <a:t>(appearances, data types, </a:t>
            </a:r>
            <a:r>
              <a:rPr lang="en-US" dirty="0" err="1"/>
              <a:t>etc</a:t>
            </a:r>
            <a:r>
              <a:rPr lang="en-US" dirty="0"/>
              <a:t>)</a:t>
            </a:r>
          </a:p>
          <a:p>
            <a:pPr lvl="1"/>
            <a:r>
              <a:rPr lang="en-US" dirty="0"/>
              <a:t>Reduced Structure </a:t>
            </a:r>
            <a:br>
              <a:rPr lang="en-US" dirty="0"/>
            </a:br>
            <a:r>
              <a:rPr lang="en-US" dirty="0"/>
              <a:t>Identification Graph</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pic>
        <p:nvPicPr>
          <p:cNvPr id="8" name="Picture 7"/>
          <p:cNvPicPr>
            <a:picLocks noChangeAspect="1"/>
          </p:cNvPicPr>
          <p:nvPr/>
        </p:nvPicPr>
        <p:blipFill>
          <a:blip r:embed="rId3"/>
          <a:stretch>
            <a:fillRect/>
          </a:stretch>
        </p:blipFill>
        <p:spPr>
          <a:xfrm>
            <a:off x="8493731" y="3066494"/>
            <a:ext cx="424223" cy="640080"/>
          </a:xfrm>
          <a:prstGeom prst="rect">
            <a:avLst/>
          </a:prstGeom>
          <a:ln w="25400">
            <a:solidFill>
              <a:srgbClr val="7889FB"/>
            </a:solidFill>
          </a:ln>
        </p:spPr>
      </p:pic>
      <p:sp>
        <p:nvSpPr>
          <p:cNvPr id="9" name="TextBox 8"/>
          <p:cNvSpPr txBox="1"/>
          <p:nvPr/>
        </p:nvSpPr>
        <p:spPr>
          <a:xfrm>
            <a:off x="5438878" y="2911087"/>
            <a:ext cx="292407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Meike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Klettke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Uta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Störl</a:t>
            </a:r>
            <a:r>
              <a:rPr lang="en-US" sz="1400" dirty="0">
                <a:latin typeface="Calibri" panose="020F0502020204030204" pitchFamily="34" charset="0"/>
                <a:cs typeface="Calibri" panose="020F0502020204030204" pitchFamily="34" charset="0"/>
              </a:rPr>
              <a:t>, Stefanie </a:t>
            </a:r>
            <a:r>
              <a:rPr lang="en-US" sz="1400" dirty="0" err="1">
                <a:latin typeface="Calibri" panose="020F0502020204030204" pitchFamily="34" charset="0"/>
                <a:cs typeface="Calibri" panose="020F0502020204030204" pitchFamily="34" charset="0"/>
              </a:rPr>
              <a:t>Scherzinger</a:t>
            </a:r>
            <a:r>
              <a:rPr lang="en-US" sz="1400" dirty="0">
                <a:latin typeface="Calibri" panose="020F0502020204030204" pitchFamily="34" charset="0"/>
                <a:cs typeface="Calibri" panose="020F0502020204030204" pitchFamily="34" charset="0"/>
              </a:rPr>
              <a:t>: </a:t>
            </a:r>
            <a:r>
              <a:rPr lang="en-US" sz="1400" b="1" dirty="0">
                <a:solidFill>
                  <a:schemeClr val="accent1"/>
                </a:solidFill>
                <a:latin typeface="Calibri" panose="020F0502020204030204" pitchFamily="34" charset="0"/>
                <a:cs typeface="Calibri" panose="020F0502020204030204" pitchFamily="34" charset="0"/>
              </a:rPr>
              <a:t>Schema Extraction and Structural Outlier Detection</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for JSON-based NoSQL Data Stores. </a:t>
            </a:r>
            <a:r>
              <a:rPr lang="en-US" sz="1400" b="1" dirty="0">
                <a:latin typeface="Calibri" panose="020F0502020204030204" pitchFamily="34" charset="0"/>
                <a:cs typeface="Calibri" panose="020F0502020204030204" pitchFamily="34" charset="0"/>
              </a:rPr>
              <a:t>BTW 2015</a:t>
            </a:r>
            <a:r>
              <a:rPr lang="en-US" sz="1400" dirty="0">
                <a:latin typeface="Calibri" panose="020F0502020204030204" pitchFamily="34" charset="0"/>
                <a:cs typeface="Calibri" panose="020F0502020204030204" pitchFamily="34" charset="0"/>
              </a:rPr>
              <a:t>]</a:t>
            </a:r>
          </a:p>
        </p:txBody>
      </p:sp>
      <p:grpSp>
        <p:nvGrpSpPr>
          <p:cNvPr id="2" name="Group 1"/>
          <p:cNvGrpSpPr/>
          <p:nvPr/>
        </p:nvGrpSpPr>
        <p:grpSpPr>
          <a:xfrm>
            <a:off x="974692" y="4035833"/>
            <a:ext cx="8119201" cy="2566802"/>
            <a:chOff x="974692" y="4035833"/>
            <a:chExt cx="8119201" cy="2566802"/>
          </a:xfrm>
        </p:grpSpPr>
        <p:sp>
          <p:nvSpPr>
            <p:cNvPr id="10" name="Hexagon 9"/>
            <p:cNvSpPr/>
            <p:nvPr/>
          </p:nvSpPr>
          <p:spPr>
            <a:xfrm>
              <a:off x="4187406" y="4035833"/>
              <a:ext cx="1296237" cy="512466"/>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lnSpc>
                  <a:spcPts val="1800"/>
                </a:lnSpc>
              </a:pPr>
              <a:r>
                <a:rPr lang="en-US" dirty="0">
                  <a:latin typeface="Calibri" panose="020F0502020204030204" pitchFamily="34" charset="0"/>
                  <a:cs typeface="Calibri" panose="020F0502020204030204" pitchFamily="34" charset="0"/>
                </a:rPr>
                <a:t>blogpost</a:t>
              </a:r>
            </a:p>
            <a:p>
              <a:pPr algn="ctr">
                <a:lnSpc>
                  <a:spcPts val="1800"/>
                </a:lnSpc>
              </a:pP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p:txBody>
        </p:sp>
        <p:sp>
          <p:nvSpPr>
            <p:cNvPr id="12" name="Hexagon 11"/>
            <p:cNvSpPr/>
            <p:nvPr/>
          </p:nvSpPr>
          <p:spPr>
            <a:xfrm>
              <a:off x="7133831" y="5433687"/>
              <a:ext cx="1296237" cy="512466"/>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lnSpc>
                  <a:spcPts val="1800"/>
                </a:lnSpc>
              </a:pPr>
              <a:r>
                <a:rPr lang="en-US" dirty="0">
                  <a:latin typeface="Calibri" panose="020F0502020204030204" pitchFamily="34" charset="0"/>
                  <a:cs typeface="Calibri" panose="020F0502020204030204" pitchFamily="34" charset="0"/>
                </a:rPr>
                <a:t>comments</a:t>
              </a:r>
            </a:p>
            <a:p>
              <a:pPr algn="ctr">
                <a:lnSpc>
                  <a:spcPts val="1800"/>
                </a:lnSpc>
              </a:pPr>
              <a:r>
                <a:rPr lang="en-US" dirty="0">
                  <a:latin typeface="Calibri" panose="020F0502020204030204" pitchFamily="34" charset="0"/>
                  <a:cs typeface="Calibri" panose="020F0502020204030204" pitchFamily="34" charset="0"/>
                </a:rPr>
                <a:t>2</a:t>
              </a:r>
            </a:p>
          </p:txBody>
        </p:sp>
        <p:sp>
          <p:nvSpPr>
            <p:cNvPr id="13" name="Oval 12"/>
            <p:cNvSpPr/>
            <p:nvPr/>
          </p:nvSpPr>
          <p:spPr>
            <a:xfrm>
              <a:off x="974692" y="475666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a:latin typeface="Calibri" panose="020F0502020204030204" pitchFamily="34" charset="0"/>
                  <a:cs typeface="Calibri" panose="020F0502020204030204" pitchFamily="34" charset="0"/>
                </a:rPr>
                <a:t>_id</a:t>
              </a:r>
            </a:p>
            <a:p>
              <a:pPr algn="ctr">
                <a:lnSpc>
                  <a:spcPts val="1800"/>
                </a:lnSpc>
              </a:pPr>
              <a:r>
                <a:rPr lang="en-US" dirty="0" smtClean="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p:txBody>
        </p:sp>
        <p:sp>
          <p:nvSpPr>
            <p:cNvPr id="14" name="Oval 13"/>
            <p:cNvSpPr/>
            <p:nvPr/>
          </p:nvSpPr>
          <p:spPr>
            <a:xfrm>
              <a:off x="2192242" y="475666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a:latin typeface="Calibri" panose="020F0502020204030204" pitchFamily="34" charset="0"/>
                  <a:cs typeface="Calibri" panose="020F0502020204030204" pitchFamily="34" charset="0"/>
                </a:rPr>
                <a:t>title</a:t>
              </a:r>
            </a:p>
            <a:p>
              <a:pPr algn="ctr">
                <a:lnSpc>
                  <a:spcPts val="1800"/>
                </a:lnSpc>
              </a:pPr>
              <a:r>
                <a:rPr lang="en-US" dirty="0">
                  <a:latin typeface="Calibri" panose="020F0502020204030204" pitchFamily="34" charset="0"/>
                  <a:cs typeface="Calibri" panose="020F0502020204030204" pitchFamily="34" charset="0"/>
                </a:rPr>
                <a:t>2</a:t>
              </a:r>
            </a:p>
          </p:txBody>
        </p:sp>
        <p:sp>
          <p:nvSpPr>
            <p:cNvPr id="15" name="Oval 14"/>
            <p:cNvSpPr/>
            <p:nvPr/>
          </p:nvSpPr>
          <p:spPr>
            <a:xfrm>
              <a:off x="3409792" y="4752874"/>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author</a:t>
              </a:r>
            </a:p>
            <a:p>
              <a:pPr algn="ctr">
                <a:lnSpc>
                  <a:spcPts val="1800"/>
                </a:lnSpc>
              </a:pPr>
              <a:r>
                <a:rPr lang="en-US" dirty="0">
                  <a:latin typeface="Calibri" panose="020F0502020204030204" pitchFamily="34" charset="0"/>
                  <a:cs typeface="Calibri" panose="020F0502020204030204" pitchFamily="34" charset="0"/>
                </a:rPr>
                <a:t>2</a:t>
              </a:r>
            </a:p>
          </p:txBody>
        </p:sp>
        <p:sp>
          <p:nvSpPr>
            <p:cNvPr id="16" name="Oval 15"/>
            <p:cNvSpPr/>
            <p:nvPr/>
          </p:nvSpPr>
          <p:spPr>
            <a:xfrm>
              <a:off x="4630743" y="474282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date</a:t>
              </a:r>
            </a:p>
            <a:p>
              <a:pPr algn="ctr">
                <a:lnSpc>
                  <a:spcPts val="1800"/>
                </a:lnSpc>
              </a:pPr>
              <a:r>
                <a:rPr lang="en-US" dirty="0">
                  <a:latin typeface="Calibri" panose="020F0502020204030204" pitchFamily="34" charset="0"/>
                  <a:cs typeface="Calibri" panose="020F0502020204030204" pitchFamily="34" charset="0"/>
                </a:rPr>
                <a:t>2</a:t>
              </a:r>
            </a:p>
          </p:txBody>
        </p:sp>
        <p:sp>
          <p:nvSpPr>
            <p:cNvPr id="17" name="Oval 16"/>
            <p:cNvSpPr/>
            <p:nvPr/>
          </p:nvSpPr>
          <p:spPr>
            <a:xfrm>
              <a:off x="5851694" y="4742826"/>
              <a:ext cx="964642" cy="59911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likes</a:t>
              </a:r>
            </a:p>
            <a:p>
              <a:pPr algn="ctr">
                <a:lnSpc>
                  <a:spcPts val="1800"/>
                </a:lnSpc>
              </a:pPr>
              <a:r>
                <a:rPr lang="en-US" dirty="0">
                  <a:latin typeface="Calibri" panose="020F0502020204030204" pitchFamily="34" charset="0"/>
                  <a:cs typeface="Calibri" panose="020F0502020204030204" pitchFamily="34" charset="0"/>
                </a:rPr>
                <a:t>1</a:t>
              </a:r>
            </a:p>
          </p:txBody>
        </p:sp>
        <p:sp>
          <p:nvSpPr>
            <p:cNvPr id="19" name="Rectangle 18"/>
            <p:cNvSpPr/>
            <p:nvPr/>
          </p:nvSpPr>
          <p:spPr>
            <a:xfrm>
              <a:off x="7208654" y="4851553"/>
              <a:ext cx="1146592" cy="4019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Comment</a:t>
              </a:r>
            </a:p>
          </p:txBody>
        </p:sp>
        <p:sp>
          <p:nvSpPr>
            <p:cNvPr id="20" name="Oval 19"/>
            <p:cNvSpPr/>
            <p:nvPr/>
          </p:nvSpPr>
          <p:spPr>
            <a:xfrm>
              <a:off x="8129251" y="6051587"/>
              <a:ext cx="964642" cy="5380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date</a:t>
              </a:r>
            </a:p>
            <a:p>
              <a:pPr algn="ctr">
                <a:lnSpc>
                  <a:spcPts val="1800"/>
                </a:lnSpc>
              </a:pPr>
              <a:r>
                <a:rPr lang="en-US" dirty="0">
                  <a:latin typeface="Calibri" panose="020F0502020204030204" pitchFamily="34" charset="0"/>
                  <a:cs typeface="Calibri" panose="020F0502020204030204" pitchFamily="34" charset="0"/>
                </a:rPr>
                <a:t>2</a:t>
              </a:r>
            </a:p>
          </p:txBody>
        </p:sp>
        <p:sp>
          <p:nvSpPr>
            <p:cNvPr id="21" name="Oval 20"/>
            <p:cNvSpPr/>
            <p:nvPr/>
          </p:nvSpPr>
          <p:spPr>
            <a:xfrm>
              <a:off x="6432755" y="6064619"/>
              <a:ext cx="1143702" cy="5380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content</a:t>
              </a:r>
            </a:p>
            <a:p>
              <a:pPr algn="ctr">
                <a:lnSpc>
                  <a:spcPts val="1800"/>
                </a:lnSpc>
              </a:pPr>
              <a:r>
                <a:rPr lang="en-US" dirty="0">
                  <a:latin typeface="Calibri" panose="020F0502020204030204" pitchFamily="34" charset="0"/>
                  <a:cs typeface="Calibri" panose="020F0502020204030204" pitchFamily="34" charset="0"/>
                </a:rPr>
                <a:t>2</a:t>
              </a:r>
            </a:p>
          </p:txBody>
        </p:sp>
        <p:cxnSp>
          <p:nvCxnSpPr>
            <p:cNvPr id="22" name="Straight Arrow Connector 21"/>
            <p:cNvCxnSpPr>
              <a:endCxn id="15" idx="7"/>
            </p:cNvCxnSpPr>
            <p:nvPr/>
          </p:nvCxnSpPr>
          <p:spPr>
            <a:xfrm flipH="1">
              <a:off x="4233165" y="4548299"/>
              <a:ext cx="620189" cy="29231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0"/>
            </p:cNvCxnSpPr>
            <p:nvPr/>
          </p:nvCxnSpPr>
          <p:spPr>
            <a:xfrm flipH="1">
              <a:off x="2674563" y="4548299"/>
              <a:ext cx="2178791" cy="20836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0"/>
            </p:cNvCxnSpPr>
            <p:nvPr/>
          </p:nvCxnSpPr>
          <p:spPr>
            <a:xfrm flipH="1">
              <a:off x="1457013" y="4548299"/>
              <a:ext cx="3396341" cy="20836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6" idx="0"/>
            </p:cNvCxnSpPr>
            <p:nvPr/>
          </p:nvCxnSpPr>
          <p:spPr>
            <a:xfrm>
              <a:off x="4853354" y="4548299"/>
              <a:ext cx="259710" cy="19452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7" idx="1"/>
            </p:cNvCxnSpPr>
            <p:nvPr/>
          </p:nvCxnSpPr>
          <p:spPr>
            <a:xfrm>
              <a:off x="4853354" y="4548299"/>
              <a:ext cx="1139609" cy="282265"/>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9" idx="0"/>
            </p:cNvCxnSpPr>
            <p:nvPr/>
          </p:nvCxnSpPr>
          <p:spPr>
            <a:xfrm>
              <a:off x="4853354" y="4548299"/>
              <a:ext cx="2928596" cy="30325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2"/>
            </p:cNvCxnSpPr>
            <p:nvPr/>
          </p:nvCxnSpPr>
          <p:spPr>
            <a:xfrm>
              <a:off x="7781950" y="5253488"/>
              <a:ext cx="0" cy="22039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2"/>
              <a:endCxn id="21" idx="0"/>
            </p:cNvCxnSpPr>
            <p:nvPr/>
          </p:nvCxnSpPr>
          <p:spPr>
            <a:xfrm flipH="1">
              <a:off x="7004606" y="5946153"/>
              <a:ext cx="257342" cy="11846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1"/>
              <a:endCxn id="20" idx="0"/>
            </p:cNvCxnSpPr>
            <p:nvPr/>
          </p:nvCxnSpPr>
          <p:spPr>
            <a:xfrm>
              <a:off x="8301952" y="5946153"/>
              <a:ext cx="309620" cy="10543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993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127308" y="2320391"/>
            <a:ext cx="2790646" cy="3961512"/>
          </a:xfrm>
          <a:prstGeom prst="rect">
            <a:avLst/>
          </a:prstGeom>
        </p:spPr>
      </p:pic>
      <p:sp>
        <p:nvSpPr>
          <p:cNvPr id="2" name="Title 1"/>
          <p:cNvSpPr>
            <a:spLocks noGrp="1"/>
          </p:cNvSpPr>
          <p:nvPr>
            <p:ph type="title"/>
          </p:nvPr>
        </p:nvSpPr>
        <p:spPr/>
        <p:txBody>
          <a:bodyPr/>
          <a:lstStyle/>
          <a:p>
            <a:r>
              <a:rPr lang="en-US" dirty="0"/>
              <a:t>Data Profiling</a:t>
            </a:r>
          </a:p>
        </p:txBody>
      </p:sp>
      <p:sp>
        <p:nvSpPr>
          <p:cNvPr id="3" name="Content Placeholder 2"/>
          <p:cNvSpPr>
            <a:spLocks noGrp="1"/>
          </p:cNvSpPr>
          <p:nvPr>
            <p:ph idx="1"/>
          </p:nvPr>
        </p:nvSpPr>
        <p:spPr/>
        <p:txBody>
          <a:bodyPr/>
          <a:lstStyle/>
          <a:p>
            <a:r>
              <a:rPr lang="en-US" dirty="0"/>
              <a:t>#1 Inclusion Dependency (ID) Discovery</a:t>
            </a:r>
          </a:p>
          <a:p>
            <a:pPr lvl="1"/>
            <a:r>
              <a:rPr lang="en-US" dirty="0"/>
              <a:t>ID from R[X] to S[Y] indicates that all values</a:t>
            </a:r>
            <a:br>
              <a:rPr lang="en-US" dirty="0"/>
            </a:br>
            <a:r>
              <a:rPr lang="en-US" dirty="0"/>
              <a:t>in R[X] must appear in S[Y] </a:t>
            </a:r>
            <a:r>
              <a:rPr lang="en-US" dirty="0">
                <a:sym typeface="Wingdings" panose="05000000000000000000" pitchFamily="2" charset="2"/>
              </a:rPr>
              <a:t> potential </a:t>
            </a:r>
            <a:br>
              <a:rPr lang="en-US" dirty="0">
                <a:sym typeface="Wingdings" panose="05000000000000000000" pitchFamily="2" charset="2"/>
              </a:rPr>
            </a:br>
            <a:r>
              <a:rPr lang="en-US" dirty="0">
                <a:sym typeface="Wingdings" panose="05000000000000000000" pitchFamily="2" charset="2"/>
              </a:rPr>
              <a:t>indication of </a:t>
            </a:r>
            <a:r>
              <a:rPr lang="en-US" b="1" dirty="0">
                <a:solidFill>
                  <a:srgbClr val="7889FB"/>
                </a:solidFill>
                <a:sym typeface="Wingdings" panose="05000000000000000000" pitchFamily="2" charset="2"/>
              </a:rPr>
              <a:t>FK relationship </a:t>
            </a:r>
            <a:r>
              <a:rPr lang="en-US" dirty="0">
                <a:sym typeface="Wingdings" panose="05000000000000000000" pitchFamily="2" charset="2"/>
              </a:rPr>
              <a:t>from R[X] to S[Y]</a:t>
            </a:r>
            <a:endParaRPr lang="en-US" dirty="0"/>
          </a:p>
          <a:p>
            <a:pPr lvl="1"/>
            <a:r>
              <a:rPr lang="en-US" b="1" dirty="0">
                <a:solidFill>
                  <a:schemeClr val="accent1"/>
                </a:solidFill>
              </a:rPr>
              <a:t>Robust inclusion dependency</a:t>
            </a:r>
            <a:r>
              <a:rPr lang="en-US" dirty="0"/>
              <a:t>:</a:t>
            </a:r>
            <a:br>
              <a:rPr lang="en-US" dirty="0"/>
            </a:br>
            <a:r>
              <a:rPr lang="en-US" dirty="0"/>
              <a:t>|R[X]</a:t>
            </a:r>
            <a:r>
              <a:rPr lang="en-US" dirty="0">
                <a:solidFill>
                  <a:schemeClr val="tx1"/>
                </a:solidFill>
              </a:rPr>
              <a:t> </a:t>
            </a:r>
            <a:r>
              <a:rPr lang="de-DE" b="1" dirty="0">
                <a:solidFill>
                  <a:schemeClr val="tx1"/>
                </a:solidFill>
                <a:sym typeface="Symbol"/>
              </a:rPr>
              <a:t> </a:t>
            </a:r>
            <a:r>
              <a:rPr lang="en-US" dirty="0"/>
              <a:t>S[Y]| / |R[X]| &gt; </a:t>
            </a:r>
            <a:r>
              <a:rPr lang="el-GR" dirty="0"/>
              <a:t>δ</a:t>
            </a:r>
            <a:endParaRPr lang="en-US" dirty="0"/>
          </a:p>
          <a:p>
            <a:pPr lvl="1"/>
            <a:r>
              <a:rPr lang="en-US" dirty="0"/>
              <a:t>PK-FK candidate refinement </a:t>
            </a:r>
            <a:br>
              <a:rPr lang="en-US" dirty="0"/>
            </a:br>
            <a:r>
              <a:rPr lang="en-US" dirty="0"/>
              <a:t>(e.g., coverage, similarity, value ranges)</a:t>
            </a:r>
          </a:p>
          <a:p>
            <a:pPr lvl="1"/>
            <a:endParaRPr lang="en-US" sz="1000" dirty="0"/>
          </a:p>
          <a:p>
            <a:r>
              <a:rPr lang="en-US" dirty="0"/>
              <a:t>#2 Functional Dependency (FD) Discovery</a:t>
            </a:r>
          </a:p>
          <a:p>
            <a:pPr lvl="1"/>
            <a:r>
              <a:rPr lang="en-US" dirty="0"/>
              <a:t>FDs indicative of relational schema </a:t>
            </a:r>
            <a:br>
              <a:rPr lang="en-US" dirty="0"/>
            </a:br>
            <a:r>
              <a:rPr lang="en-US" dirty="0"/>
              <a:t>(</a:t>
            </a:r>
            <a:r>
              <a:rPr lang="en-US" b="1" dirty="0">
                <a:solidFill>
                  <a:srgbClr val="7889FB"/>
                </a:solidFill>
              </a:rPr>
              <a:t>key candidates</a:t>
            </a:r>
            <a:r>
              <a:rPr lang="en-US" dirty="0"/>
              <a:t>, </a:t>
            </a:r>
            <a:r>
              <a:rPr lang="en-US" b="1" dirty="0">
                <a:solidFill>
                  <a:srgbClr val="7889FB"/>
                </a:solidFill>
              </a:rPr>
              <a:t>normalization</a:t>
            </a:r>
            <a:r>
              <a:rPr lang="en-US" dirty="0"/>
              <a:t>)</a:t>
            </a:r>
          </a:p>
          <a:p>
            <a:pPr lvl="1"/>
            <a:r>
              <a:rPr lang="en-US" dirty="0"/>
              <a:t>Discover minimal, non-trivial dependencies</a:t>
            </a:r>
          </a:p>
          <a:p>
            <a:pPr lvl="1"/>
            <a:r>
              <a:rPr lang="en-US" dirty="0"/>
              <a:t>Extend candidates along </a:t>
            </a:r>
            <a:r>
              <a:rPr lang="en-US" b="1" dirty="0">
                <a:solidFill>
                  <a:schemeClr val="accent1"/>
                </a:solidFill>
              </a:rPr>
              <a:t>set containment lattice</a:t>
            </a:r>
          </a:p>
          <a:p>
            <a:pPr lvl="2"/>
            <a:r>
              <a:rPr lang="en-US" dirty="0"/>
              <a:t>A </a:t>
            </a:r>
            <a:r>
              <a:rPr lang="en-US" dirty="0">
                <a:sym typeface="Wingdings" panose="05000000000000000000" pitchFamily="2" charset="2"/>
              </a:rPr>
              <a:t> C allows pruning {AB}  C (non-minimal)</a:t>
            </a:r>
          </a:p>
          <a:p>
            <a:pPr lvl="2"/>
            <a:r>
              <a:rPr lang="en-US" dirty="0"/>
              <a:t>NOT(A </a:t>
            </a:r>
            <a:r>
              <a:rPr lang="en-US" dirty="0">
                <a:sym typeface="Wingdings" panose="05000000000000000000" pitchFamily="2" charset="2"/>
              </a:rPr>
              <a:t></a:t>
            </a:r>
            <a:r>
              <a:rPr lang="en-US" dirty="0"/>
              <a:t> B) allows pruning A </a:t>
            </a:r>
            <a:r>
              <a:rPr lang="en-US" dirty="0">
                <a:sym typeface="Wingdings" panose="05000000000000000000" pitchFamily="2" charset="2"/>
              </a:rPr>
              <a:t> BC</a:t>
            </a:r>
            <a:r>
              <a:rPr lang="en-US" dirty="0"/>
              <a:t> </a:t>
            </a:r>
          </a:p>
          <a:p>
            <a:endParaRPr lang="en-US" dirty="0"/>
          </a:p>
          <a:p>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pic>
        <p:nvPicPr>
          <p:cNvPr id="5" name="Picture 4"/>
          <p:cNvPicPr>
            <a:picLocks noChangeAspect="1"/>
          </p:cNvPicPr>
          <p:nvPr/>
        </p:nvPicPr>
        <p:blipFill>
          <a:blip r:embed="rId3"/>
          <a:stretch>
            <a:fillRect/>
          </a:stretch>
        </p:blipFill>
        <p:spPr>
          <a:xfrm>
            <a:off x="8452836" y="805909"/>
            <a:ext cx="497489" cy="640080"/>
          </a:xfrm>
          <a:prstGeom prst="rect">
            <a:avLst/>
          </a:prstGeom>
          <a:ln w="25400">
            <a:solidFill>
              <a:srgbClr val="7889FB"/>
            </a:solidFill>
          </a:ln>
        </p:spPr>
      </p:pic>
      <p:sp>
        <p:nvSpPr>
          <p:cNvPr id="6" name="TextBox 5"/>
          <p:cNvSpPr txBox="1"/>
          <p:nvPr/>
        </p:nvSpPr>
        <p:spPr>
          <a:xfrm>
            <a:off x="5710710" y="775667"/>
            <a:ext cx="2582426"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Ziawasch</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Abedjan</a:t>
            </a:r>
            <a:r>
              <a:rPr lang="en-US" sz="1400" dirty="0">
                <a:latin typeface="Calibri" panose="020F0502020204030204" pitchFamily="34" charset="0"/>
                <a:cs typeface="Calibri" panose="020F0502020204030204" pitchFamily="34" charset="0"/>
              </a:rPr>
              <a:t>, Lukasz </a:t>
            </a:r>
            <a:r>
              <a:rPr lang="en-US" sz="1400" dirty="0" err="1">
                <a:latin typeface="Calibri" panose="020F0502020204030204" pitchFamily="34" charset="0"/>
                <a:cs typeface="Calibri" panose="020F0502020204030204" pitchFamily="34" charset="0"/>
              </a:rPr>
              <a:t>Golab</a:t>
            </a:r>
            <a:r>
              <a:rPr lang="en-US" sz="1400" dirty="0">
                <a:latin typeface="Calibri" panose="020F0502020204030204" pitchFamily="34" charset="0"/>
                <a:cs typeface="Calibri" panose="020F0502020204030204" pitchFamily="34" charset="0"/>
              </a:rPr>
              <a:t>, Felix </a:t>
            </a:r>
            <a:r>
              <a:rPr lang="en-US" sz="1400" dirty="0" err="1">
                <a:latin typeface="Calibri" panose="020F0502020204030204" pitchFamily="34" charset="0"/>
                <a:cs typeface="Calibri" panose="020F0502020204030204" pitchFamily="34" charset="0"/>
              </a:rPr>
              <a:t>Naumann</a:t>
            </a:r>
            <a:r>
              <a:rPr lang="en-US" sz="1400" dirty="0">
                <a:latin typeface="Calibri" panose="020F0502020204030204" pitchFamily="34" charset="0"/>
                <a:cs typeface="Calibri" panose="020F0502020204030204" pitchFamily="34" charset="0"/>
              </a:rPr>
              <a:t>: Data Profiling: A Tutorial.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8454074" y="1626362"/>
            <a:ext cx="496251" cy="640080"/>
          </a:xfrm>
          <a:prstGeom prst="rect">
            <a:avLst/>
          </a:prstGeom>
          <a:ln w="25400">
            <a:solidFill>
              <a:srgbClr val="7889FB"/>
            </a:solidFill>
          </a:ln>
        </p:spPr>
      </p:pic>
      <p:sp>
        <p:nvSpPr>
          <p:cNvPr id="8" name="TextBox 7"/>
          <p:cNvSpPr txBox="1"/>
          <p:nvPr/>
        </p:nvSpPr>
        <p:spPr>
          <a:xfrm>
            <a:off x="6151161" y="1655751"/>
            <a:ext cx="2141975"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[Dong Deng et al: The Data Civilizer System. </a:t>
            </a:r>
            <a:r>
              <a:rPr lang="en-US" sz="1400" b="1" dirty="0">
                <a:latin typeface="Calibri" panose="020F0502020204030204" pitchFamily="34" charset="0"/>
                <a:cs typeface="Calibri" panose="020F0502020204030204" pitchFamily="34" charset="0"/>
              </a:rPr>
              <a:t>CIDR 2017</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026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Data Type Detection</a:t>
            </a:r>
          </a:p>
        </p:txBody>
      </p:sp>
      <p:sp>
        <p:nvSpPr>
          <p:cNvPr id="3" name="Content Placeholder 2"/>
          <p:cNvSpPr>
            <a:spLocks noGrp="1"/>
          </p:cNvSpPr>
          <p:nvPr>
            <p:ph idx="1"/>
          </p:nvPr>
        </p:nvSpPr>
        <p:spPr/>
        <p:txBody>
          <a:bodyPr/>
          <a:lstStyle/>
          <a:p>
            <a:r>
              <a:rPr lang="en-US" dirty="0"/>
              <a:t>Problem</a:t>
            </a:r>
          </a:p>
          <a:p>
            <a:pPr lvl="1"/>
            <a:r>
              <a:rPr lang="en-US" dirty="0"/>
              <a:t>Detect semantic types of columns (e.g., location, date, name)</a:t>
            </a:r>
          </a:p>
          <a:p>
            <a:pPr lvl="1"/>
            <a:r>
              <a:rPr lang="en-US" b="1" dirty="0">
                <a:solidFill>
                  <a:srgbClr val="7889FB"/>
                </a:solidFill>
              </a:rPr>
              <a:t>Use cases: </a:t>
            </a:r>
            <a:r>
              <a:rPr lang="en-US" dirty="0"/>
              <a:t>improved data cleaning, schema matching via semantic types</a:t>
            </a:r>
          </a:p>
          <a:p>
            <a:pPr lvl="1"/>
            <a:endParaRPr lang="en-US" sz="1000" dirty="0"/>
          </a:p>
          <a:p>
            <a:r>
              <a:rPr lang="en-US" dirty="0"/>
              <a:t>Sherlock: DNN-based Type Detection</a:t>
            </a:r>
          </a:p>
          <a:p>
            <a:pPr lvl="1"/>
            <a:r>
              <a:rPr lang="en-US" dirty="0" smtClean="0"/>
              <a:t>Trained on 686,765 data columns</a:t>
            </a:r>
            <a:r>
              <a:rPr lang="en-US" dirty="0"/>
              <a:t> </a:t>
            </a:r>
            <a:endParaRPr lang="en-US" dirty="0" smtClean="0"/>
          </a:p>
          <a:p>
            <a:pPr lvl="1"/>
            <a:r>
              <a:rPr lang="en-US" dirty="0" smtClean="0"/>
              <a:t>78 </a:t>
            </a:r>
            <a:r>
              <a:rPr lang="en-US" dirty="0"/>
              <a:t>semantic types from T2Dv2 </a:t>
            </a:r>
            <a:r>
              <a:rPr lang="en-US" dirty="0">
                <a:sym typeface="Wingdings" panose="05000000000000000000" pitchFamily="2" charset="2"/>
              </a:rPr>
              <a:t> </a:t>
            </a:r>
            <a:r>
              <a:rPr lang="en-US" dirty="0" err="1">
                <a:sym typeface="Wingdings" panose="05000000000000000000" pitchFamily="2" charset="2"/>
              </a:rPr>
              <a:t>VizNet</a:t>
            </a:r>
            <a:r>
              <a:rPr lang="en-US" dirty="0">
                <a:sym typeface="Wingdings" panose="05000000000000000000" pitchFamily="2" charset="2"/>
              </a:rPr>
              <a:t> extraction</a:t>
            </a:r>
          </a:p>
          <a:p>
            <a:pPr lvl="1"/>
            <a:r>
              <a:rPr lang="en-US" dirty="0">
                <a:sym typeface="Wingdings" panose="05000000000000000000" pitchFamily="2" charset="2"/>
              </a:rPr>
              <a:t>1,588 features from each column, </a:t>
            </a:r>
            <a:r>
              <a:rPr lang="en-US" dirty="0" err="1">
                <a:sym typeface="Wingdings" panose="05000000000000000000" pitchFamily="2" charset="2"/>
              </a:rPr>
              <a:t>incl</a:t>
            </a:r>
            <a:r>
              <a:rPr lang="en-US" dirty="0">
                <a:sym typeface="Wingdings" panose="05000000000000000000" pitchFamily="2" charset="2"/>
              </a:rPr>
              <a:t> global stats</a:t>
            </a:r>
          </a:p>
          <a:p>
            <a:pPr lvl="1"/>
            <a:r>
              <a:rPr lang="en-US" dirty="0">
                <a:sym typeface="Wingdings" panose="05000000000000000000" pitchFamily="2" charset="2"/>
              </a:rPr>
              <a:t>Formulation of type detection as multi-class classification problem</a:t>
            </a:r>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pic>
        <p:nvPicPr>
          <p:cNvPr id="5" name="Picture 4"/>
          <p:cNvPicPr>
            <a:picLocks noChangeAspect="1"/>
          </p:cNvPicPr>
          <p:nvPr/>
        </p:nvPicPr>
        <p:blipFill>
          <a:blip r:embed="rId3"/>
          <a:stretch>
            <a:fillRect/>
          </a:stretch>
        </p:blipFill>
        <p:spPr>
          <a:xfrm>
            <a:off x="8420053" y="815895"/>
            <a:ext cx="497901" cy="640080"/>
          </a:xfrm>
          <a:prstGeom prst="rect">
            <a:avLst/>
          </a:prstGeom>
          <a:ln w="25400">
            <a:solidFill>
              <a:srgbClr val="7889FB"/>
            </a:solidFill>
          </a:ln>
        </p:spPr>
      </p:pic>
      <p:sp>
        <p:nvSpPr>
          <p:cNvPr id="6" name="TextBox 5"/>
          <p:cNvSpPr txBox="1"/>
          <p:nvPr/>
        </p:nvSpPr>
        <p:spPr>
          <a:xfrm>
            <a:off x="5992061" y="695142"/>
            <a:ext cx="231112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Madelon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Hulsebos</a:t>
            </a:r>
            <a:r>
              <a:rPr lang="en-US" sz="1400" dirty="0">
                <a:latin typeface="Calibri" panose="020F0502020204030204" pitchFamily="34" charset="0"/>
                <a:cs typeface="Calibri" panose="020F0502020204030204" pitchFamily="34" charset="0"/>
              </a:rPr>
              <a:t> et al: Sherlock: A Deep Learning Approach to Semantic Data Type Detection. </a:t>
            </a:r>
            <a:r>
              <a:rPr lang="en-US" sz="1400" b="1" dirty="0">
                <a:latin typeface="Calibri" panose="020F0502020204030204" pitchFamily="34" charset="0"/>
                <a:cs typeface="Calibri" panose="020F0502020204030204" pitchFamily="34" charset="0"/>
              </a:rPr>
              <a:t>KDD 2019</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155391" y="4195507"/>
            <a:ext cx="8857980" cy="1808006"/>
          </a:xfrm>
          <a:prstGeom prst="rect">
            <a:avLst/>
          </a:prstGeom>
        </p:spPr>
      </p:pic>
      <p:sp>
        <p:nvSpPr>
          <p:cNvPr id="8" name="Rectangle 7"/>
          <p:cNvSpPr/>
          <p:nvPr/>
        </p:nvSpPr>
        <p:spPr>
          <a:xfrm>
            <a:off x="6416520" y="2582317"/>
            <a:ext cx="2687286" cy="738664"/>
          </a:xfrm>
          <a:prstGeom prst="rect">
            <a:avLst/>
          </a:prstGeom>
        </p:spPr>
        <p:txBody>
          <a:bodyPr wrap="square">
            <a:spAutoFit/>
          </a:bodyPr>
          <a:lstStyle/>
          <a:p>
            <a:pPr algn="ctr"/>
            <a:r>
              <a:rPr lang="en-US" sz="1400" dirty="0">
                <a:hlinkClick r:id="rId5"/>
              </a:rPr>
              <a:t>http://webdatacommons.org/</a:t>
            </a:r>
            <a:br>
              <a:rPr lang="en-US" sz="1400" dirty="0">
                <a:hlinkClick r:id="rId5"/>
              </a:rPr>
            </a:br>
            <a:r>
              <a:rPr lang="en-US" sz="1400" dirty="0" err="1">
                <a:hlinkClick r:id="rId5"/>
              </a:rPr>
              <a:t>webtables</a:t>
            </a:r>
            <a:r>
              <a:rPr lang="en-US" sz="1400" dirty="0">
                <a:hlinkClick r:id="rId5"/>
              </a:rPr>
              <a:t>/goldstandardV2.html</a:t>
            </a:r>
            <a:r>
              <a:rPr lang="en-US" sz="1400" dirty="0"/>
              <a:t/>
            </a:r>
            <a:br>
              <a:rPr lang="en-US" sz="1400" dirty="0"/>
            </a:br>
            <a:r>
              <a:rPr lang="en-US" sz="1400" dirty="0"/>
              <a:t>(</a:t>
            </a:r>
            <a:r>
              <a:rPr lang="en-US" sz="1400" dirty="0" err="1"/>
              <a:t>DBPedia</a:t>
            </a:r>
            <a:r>
              <a:rPr lang="en-US" sz="1400" dirty="0"/>
              <a:t>, </a:t>
            </a:r>
            <a:r>
              <a:rPr lang="en-US" sz="1400" dirty="0" err="1"/>
              <a:t>Webtables</a:t>
            </a:r>
            <a:r>
              <a:rPr lang="en-US" sz="1400" dirty="0"/>
              <a:t>) </a:t>
            </a:r>
          </a:p>
        </p:txBody>
      </p:sp>
      <p:sp>
        <p:nvSpPr>
          <p:cNvPr id="9" name="TextBox 8"/>
          <p:cNvSpPr txBox="1"/>
          <p:nvPr/>
        </p:nvSpPr>
        <p:spPr>
          <a:xfrm>
            <a:off x="3516922" y="5928689"/>
            <a:ext cx="443132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(cardinality, uniqueness, </a:t>
            </a:r>
            <a:r>
              <a:rPr lang="en-US" dirty="0" err="1">
                <a:latin typeface="Calibri" panose="020F0502020204030204" pitchFamily="34" charset="0"/>
                <a:cs typeface="Calibri" panose="020F0502020204030204" pitchFamily="34" charset="0"/>
              </a:rPr>
              <a:t>avg</a:t>
            </a:r>
            <a:r>
              <a:rPr lang="en-US" dirty="0">
                <a:latin typeface="Calibri" panose="020F0502020204030204" pitchFamily="34" charset="0"/>
                <a:cs typeface="Calibri" panose="020F0502020204030204" pitchFamily="34" charset="0"/>
              </a:rPr>
              <a:t> #numerical chars) </a:t>
            </a:r>
          </a:p>
        </p:txBody>
      </p:sp>
      <p:cxnSp>
        <p:nvCxnSpPr>
          <p:cNvPr id="10" name="Straight Arrow Connector 9"/>
          <p:cNvCxnSpPr/>
          <p:nvPr/>
        </p:nvCxnSpPr>
        <p:spPr>
          <a:xfrm>
            <a:off x="4973934" y="5566787"/>
            <a:ext cx="0" cy="3619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8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Enforcement and Evolution</a:t>
            </a:r>
          </a:p>
        </p:txBody>
      </p:sp>
      <p:sp>
        <p:nvSpPr>
          <p:cNvPr id="3" name="Content Placeholder 2"/>
          <p:cNvSpPr>
            <a:spLocks noGrp="1"/>
          </p:cNvSpPr>
          <p:nvPr>
            <p:ph idx="1"/>
          </p:nvPr>
        </p:nvSpPr>
        <p:spPr/>
        <p:txBody>
          <a:bodyPr/>
          <a:lstStyle/>
          <a:p>
            <a:r>
              <a:rPr lang="en-US" dirty="0"/>
              <a:t>Schema Enforcement</a:t>
            </a:r>
          </a:p>
          <a:p>
            <a:pPr lvl="1"/>
            <a:r>
              <a:rPr lang="en-US" dirty="0"/>
              <a:t>Given schema of syntactic and semantic types</a:t>
            </a:r>
          </a:p>
          <a:p>
            <a:pPr lvl="1"/>
            <a:r>
              <a:rPr lang="en-US" b="1" dirty="0"/>
              <a:t>#1</a:t>
            </a:r>
            <a:r>
              <a:rPr lang="en-US" dirty="0"/>
              <a:t> </a:t>
            </a:r>
            <a:r>
              <a:rPr lang="en-US" b="1" dirty="0">
                <a:solidFill>
                  <a:schemeClr val="accent1"/>
                </a:solidFill>
              </a:rPr>
              <a:t>Raise errors</a:t>
            </a:r>
            <a:r>
              <a:rPr lang="en-US" dirty="0"/>
              <a:t> on invalid data ingestion (ACID consistency and atomicity)</a:t>
            </a:r>
          </a:p>
          <a:p>
            <a:pPr lvl="1"/>
            <a:r>
              <a:rPr lang="en-US" b="1" dirty="0"/>
              <a:t>#2 </a:t>
            </a:r>
            <a:r>
              <a:rPr lang="en-US" b="1" dirty="0">
                <a:solidFill>
                  <a:srgbClr val="7889FB"/>
                </a:solidFill>
              </a:rPr>
              <a:t>Leverage schema constraints</a:t>
            </a:r>
            <a:r>
              <a:rPr lang="en-US" dirty="0"/>
              <a:t> for automatic data cleaning </a:t>
            </a:r>
          </a:p>
          <a:p>
            <a:pPr lvl="1"/>
            <a:endParaRPr lang="en-US" dirty="0"/>
          </a:p>
          <a:p>
            <a:r>
              <a:rPr lang="en-US" dirty="0"/>
              <a:t>Schema Evolution</a:t>
            </a:r>
          </a:p>
          <a:p>
            <a:pPr lvl="1"/>
            <a:r>
              <a:rPr lang="en-US" dirty="0"/>
              <a:t>Incremental modification of schema </a:t>
            </a:r>
          </a:p>
          <a:p>
            <a:pPr lvl="1"/>
            <a:r>
              <a:rPr lang="en-US" dirty="0"/>
              <a:t>Handle changes of source data (additional columns, different data types)</a:t>
            </a:r>
          </a:p>
          <a:p>
            <a:pPr lvl="1"/>
            <a:r>
              <a:rPr lang="en-US" dirty="0"/>
              <a:t>Copy vs. in-place modifications (e.g., data type </a:t>
            </a:r>
            <a:r>
              <a:rPr lang="en-US" dirty="0" err="1"/>
              <a:t>int</a:t>
            </a:r>
            <a:r>
              <a:rPr lang="en-US" dirty="0"/>
              <a:t> </a:t>
            </a:r>
            <a:r>
              <a:rPr lang="en-US" dirty="0">
                <a:sym typeface="Wingdings" panose="05000000000000000000" pitchFamily="2" charset="2"/>
              </a:rPr>
              <a:t> string</a:t>
            </a:r>
            <a:r>
              <a:rPr lang="en-US" dirty="0"/>
              <a:t>)</a:t>
            </a:r>
          </a:p>
          <a:p>
            <a:pPr lvl="1"/>
            <a:r>
              <a:rPr lang="en-US" dirty="0"/>
              <a:t>Example: </a:t>
            </a:r>
            <a:r>
              <a:rPr lang="en-US" b="1" dirty="0">
                <a:solidFill>
                  <a:srgbClr val="7889FB"/>
                </a:solidFill>
              </a:rPr>
              <a:t>Delta Lake</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a:p>
            <a:endParaRPr lang="en-US" dirty="0"/>
          </a:p>
        </p:txBody>
      </p:sp>
      <p:pic>
        <p:nvPicPr>
          <p:cNvPr id="5" name="Picture 4"/>
          <p:cNvPicPr>
            <a:picLocks noChangeAspect="1"/>
          </p:cNvPicPr>
          <p:nvPr/>
        </p:nvPicPr>
        <p:blipFill>
          <a:blip r:embed="rId2"/>
          <a:stretch>
            <a:fillRect/>
          </a:stretch>
        </p:blipFill>
        <p:spPr>
          <a:xfrm>
            <a:off x="7925893" y="4500562"/>
            <a:ext cx="992061" cy="548640"/>
          </a:xfrm>
          <a:prstGeom prst="rect">
            <a:avLst/>
          </a:prstGeom>
        </p:spPr>
      </p:pic>
      <p:sp>
        <p:nvSpPr>
          <p:cNvPr id="6" name="TextBox 5"/>
          <p:cNvSpPr txBox="1"/>
          <p:nvPr/>
        </p:nvSpPr>
        <p:spPr>
          <a:xfrm>
            <a:off x="4524375" y="4414837"/>
            <a:ext cx="3305175" cy="1384995"/>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[Andreas Neumann, Denny Lee: Enforcing and Evolving the Schema – Diving into Delta Lake Series</a:t>
            </a:r>
            <a:r>
              <a:rPr lang="en-US"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hlinkClick r:id="rId3"/>
              </a:rPr>
              <a:t>https://</a:t>
            </a:r>
            <a:r>
              <a:rPr lang="en-US" sz="1400" dirty="0" smtClean="0">
                <a:latin typeface="Calibri" panose="020F0502020204030204" pitchFamily="34" charset="0"/>
                <a:cs typeface="Calibri" panose="020F0502020204030204" pitchFamily="34" charset="0"/>
                <a:hlinkClick r:id="rId3"/>
              </a:rPr>
              <a:t>www.databricks.com/blog/2019/09/24/diving-into-delta-lake-schema-enforcement-evolution.html</a:t>
            </a:r>
            <a:r>
              <a:rPr lang="en-US" sz="1400" dirty="0" smtClean="0">
                <a:latin typeface="Calibri" panose="020F0502020204030204" pitchFamily="34" charset="0"/>
                <a:cs typeface="Calibri" panose="020F0502020204030204" pitchFamily="34" charset="0"/>
              </a:rPr>
              <a:t> , </a:t>
            </a:r>
            <a:r>
              <a:rPr lang="en-US" sz="1400" b="1" dirty="0" smtClean="0">
                <a:latin typeface="Calibri" panose="020F0502020204030204" pitchFamily="34" charset="0"/>
                <a:cs typeface="Calibri" panose="020F0502020204030204" pitchFamily="34" charset="0"/>
              </a:rPr>
              <a:t>2019</a:t>
            </a:r>
            <a:r>
              <a:rPr lang="en-US" sz="1400" dirty="0" smtClean="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27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Schema Matching</a:t>
            </a:r>
            <a:endParaRPr lang="en-US" dirty="0"/>
          </a:p>
        </p:txBody>
      </p:sp>
      <p:pic>
        <p:nvPicPr>
          <p:cNvPr id="4" name="Picture 10" descr="https://upload.wikimedia.org/wikipedia/commons/thumb/d/d8/Emblem-person-blue.svg/1024px-Emblem-person-blu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574" y="3788577"/>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7" name="Chevron 6"/>
          <p:cNvSpPr/>
          <p:nvPr/>
        </p:nvSpPr>
        <p:spPr>
          <a:xfrm>
            <a:off x="934495"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8" name="Chevron 7"/>
          <p:cNvSpPr/>
          <p:nvPr/>
        </p:nvSpPr>
        <p:spPr>
          <a:xfrm>
            <a:off x="3339241" y="5134705"/>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9" name="Chevron 8"/>
          <p:cNvSpPr/>
          <p:nvPr/>
        </p:nvSpPr>
        <p:spPr>
          <a:xfrm>
            <a:off x="5733737"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0" name="Straight Arrow Connector 9"/>
          <p:cNvCxnSpPr>
            <a:stCxn id="4" idx="1"/>
            <a:endCxn id="7" idx="0"/>
          </p:cNvCxnSpPr>
          <p:nvPr/>
        </p:nvCxnSpPr>
        <p:spPr>
          <a:xfrm flipH="1">
            <a:off x="1622805" y="4348544"/>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175541" y="4908511"/>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9" idx="0"/>
          </p:cNvCxnSpPr>
          <p:nvPr/>
        </p:nvCxnSpPr>
        <p:spPr>
          <a:xfrm>
            <a:off x="4735508" y="4348544"/>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feld 4"/>
          <p:cNvSpPr txBox="1"/>
          <p:nvPr/>
        </p:nvSpPr>
        <p:spPr>
          <a:xfrm>
            <a:off x="7388398" y="5273131"/>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r>
              <a:rPr lang="de-DE" sz="1000" b="1" dirty="0">
                <a:latin typeface="Consolas" panose="020B0609020204030204" pitchFamily="49" charset="0"/>
              </a:rPr>
              <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4" name="Group 13"/>
          <p:cNvGrpSpPr/>
          <p:nvPr/>
        </p:nvGrpSpPr>
        <p:grpSpPr>
          <a:xfrm>
            <a:off x="371787" y="5305528"/>
            <a:ext cx="545963" cy="678839"/>
            <a:chOff x="180871" y="5004080"/>
            <a:chExt cx="545963" cy="678839"/>
          </a:xfrm>
        </p:grpSpPr>
        <p:sp>
          <p:nvSpPr>
            <p:cNvPr id="15" name="Folded Corner 14"/>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2858838" y="5406924"/>
            <a:ext cx="388442" cy="125540"/>
            <a:chOff x="5581337" y="3056661"/>
            <a:chExt cx="293277" cy="236705"/>
          </a:xfrm>
        </p:grpSpPr>
        <p:sp>
          <p:nvSpPr>
            <p:cNvPr id="19" name="Rectangle 18"/>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Rectangle 21"/>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2813620" y="5720097"/>
            <a:ext cx="490370" cy="125540"/>
            <a:chOff x="2739093" y="5422831"/>
            <a:chExt cx="490370" cy="125540"/>
          </a:xfrm>
        </p:grpSpPr>
        <p:sp>
          <p:nvSpPr>
            <p:cNvPr id="24" name="Rectangle 23"/>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Rectangle 26"/>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Rectangle 27"/>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9" name="Group 28"/>
          <p:cNvGrpSpPr/>
          <p:nvPr/>
        </p:nvGrpSpPr>
        <p:grpSpPr>
          <a:xfrm rot="10800000">
            <a:off x="5262074" y="5408600"/>
            <a:ext cx="388442" cy="125540"/>
            <a:chOff x="5581337" y="3056661"/>
            <a:chExt cx="293277" cy="236705"/>
          </a:xfrm>
        </p:grpSpPr>
        <p:sp>
          <p:nvSpPr>
            <p:cNvPr id="30" name="Rectangle 29"/>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4" name="Group 33"/>
          <p:cNvGrpSpPr/>
          <p:nvPr/>
        </p:nvGrpSpPr>
        <p:grpSpPr>
          <a:xfrm>
            <a:off x="5216856" y="5721773"/>
            <a:ext cx="490370" cy="125540"/>
            <a:chOff x="2739093" y="5422831"/>
            <a:chExt cx="490370" cy="125540"/>
          </a:xfrm>
        </p:grpSpPr>
        <p:sp>
          <p:nvSpPr>
            <p:cNvPr id="35" name="Rectangle 34"/>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40" name="Straight Arrow Connector 39"/>
          <p:cNvCxnSpPr>
            <a:stCxn id="30" idx="1"/>
            <a:endCxn id="35" idx="3"/>
          </p:cNvCxnSpPr>
          <p:nvPr/>
        </p:nvCxnSpPr>
        <p:spPr>
          <a:xfrm flipH="1">
            <a:off x="5265231" y="5534140"/>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1"/>
            <a:endCxn id="37" idx="3"/>
          </p:cNvCxnSpPr>
          <p:nvPr/>
        </p:nvCxnSpPr>
        <p:spPr>
          <a:xfrm flipH="1">
            <a:off x="5459559" y="5534140"/>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1"/>
            <a:endCxn id="36" idx="3"/>
          </p:cNvCxnSpPr>
          <p:nvPr/>
        </p:nvCxnSpPr>
        <p:spPr>
          <a:xfrm flipH="1">
            <a:off x="5361981" y="5534140"/>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1" idx="1"/>
          </p:cNvCxnSpPr>
          <p:nvPr/>
        </p:nvCxnSpPr>
        <p:spPr>
          <a:xfrm flipH="1" flipV="1">
            <a:off x="5407199" y="5534140"/>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74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Schema Matching</a:t>
            </a:r>
          </a:p>
        </p:txBody>
      </p:sp>
      <p:sp>
        <p:nvSpPr>
          <p:cNvPr id="6" name="Content Placeholder 5"/>
          <p:cNvSpPr>
            <a:spLocks noGrp="1"/>
          </p:cNvSpPr>
          <p:nvPr>
            <p:ph idx="1"/>
          </p:nvPr>
        </p:nvSpPr>
        <p:spPr/>
        <p:txBody>
          <a:bodyPr/>
          <a:lstStyle/>
          <a:p>
            <a:r>
              <a:rPr lang="en-US" dirty="0"/>
              <a:t>Motivation</a:t>
            </a:r>
          </a:p>
          <a:p>
            <a:pPr lvl="1"/>
            <a:r>
              <a:rPr lang="en-US" dirty="0"/>
              <a:t>Large and convoluted schemas (# tables, # attributes, structure)</a:t>
            </a:r>
          </a:p>
          <a:p>
            <a:pPr lvl="1"/>
            <a:r>
              <a:rPr lang="en-US" b="1" dirty="0">
                <a:solidFill>
                  <a:srgbClr val="7889FB"/>
                </a:solidFill>
              </a:rPr>
              <a:t>Goal: </a:t>
            </a:r>
            <a:r>
              <a:rPr lang="en-US" dirty="0"/>
              <a:t>generation of matching candidates (refined by user) </a:t>
            </a:r>
          </a:p>
          <a:p>
            <a:pPr lvl="1"/>
            <a:endParaRPr lang="en-US" dirty="0"/>
          </a:p>
          <a:p>
            <a:r>
              <a:rPr lang="en-US" dirty="0"/>
              <a:t>Problem Definition</a:t>
            </a:r>
          </a:p>
          <a:p>
            <a:pPr lvl="1"/>
            <a:r>
              <a:rPr lang="en-US" b="1" dirty="0">
                <a:solidFill>
                  <a:srgbClr val="7889FB"/>
                </a:solidFill>
              </a:rPr>
              <a:t>Given:</a:t>
            </a:r>
            <a:r>
              <a:rPr lang="en-US" dirty="0">
                <a:solidFill>
                  <a:srgbClr val="7889FB"/>
                </a:solidFill>
              </a:rPr>
              <a:t> </a:t>
            </a:r>
            <a:r>
              <a:rPr lang="en-US" dirty="0"/>
              <a:t>two schemas </a:t>
            </a:r>
            <a:r>
              <a:rPr lang="en-US" b="1" dirty="0">
                <a:solidFill>
                  <a:schemeClr val="accent1"/>
                </a:solidFill>
              </a:rPr>
              <a:t>S1</a:t>
            </a:r>
            <a:r>
              <a:rPr lang="en-US" dirty="0"/>
              <a:t> and </a:t>
            </a:r>
            <a:r>
              <a:rPr lang="en-US" b="1" dirty="0">
                <a:solidFill>
                  <a:schemeClr val="accent1"/>
                </a:solidFill>
              </a:rPr>
              <a:t>S2</a:t>
            </a:r>
          </a:p>
          <a:p>
            <a:pPr lvl="1"/>
            <a:r>
              <a:rPr lang="en-US" b="1" dirty="0">
                <a:solidFill>
                  <a:srgbClr val="7889FB"/>
                </a:solidFill>
              </a:rPr>
              <a:t>Goal:</a:t>
            </a:r>
            <a:r>
              <a:rPr lang="en-US" dirty="0"/>
              <a:t> Generate </a:t>
            </a:r>
            <a:br>
              <a:rPr lang="en-US" dirty="0"/>
            </a:br>
            <a:r>
              <a:rPr lang="en-US" dirty="0">
                <a:solidFill>
                  <a:schemeClr val="tx1"/>
                </a:solidFill>
              </a:rPr>
              <a:t>correspondences</a:t>
            </a:r>
            <a:r>
              <a:rPr lang="en-US" dirty="0"/>
              <a:t> </a:t>
            </a:r>
            <a:br>
              <a:rPr lang="en-US" dirty="0"/>
            </a:br>
            <a:r>
              <a:rPr lang="en-US" dirty="0"/>
              <a:t>between </a:t>
            </a:r>
            <a:r>
              <a:rPr lang="en-US" b="1" dirty="0">
                <a:solidFill>
                  <a:schemeClr val="accent1"/>
                </a:solidFill>
              </a:rPr>
              <a:t>S1</a:t>
            </a:r>
            <a:r>
              <a:rPr lang="en-US" dirty="0"/>
              <a:t> and </a:t>
            </a:r>
            <a:r>
              <a:rPr lang="en-US" b="1" dirty="0">
                <a:solidFill>
                  <a:schemeClr val="accent1"/>
                </a:solidFill>
              </a:rPr>
              <a:t>S2</a:t>
            </a:r>
          </a:p>
          <a:p>
            <a:pPr lvl="1"/>
            <a:r>
              <a:rPr lang="en-US" b="1" dirty="0">
                <a:solidFill>
                  <a:schemeClr val="accent1"/>
                </a:solidFill>
              </a:rPr>
              <a:t>Correspondence:</a:t>
            </a:r>
            <a:r>
              <a:rPr lang="en-US" dirty="0"/>
              <a:t> </a:t>
            </a:r>
            <a:br>
              <a:rPr lang="en-US" dirty="0"/>
            </a:br>
            <a:r>
              <a:rPr lang="en-US" dirty="0"/>
              <a:t>relationship between </a:t>
            </a:r>
            <a:br>
              <a:rPr lang="en-US" dirty="0"/>
            </a:br>
            <a:r>
              <a:rPr lang="en-US" dirty="0"/>
              <a:t>M elements in S1 and N elements in S2</a:t>
            </a:r>
          </a:p>
          <a:p>
            <a:pPr lvl="1"/>
            <a:r>
              <a:rPr lang="en-US" b="1" dirty="0">
                <a:solidFill>
                  <a:schemeClr val="accent1"/>
                </a:solidFill>
              </a:rPr>
              <a:t>Mapping expression: </a:t>
            </a:r>
            <a:r>
              <a:rPr lang="en-US" dirty="0"/>
              <a:t/>
            </a:r>
            <a:br>
              <a:rPr lang="en-US" dirty="0"/>
            </a:br>
            <a:r>
              <a:rPr lang="en-US" dirty="0"/>
              <a:t>function how elements are related</a:t>
            </a:r>
            <a:br>
              <a:rPr lang="en-US" dirty="0"/>
            </a:br>
            <a:r>
              <a:rPr lang="en-US" dirty="0"/>
              <a:t>(directional or non-directional)</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41532733"/>
              </p:ext>
            </p:extLst>
          </p:nvPr>
        </p:nvGraphicFramePr>
        <p:xfrm>
          <a:off x="4061807" y="3504811"/>
          <a:ext cx="2027498" cy="1096715"/>
        </p:xfrm>
        <a:graphic>
          <a:graphicData uri="http://schemas.openxmlformats.org/drawingml/2006/table">
            <a:tbl>
              <a:tblPr firstRow="1" bandRow="1">
                <a:tableStyleId>{5C22544A-7EE6-4342-B048-85BDC9FD1C3A}</a:tableStyleId>
              </a:tblPr>
              <a:tblGrid>
                <a:gridCol w="759903">
                  <a:extLst>
                    <a:ext uri="{9D8B030D-6E8A-4147-A177-3AD203B41FA5}">
                      <a16:colId xmlns:a16="http://schemas.microsoft.com/office/drawing/2014/main" val="1106858737"/>
                    </a:ext>
                  </a:extLst>
                </a:gridCol>
                <a:gridCol w="1267595">
                  <a:extLst>
                    <a:ext uri="{9D8B030D-6E8A-4147-A177-3AD203B41FA5}">
                      <a16:colId xmlns:a16="http://schemas.microsoft.com/office/drawing/2014/main" val="3598699040"/>
                    </a:ext>
                  </a:extLst>
                </a:gridCol>
              </a:tblGrid>
              <a:tr h="219343">
                <a:tc gridSpan="2">
                  <a:txBody>
                    <a:bodyPr/>
                    <a:lstStyle/>
                    <a:p>
                      <a:r>
                        <a:rPr lang="en-US" sz="1400" dirty="0">
                          <a:latin typeface="Consolas" panose="020B0609020204030204" pitchFamily="49" charset="0"/>
                          <a:cs typeface="Calibri" panose="020F0502020204030204" pitchFamily="34" charset="0"/>
                        </a:rPr>
                        <a:t>Books</a:t>
                      </a: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a:latin typeface="Consolas" panose="020B0609020204030204" pitchFamily="49" charset="0"/>
                          <a:cs typeface="Calibri" panose="020F0502020204030204" pitchFamily="34" charset="0"/>
                        </a:rPr>
                        <a:t>ISBN</a:t>
                      </a:r>
                    </a:p>
                  </a:txBody>
                  <a:tcPr marL="45720" marR="45720" marT="0" marB="0"/>
                </a:tc>
                <a:tc>
                  <a:txBody>
                    <a:bodyPr/>
                    <a:lstStyle/>
                    <a:p>
                      <a:r>
                        <a:rPr lang="en-US" sz="1400" dirty="0">
                          <a:latin typeface="Consolas" panose="020B0609020204030204" pitchFamily="49" charset="0"/>
                          <a:cs typeface="Calibri" panose="020F0502020204030204" pitchFamily="34" charset="0"/>
                        </a:rPr>
                        <a:t>CHAR(15) </a:t>
                      </a:r>
                      <a:r>
                        <a:rPr lang="en-US" sz="1400" b="1" dirty="0">
                          <a:latin typeface="Consolas" panose="020B0609020204030204" pitchFamily="49" charset="0"/>
                          <a:cs typeface="Calibri" panose="020F0502020204030204" pitchFamily="34" charset="0"/>
                        </a:rPr>
                        <a:t>PK</a:t>
                      </a:r>
                    </a:p>
                  </a:txBody>
                  <a:tcPr marL="45720" marR="45720" marT="0" marB="0"/>
                </a:tc>
                <a:extLst>
                  <a:ext uri="{0D108BD9-81ED-4DB2-BD59-A6C34878D82A}">
                    <a16:rowId xmlns:a16="http://schemas.microsoft.com/office/drawing/2014/main" val="986666716"/>
                  </a:ext>
                </a:extLst>
              </a:tr>
              <a:tr h="219343">
                <a:tc>
                  <a:txBody>
                    <a:bodyPr/>
                    <a:lstStyle/>
                    <a:p>
                      <a:r>
                        <a:rPr lang="en-US" sz="1400" dirty="0">
                          <a:latin typeface="Consolas" panose="020B0609020204030204" pitchFamily="49" charset="0"/>
                          <a:cs typeface="Calibri" panose="020F0502020204030204" pitchFamily="34" charset="0"/>
                        </a:rPr>
                        <a:t>Title</a:t>
                      </a:r>
                    </a:p>
                  </a:txBody>
                  <a:tcPr marL="45720" marR="45720" marT="0" marB="0"/>
                </a:tc>
                <a:tc>
                  <a:txBody>
                    <a:bodyPr/>
                    <a:lstStyle/>
                    <a:p>
                      <a:r>
                        <a:rPr lang="en-US" sz="1400" dirty="0">
                          <a:latin typeface="Consolas" panose="020B0609020204030204" pitchFamily="49" charset="0"/>
                          <a:cs typeface="Calibri" panose="020F0502020204030204" pitchFamily="34" charset="0"/>
                        </a:rPr>
                        <a:t>VARCHAR(96)</a:t>
                      </a:r>
                    </a:p>
                  </a:txBody>
                  <a:tcPr marL="45720" marR="45720" marT="0" marB="0"/>
                </a:tc>
                <a:extLst>
                  <a:ext uri="{0D108BD9-81ED-4DB2-BD59-A6C34878D82A}">
                    <a16:rowId xmlns:a16="http://schemas.microsoft.com/office/drawing/2014/main" val="1003336169"/>
                  </a:ext>
                </a:extLst>
              </a:tr>
              <a:tr h="219343">
                <a:tc>
                  <a:txBody>
                    <a:bodyPr/>
                    <a:lstStyle/>
                    <a:p>
                      <a:r>
                        <a:rPr lang="en-US" sz="1400" dirty="0">
                          <a:latin typeface="Consolas" panose="020B0609020204030204" pitchFamily="49" charset="0"/>
                          <a:cs typeface="Calibri" panose="020F0502020204030204" pitchFamily="34" charset="0"/>
                        </a:rPr>
                        <a:t>Author</a:t>
                      </a: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VARCHAR(64)</a:t>
                      </a:r>
                    </a:p>
                  </a:txBody>
                  <a:tcPr marL="45720" marR="45720" marT="0" marB="0"/>
                </a:tc>
                <a:extLst>
                  <a:ext uri="{0D108BD9-81ED-4DB2-BD59-A6C34878D82A}">
                    <a16:rowId xmlns:a16="http://schemas.microsoft.com/office/drawing/2014/main" val="828225337"/>
                  </a:ext>
                </a:extLst>
              </a:tr>
              <a:tr h="219343">
                <a:tc>
                  <a:txBody>
                    <a:bodyPr/>
                    <a:lstStyle/>
                    <a:p>
                      <a:r>
                        <a:rPr lang="en-US" sz="1400" dirty="0">
                          <a:latin typeface="Consolas" panose="020B0609020204030204" pitchFamily="49" charset="0"/>
                          <a:cs typeface="Calibri" panose="020F0502020204030204" pitchFamily="34" charset="0"/>
                        </a:rPr>
                        <a:t>Price</a:t>
                      </a: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20930782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67405777"/>
              </p:ext>
            </p:extLst>
          </p:nvPr>
        </p:nvGraphicFramePr>
        <p:xfrm>
          <a:off x="6702251" y="2725343"/>
          <a:ext cx="2312799" cy="1523435"/>
        </p:xfrm>
        <a:graphic>
          <a:graphicData uri="http://schemas.openxmlformats.org/drawingml/2006/table">
            <a:tbl>
              <a:tblPr firstRow="1" bandRow="1">
                <a:tableStyleId>{5C22544A-7EE6-4342-B048-85BDC9FD1C3A}</a:tableStyleId>
              </a:tblPr>
              <a:tblGrid>
                <a:gridCol w="994786">
                  <a:extLst>
                    <a:ext uri="{9D8B030D-6E8A-4147-A177-3AD203B41FA5}">
                      <a16:colId xmlns:a16="http://schemas.microsoft.com/office/drawing/2014/main" val="1106858737"/>
                    </a:ext>
                  </a:extLst>
                </a:gridCol>
                <a:gridCol w="1318013">
                  <a:extLst>
                    <a:ext uri="{9D8B030D-6E8A-4147-A177-3AD203B41FA5}">
                      <a16:colId xmlns:a16="http://schemas.microsoft.com/office/drawing/2014/main" val="3598699040"/>
                    </a:ext>
                  </a:extLst>
                </a:gridCol>
              </a:tblGrid>
              <a:tr h="219343">
                <a:tc gridSpan="2">
                  <a:txBody>
                    <a:bodyPr/>
                    <a:lstStyle/>
                    <a:p>
                      <a:r>
                        <a:rPr lang="en-US" sz="1400" dirty="0" err="1">
                          <a:latin typeface="Consolas" panose="020B0609020204030204" pitchFamily="49" charset="0"/>
                          <a:cs typeface="Calibri" panose="020F0502020204030204" pitchFamily="34" charset="0"/>
                        </a:rPr>
                        <a:t>BookInfo</a:t>
                      </a:r>
                      <a:endParaRPr lang="en-US" sz="1400" dirty="0">
                        <a:latin typeface="Consolas" panose="020B0609020204030204" pitchFamily="49" charset="0"/>
                        <a:cs typeface="Calibri" panose="020F0502020204030204" pitchFamily="34" charset="0"/>
                      </a:endParaRP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a:latin typeface="Consolas" panose="020B0609020204030204" pitchFamily="49" charset="0"/>
                          <a:cs typeface="Calibri" panose="020F0502020204030204" pitchFamily="34" charset="0"/>
                        </a:rPr>
                        <a:t>ID</a:t>
                      </a:r>
                    </a:p>
                  </a:txBody>
                  <a:tcPr marL="45720" marR="45720" marT="0" marB="0"/>
                </a:tc>
                <a:tc>
                  <a:txBody>
                    <a:bodyPr/>
                    <a:lstStyle/>
                    <a:p>
                      <a:r>
                        <a:rPr lang="en-US" sz="1400" dirty="0">
                          <a:latin typeface="Consolas" panose="020B0609020204030204" pitchFamily="49" charset="0"/>
                          <a:cs typeface="Calibri" panose="020F0502020204030204" pitchFamily="34" charset="0"/>
                        </a:rPr>
                        <a:t>CHAR(15) </a:t>
                      </a:r>
                      <a:r>
                        <a:rPr lang="en-US" sz="1400" b="1" dirty="0">
                          <a:latin typeface="Consolas" panose="020B0609020204030204" pitchFamily="49" charset="0"/>
                          <a:cs typeface="Calibri" panose="020F0502020204030204" pitchFamily="34" charset="0"/>
                        </a:rPr>
                        <a:t>PK</a:t>
                      </a:r>
                    </a:p>
                  </a:txBody>
                  <a:tcPr marL="45720" marR="45720" marT="0" marB="0"/>
                </a:tc>
                <a:extLst>
                  <a:ext uri="{0D108BD9-81ED-4DB2-BD59-A6C34878D82A}">
                    <a16:rowId xmlns:a16="http://schemas.microsoft.com/office/drawing/2014/main" val="986666716"/>
                  </a:ext>
                </a:extLst>
              </a:tr>
              <a:tr h="219343">
                <a:tc>
                  <a:txBody>
                    <a:bodyPr/>
                    <a:lstStyle/>
                    <a:p>
                      <a:r>
                        <a:rPr lang="en-US" sz="1400" dirty="0" err="1">
                          <a:latin typeface="Consolas" panose="020B0609020204030204" pitchFamily="49" charset="0"/>
                          <a:cs typeface="Calibri" panose="020F0502020204030204" pitchFamily="34" charset="0"/>
                        </a:rPr>
                        <a:t>AuthorID</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INT REF</a:t>
                      </a:r>
                      <a:r>
                        <a:rPr lang="en-US" sz="1400" baseline="0" dirty="0">
                          <a:latin typeface="Consolas" panose="020B0609020204030204" pitchFamily="49" charset="0"/>
                          <a:cs typeface="Calibri" panose="020F0502020204030204" pitchFamily="34" charset="0"/>
                        </a:rPr>
                        <a:t> </a:t>
                      </a:r>
                      <a:r>
                        <a:rPr lang="en-US" sz="1400" baseline="0" dirty="0" err="1">
                          <a:latin typeface="Consolas" panose="020B0609020204030204" pitchFamily="49" charset="0"/>
                          <a:cs typeface="Calibri" panose="020F0502020204030204" pitchFamily="34" charset="0"/>
                        </a:rPr>
                        <a:t>AuthorInfo</a:t>
                      </a:r>
                      <a:endParaRPr lang="en-US" sz="1400" dirty="0">
                        <a:latin typeface="Consolas" panose="020B0609020204030204" pitchFamily="49" charset="0"/>
                        <a:cs typeface="Calibri" panose="020F0502020204030204" pitchFamily="34" charset="0"/>
                      </a:endParaRPr>
                    </a:p>
                  </a:txBody>
                  <a:tcPr marL="45720" marR="45720" marT="0" marB="0"/>
                </a:tc>
                <a:extLst>
                  <a:ext uri="{0D108BD9-81ED-4DB2-BD59-A6C34878D82A}">
                    <a16:rowId xmlns:a16="http://schemas.microsoft.com/office/drawing/2014/main" val="1003336169"/>
                  </a:ext>
                </a:extLst>
              </a:tr>
              <a:tr h="219343">
                <a:tc>
                  <a:txBody>
                    <a:bodyPr/>
                    <a:lstStyle/>
                    <a:p>
                      <a:r>
                        <a:rPr lang="en-US" sz="1400" dirty="0" err="1">
                          <a:latin typeface="Consolas" panose="020B0609020204030204" pitchFamily="49" charset="0"/>
                          <a:cs typeface="Calibri" panose="020F0502020204030204" pitchFamily="34" charset="0"/>
                        </a:rPr>
                        <a:t>BookTitle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VARCHAR(128)</a:t>
                      </a:r>
                    </a:p>
                  </a:txBody>
                  <a:tcPr marL="45720" marR="45720" marT="0" marB="0"/>
                </a:tc>
                <a:extLst>
                  <a:ext uri="{0D108BD9-81ED-4DB2-BD59-A6C34878D82A}">
                    <a16:rowId xmlns:a16="http://schemas.microsoft.com/office/drawing/2014/main" val="828225337"/>
                  </a:ext>
                </a:extLst>
              </a:tr>
              <a:tr h="219343">
                <a:tc>
                  <a:txBody>
                    <a:bodyPr/>
                    <a:lstStyle/>
                    <a:p>
                      <a:r>
                        <a:rPr lang="en-US" sz="1400" dirty="0" err="1">
                          <a:latin typeface="Consolas" panose="020B0609020204030204" pitchFamily="49" charset="0"/>
                          <a:cs typeface="Calibri" panose="020F0502020204030204" pitchFamily="34" charset="0"/>
                        </a:rPr>
                        <a:t>ListPrice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2093078204"/>
                  </a:ext>
                </a:extLst>
              </a:tr>
              <a:tr h="219343">
                <a:tc>
                  <a:txBody>
                    <a:bodyPr/>
                    <a:lstStyle/>
                    <a:p>
                      <a:r>
                        <a:rPr lang="en-US" sz="1400" dirty="0" err="1">
                          <a:latin typeface="Consolas" panose="020B0609020204030204" pitchFamily="49" charset="0"/>
                          <a:cs typeface="Calibri" panose="020F0502020204030204" pitchFamily="34" charset="0"/>
                        </a:rPr>
                        <a:t>DiscPrice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384017289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56598204"/>
              </p:ext>
            </p:extLst>
          </p:nvPr>
        </p:nvGraphicFramePr>
        <p:xfrm>
          <a:off x="6702251" y="4405089"/>
          <a:ext cx="2314473" cy="877372"/>
        </p:xfrm>
        <a:graphic>
          <a:graphicData uri="http://schemas.openxmlformats.org/drawingml/2006/table">
            <a:tbl>
              <a:tblPr firstRow="1" bandRow="1">
                <a:tableStyleId>{5C22544A-7EE6-4342-B048-85BDC9FD1C3A}</a:tableStyleId>
              </a:tblPr>
              <a:tblGrid>
                <a:gridCol w="994786">
                  <a:extLst>
                    <a:ext uri="{9D8B030D-6E8A-4147-A177-3AD203B41FA5}">
                      <a16:colId xmlns:a16="http://schemas.microsoft.com/office/drawing/2014/main" val="1106858737"/>
                    </a:ext>
                  </a:extLst>
                </a:gridCol>
                <a:gridCol w="1319687">
                  <a:extLst>
                    <a:ext uri="{9D8B030D-6E8A-4147-A177-3AD203B41FA5}">
                      <a16:colId xmlns:a16="http://schemas.microsoft.com/office/drawing/2014/main" val="3598699040"/>
                    </a:ext>
                  </a:extLst>
                </a:gridCol>
              </a:tblGrid>
              <a:tr h="219343">
                <a:tc gridSpan="2">
                  <a:txBody>
                    <a:bodyPr/>
                    <a:lstStyle/>
                    <a:p>
                      <a:r>
                        <a:rPr lang="en-US" sz="1400" dirty="0" err="1">
                          <a:latin typeface="Consolas" panose="020B0609020204030204" pitchFamily="49" charset="0"/>
                          <a:cs typeface="Calibri" panose="020F0502020204030204" pitchFamily="34" charset="0"/>
                        </a:rPr>
                        <a:t>AuthorInfo</a:t>
                      </a:r>
                      <a:endParaRPr lang="en-US" sz="1400" dirty="0">
                        <a:latin typeface="Consolas" panose="020B0609020204030204" pitchFamily="49" charset="0"/>
                        <a:cs typeface="Calibri" panose="020F0502020204030204" pitchFamily="34" charset="0"/>
                      </a:endParaRP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err="1">
                          <a:latin typeface="Consolas" panose="020B0609020204030204" pitchFamily="49" charset="0"/>
                          <a:cs typeface="Calibri" panose="020F0502020204030204" pitchFamily="34" charset="0"/>
                        </a:rPr>
                        <a:t>AuthorID</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b="1" dirty="0">
                          <a:latin typeface="Consolas" panose="020B0609020204030204" pitchFamily="49" charset="0"/>
                          <a:cs typeface="Calibri" panose="020F0502020204030204" pitchFamily="34" charset="0"/>
                        </a:rPr>
                        <a:t>INT PK</a:t>
                      </a:r>
                    </a:p>
                  </a:txBody>
                  <a:tcPr marL="45720" marR="45720" marT="0" marB="0"/>
                </a:tc>
                <a:extLst>
                  <a:ext uri="{0D108BD9-81ED-4DB2-BD59-A6C34878D82A}">
                    <a16:rowId xmlns:a16="http://schemas.microsoft.com/office/drawing/2014/main" val="986666716"/>
                  </a:ext>
                </a:extLst>
              </a:tr>
              <a:tr h="219343">
                <a:tc>
                  <a:txBody>
                    <a:bodyPr/>
                    <a:lstStyle/>
                    <a:p>
                      <a:r>
                        <a:rPr lang="en-US" sz="1400" dirty="0" err="1">
                          <a:latin typeface="Consolas" panose="020B0609020204030204" pitchFamily="49" charset="0"/>
                          <a:cs typeface="Calibri" panose="020F0502020204030204" pitchFamily="34" charset="0"/>
                        </a:rPr>
                        <a:t>LastName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VARCHAR(32)</a:t>
                      </a:r>
                    </a:p>
                  </a:txBody>
                  <a:tcPr marL="45720" marR="45720" marT="0" marB="0"/>
                </a:tc>
                <a:extLst>
                  <a:ext uri="{0D108BD9-81ED-4DB2-BD59-A6C34878D82A}">
                    <a16:rowId xmlns:a16="http://schemas.microsoft.com/office/drawing/2014/main" val="1003336169"/>
                  </a:ext>
                </a:extLst>
              </a:tr>
              <a:tr h="219343">
                <a:tc>
                  <a:txBody>
                    <a:bodyPr/>
                    <a:lstStyle/>
                    <a:p>
                      <a:r>
                        <a:rPr lang="en-US" sz="1400" dirty="0" err="1">
                          <a:latin typeface="Consolas" panose="020B0609020204030204" pitchFamily="49" charset="0"/>
                          <a:cs typeface="Calibri" panose="020F0502020204030204" pitchFamily="34" charset="0"/>
                        </a:rPr>
                        <a:t>FirstName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VARCHAR(32)</a:t>
                      </a:r>
                    </a:p>
                  </a:txBody>
                  <a:tcPr marL="45720" marR="45720" marT="0" marB="0"/>
                </a:tc>
                <a:extLst>
                  <a:ext uri="{0D108BD9-81ED-4DB2-BD59-A6C34878D82A}">
                    <a16:rowId xmlns:a16="http://schemas.microsoft.com/office/drawing/2014/main" val="828225337"/>
                  </a:ext>
                </a:extLst>
              </a:tr>
            </a:tbl>
          </a:graphicData>
        </a:graphic>
      </p:graphicFrame>
      <p:cxnSp>
        <p:nvCxnSpPr>
          <p:cNvPr id="11" name="Straight Arrow Connector 10"/>
          <p:cNvCxnSpPr/>
          <p:nvPr/>
        </p:nvCxnSpPr>
        <p:spPr>
          <a:xfrm flipV="1">
            <a:off x="6089305" y="3054699"/>
            <a:ext cx="612946" cy="77372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p:cNvCxnSpPr>
          <p:nvPr/>
        </p:nvCxnSpPr>
        <p:spPr>
          <a:xfrm flipV="1">
            <a:off x="6089305" y="3707842"/>
            <a:ext cx="612946" cy="34532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089305" y="3938954"/>
            <a:ext cx="612946" cy="57275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89305" y="4248778"/>
            <a:ext cx="612946" cy="7151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89305" y="4248778"/>
            <a:ext cx="612946" cy="95626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a:stretch>
            <a:fillRect/>
          </a:stretch>
        </p:blipFill>
        <p:spPr>
          <a:xfrm>
            <a:off x="8415461" y="769061"/>
            <a:ext cx="502493" cy="640080"/>
          </a:xfrm>
          <a:prstGeom prst="rect">
            <a:avLst/>
          </a:prstGeom>
          <a:ln w="25400">
            <a:solidFill>
              <a:srgbClr val="7889FB"/>
            </a:solidFill>
          </a:ln>
        </p:spPr>
      </p:pic>
      <p:sp>
        <p:nvSpPr>
          <p:cNvPr id="27" name="TextBox 26"/>
          <p:cNvSpPr txBox="1"/>
          <p:nvPr/>
        </p:nvSpPr>
        <p:spPr>
          <a:xfrm>
            <a:off x="5661603" y="618930"/>
            <a:ext cx="2632055"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Jayant </a:t>
            </a:r>
            <a:r>
              <a:rPr lang="en-US" sz="1400" dirty="0" err="1">
                <a:latin typeface="Calibri" panose="020F0502020204030204" pitchFamily="34" charset="0"/>
                <a:cs typeface="Calibri" panose="020F0502020204030204" pitchFamily="34" charset="0"/>
              </a:rPr>
              <a:t>Madhavan</a:t>
            </a:r>
            <a:r>
              <a:rPr lang="en-US" sz="1400" dirty="0">
                <a:latin typeface="Calibri" panose="020F0502020204030204" pitchFamily="34" charset="0"/>
                <a:cs typeface="Calibri" panose="020F0502020204030204" pitchFamily="34" charset="0"/>
              </a:rPr>
              <a:t>, Erhard Rahm: Generic Schema Matching, Ten Years Later. </a:t>
            </a:r>
            <a:r>
              <a:rPr lang="en-US" sz="1400" b="1" dirty="0">
                <a:latin typeface="Calibri" panose="020F0502020204030204" pitchFamily="34" charset="0"/>
                <a:cs typeface="Calibri" panose="020F0502020204030204" pitchFamily="34" charset="0"/>
              </a:rPr>
              <a:t>PVLDB 2011 </a:t>
            </a:r>
            <a:r>
              <a:rPr lang="en-US" sz="1400" dirty="0">
                <a:latin typeface="Calibri" panose="020F0502020204030204" pitchFamily="34" charset="0"/>
                <a:cs typeface="Calibri" panose="020F0502020204030204" pitchFamily="34" charset="0"/>
              </a:rPr>
              <a:t>(</a:t>
            </a:r>
            <a:r>
              <a:rPr lang="en-US" sz="1400" dirty="0">
                <a:solidFill>
                  <a:schemeClr val="accent1"/>
                </a:solidFill>
                <a:latin typeface="Calibri" panose="020F0502020204030204" pitchFamily="34" charset="0"/>
                <a:cs typeface="Calibri" panose="020F0502020204030204" pitchFamily="34" charset="0"/>
              </a:rPr>
              <a:t>test of time award</a:t>
            </a:r>
            <a:r>
              <a:rPr lang="en-US" sz="1400" dirty="0">
                <a:latin typeface="Calibri" panose="020F0502020204030204" pitchFamily="34" charset="0"/>
                <a:cs typeface="Calibri" panose="020F0502020204030204" pitchFamily="34" charset="0"/>
              </a:rPr>
              <a:t>)]</a:t>
            </a:r>
          </a:p>
        </p:txBody>
      </p:sp>
      <p:sp>
        <p:nvSpPr>
          <p:cNvPr id="3" name="TextBox 2"/>
          <p:cNvSpPr txBox="1"/>
          <p:nvPr/>
        </p:nvSpPr>
        <p:spPr>
          <a:xfrm>
            <a:off x="5652078" y="3141243"/>
            <a:ext cx="41910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S1</a:t>
            </a:r>
          </a:p>
        </p:txBody>
      </p:sp>
      <p:sp>
        <p:nvSpPr>
          <p:cNvPr id="17" name="TextBox 16"/>
          <p:cNvSpPr txBox="1"/>
          <p:nvPr/>
        </p:nvSpPr>
        <p:spPr>
          <a:xfrm>
            <a:off x="8576253" y="2350668"/>
            <a:ext cx="41910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S2</a:t>
            </a:r>
          </a:p>
        </p:txBody>
      </p:sp>
    </p:spTree>
    <p:extLst>
      <p:ext uri="{BB962C8B-B14F-4D97-AF65-F5344CB8AC3E}">
        <p14:creationId xmlns:p14="http://schemas.microsoft.com/office/powerpoint/2010/main" val="23592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and Matching Process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39"/>
          <p:cNvSpPr txBox="1">
            <a:spLocks noChangeArrowheads="1"/>
          </p:cNvSpPr>
          <p:nvPr/>
        </p:nvSpPr>
        <p:spPr bwMode="auto">
          <a:xfrm>
            <a:off x="266238" y="1277832"/>
            <a:ext cx="1021434" cy="646331"/>
          </a:xfrm>
          <a:prstGeom prst="rect">
            <a:avLst/>
          </a:prstGeom>
          <a:noFill/>
          <a:ln w="9525" algn="ctr">
            <a:noFill/>
            <a:miter lim="800000"/>
            <a:headEnd/>
            <a:tailEnd/>
          </a:ln>
          <a:effectLst/>
        </p:spPr>
        <p:txBody>
          <a:bodyPr wrap="none">
            <a:spAutoFit/>
          </a:bodyPr>
          <a:lstStyle/>
          <a:p>
            <a:pPr algn="ctr"/>
            <a:r>
              <a:rPr lang="de-DE" b="1" dirty="0">
                <a:latin typeface="Calibri" panose="020F0502020204030204" pitchFamily="34" charset="0"/>
                <a:cs typeface="Calibri" panose="020F0502020204030204" pitchFamily="34" charset="0"/>
              </a:rPr>
              <a:t>External</a:t>
            </a:r>
          </a:p>
          <a:p>
            <a:pPr algn="ctr"/>
            <a:r>
              <a:rPr lang="de-DE" b="1" dirty="0">
                <a:latin typeface="Calibri" panose="020F0502020204030204" pitchFamily="34" charset="0"/>
                <a:cs typeface="Calibri" panose="020F0502020204030204" pitchFamily="34" charset="0"/>
              </a:rPr>
              <a:t>Schemas</a:t>
            </a:r>
            <a:endParaRPr lang="de-DE" b="1" baseline="-25000" dirty="0">
              <a:latin typeface="Calibri" panose="020F0502020204030204" pitchFamily="34" charset="0"/>
              <a:cs typeface="Calibri" panose="020F0502020204030204" pitchFamily="34" charset="0"/>
            </a:endParaRPr>
          </a:p>
        </p:txBody>
      </p:sp>
      <p:sp>
        <p:nvSpPr>
          <p:cNvPr id="6" name="Text Box 46"/>
          <p:cNvSpPr txBox="1">
            <a:spLocks noChangeArrowheads="1"/>
          </p:cNvSpPr>
          <p:nvPr/>
        </p:nvSpPr>
        <p:spPr bwMode="auto">
          <a:xfrm>
            <a:off x="92075" y="1933469"/>
            <a:ext cx="500063" cy="369332"/>
          </a:xfrm>
          <a:prstGeom prst="rect">
            <a:avLst/>
          </a:prstGeom>
          <a:noFill/>
          <a:ln w="9525" algn="ctr">
            <a:noFill/>
            <a:miter lim="800000"/>
            <a:headEnd/>
            <a:tailEnd/>
          </a:ln>
          <a:effectLst/>
        </p:spPr>
        <p:txBody>
          <a:bodyPr>
            <a:spAutoFit/>
          </a:bodyPr>
          <a:lstStyle/>
          <a:p>
            <a:pPr algn="ctr"/>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1</a:t>
            </a:r>
          </a:p>
        </p:txBody>
      </p:sp>
      <p:sp>
        <p:nvSpPr>
          <p:cNvPr id="7" name="Text Box 47"/>
          <p:cNvSpPr txBox="1">
            <a:spLocks noChangeArrowheads="1"/>
          </p:cNvSpPr>
          <p:nvPr/>
        </p:nvSpPr>
        <p:spPr bwMode="auto">
          <a:xfrm>
            <a:off x="129265" y="2928868"/>
            <a:ext cx="372218" cy="369332"/>
          </a:xfrm>
          <a:prstGeom prst="rect">
            <a:avLst/>
          </a:prstGeom>
          <a:noFill/>
          <a:ln w="9525" algn="ctr">
            <a:noFill/>
            <a:miter lim="800000"/>
            <a:headEnd/>
            <a:tailEnd/>
          </a:ln>
          <a:effectLst/>
        </p:spPr>
        <p:txBody>
          <a:bodyPr wrap="none">
            <a:spAutoFit/>
          </a:bodyPr>
          <a:lstStyle/>
          <a:p>
            <a:pPr algn="ctr"/>
            <a:r>
              <a:rPr lang="de-DE" b="1">
                <a:latin typeface="Calibri" panose="020F0502020204030204" pitchFamily="34" charset="0"/>
                <a:cs typeface="Calibri" panose="020F0502020204030204" pitchFamily="34" charset="0"/>
              </a:rPr>
              <a:t>S</a:t>
            </a:r>
            <a:r>
              <a:rPr lang="de-DE" b="1" baseline="-25000">
                <a:latin typeface="Calibri" panose="020F0502020204030204" pitchFamily="34" charset="0"/>
                <a:cs typeface="Calibri" panose="020F0502020204030204" pitchFamily="34" charset="0"/>
              </a:rPr>
              <a:t>2</a:t>
            </a:r>
          </a:p>
        </p:txBody>
      </p:sp>
      <p:graphicFrame>
        <p:nvGraphicFramePr>
          <p:cNvPr id="8" name="Group 96"/>
          <p:cNvGraphicFramePr>
            <a:graphicFrameLocks/>
          </p:cNvGraphicFramePr>
          <p:nvPr>
            <p:extLst>
              <p:ext uri="{D42A27DB-BD31-4B8C-83A1-F6EECF244321}">
                <p14:modId xmlns:p14="http://schemas.microsoft.com/office/powerpoint/2010/main" val="3239730065"/>
              </p:ext>
            </p:extLst>
          </p:nvPr>
        </p:nvGraphicFramePr>
        <p:xfrm>
          <a:off x="676275" y="2027132"/>
          <a:ext cx="488950" cy="290880"/>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Att1</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Att3</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Group 285"/>
          <p:cNvGraphicFramePr>
            <a:graphicFrameLocks noGrp="1"/>
          </p:cNvGraphicFramePr>
          <p:nvPr>
            <p:extLst>
              <p:ext uri="{D42A27DB-BD31-4B8C-83A1-F6EECF244321}">
                <p14:modId xmlns:p14="http://schemas.microsoft.com/office/powerpoint/2010/main" val="3019972133"/>
              </p:ext>
            </p:extLst>
          </p:nvPr>
        </p:nvGraphicFramePr>
        <p:xfrm>
          <a:off x="296863" y="2385907"/>
          <a:ext cx="317500" cy="298695"/>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tblGrid>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Att4</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Att5</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244"/>
          <p:cNvGraphicFramePr>
            <a:graphicFrameLocks noGrp="1"/>
          </p:cNvGraphicFramePr>
          <p:nvPr>
            <p:extLst>
              <p:ext uri="{D42A27DB-BD31-4B8C-83A1-F6EECF244321}">
                <p14:modId xmlns:p14="http://schemas.microsoft.com/office/powerpoint/2010/main" val="2686012324"/>
              </p:ext>
            </p:extLst>
          </p:nvPr>
        </p:nvGraphicFramePr>
        <p:xfrm>
          <a:off x="835025" y="2443057"/>
          <a:ext cx="488950" cy="290880"/>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Att1</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Att3</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11" name="AutoShape 287"/>
          <p:cNvCxnSpPr>
            <a:cxnSpLocks noChangeShapeType="1"/>
          </p:cNvCxnSpPr>
          <p:nvPr/>
        </p:nvCxnSpPr>
        <p:spPr bwMode="auto">
          <a:xfrm>
            <a:off x="909638" y="2312882"/>
            <a:ext cx="158750" cy="130175"/>
          </a:xfrm>
          <a:prstGeom prst="straightConnector1">
            <a:avLst/>
          </a:prstGeom>
          <a:noFill/>
          <a:ln w="9525">
            <a:solidFill>
              <a:schemeClr val="tx1"/>
            </a:solidFill>
            <a:round/>
            <a:headEnd type="triangle" w="med" len="med"/>
            <a:tailEnd type="triangle" w="med" len="med"/>
          </a:ln>
          <a:effectLst/>
        </p:spPr>
      </p:cxnSp>
      <p:cxnSp>
        <p:nvCxnSpPr>
          <p:cNvPr id="12" name="AutoShape 288"/>
          <p:cNvCxnSpPr>
            <a:cxnSpLocks noChangeShapeType="1"/>
          </p:cNvCxnSpPr>
          <p:nvPr/>
        </p:nvCxnSpPr>
        <p:spPr bwMode="auto">
          <a:xfrm flipH="1">
            <a:off x="530225" y="2312882"/>
            <a:ext cx="220663" cy="73025"/>
          </a:xfrm>
          <a:prstGeom prst="straightConnector1">
            <a:avLst/>
          </a:prstGeom>
          <a:noFill/>
          <a:ln w="9525">
            <a:solidFill>
              <a:schemeClr val="tx1"/>
            </a:solidFill>
            <a:round/>
            <a:headEnd type="triangle" w="med" len="med"/>
            <a:tailEnd type="triangle" w="med" len="med"/>
          </a:ln>
          <a:effectLst/>
        </p:spPr>
      </p:cxnSp>
      <p:grpSp>
        <p:nvGrpSpPr>
          <p:cNvPr id="13" name="Group 12"/>
          <p:cNvGrpSpPr/>
          <p:nvPr/>
        </p:nvGrpSpPr>
        <p:grpSpPr>
          <a:xfrm>
            <a:off x="381560" y="3060630"/>
            <a:ext cx="885825" cy="387350"/>
            <a:chOff x="431800" y="3151062"/>
            <a:chExt cx="885825" cy="387350"/>
          </a:xfrm>
        </p:grpSpPr>
        <p:sp>
          <p:nvSpPr>
            <p:cNvPr id="14" name="Rectangle 286"/>
            <p:cNvSpPr>
              <a:spLocks noChangeArrowheads="1"/>
            </p:cNvSpPr>
            <p:nvPr/>
          </p:nvSpPr>
          <p:spPr bwMode="auto">
            <a:xfrm>
              <a:off x="665163" y="315106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15" name="AutoShape 289"/>
            <p:cNvSpPr>
              <a:spLocks noChangeArrowheads="1"/>
            </p:cNvSpPr>
            <p:nvPr/>
          </p:nvSpPr>
          <p:spPr bwMode="auto">
            <a:xfrm>
              <a:off x="955675" y="3151062"/>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16" name="AutoShape 290"/>
            <p:cNvCxnSpPr>
              <a:cxnSpLocks noChangeShapeType="1"/>
              <a:stCxn id="14" idx="3"/>
              <a:endCxn id="15" idx="1"/>
            </p:cNvCxnSpPr>
            <p:nvPr/>
          </p:nvCxnSpPr>
          <p:spPr bwMode="auto">
            <a:xfrm>
              <a:off x="857250" y="3195512"/>
              <a:ext cx="98425" cy="0"/>
            </a:xfrm>
            <a:prstGeom prst="straightConnector1">
              <a:avLst/>
            </a:prstGeom>
            <a:noFill/>
            <a:ln w="9525">
              <a:solidFill>
                <a:schemeClr val="tx1"/>
              </a:solidFill>
              <a:round/>
              <a:headEnd/>
              <a:tailEnd/>
            </a:ln>
            <a:effectLst/>
          </p:spPr>
        </p:cxnSp>
        <p:sp>
          <p:nvSpPr>
            <p:cNvPr id="17" name="Rectangle 291"/>
            <p:cNvSpPr>
              <a:spLocks noChangeArrowheads="1"/>
            </p:cNvSpPr>
            <p:nvPr/>
          </p:nvSpPr>
          <p:spPr bwMode="auto">
            <a:xfrm>
              <a:off x="904875" y="3292350"/>
              <a:ext cx="192088"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18" name="AutoShape 292"/>
            <p:cNvSpPr>
              <a:spLocks noChangeArrowheads="1"/>
            </p:cNvSpPr>
            <p:nvPr/>
          </p:nvSpPr>
          <p:spPr bwMode="auto">
            <a:xfrm>
              <a:off x="1141413" y="3292350"/>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19" name="AutoShape 293"/>
            <p:cNvCxnSpPr>
              <a:cxnSpLocks noChangeShapeType="1"/>
              <a:stCxn id="17" idx="3"/>
              <a:endCxn id="18" idx="1"/>
            </p:cNvCxnSpPr>
            <p:nvPr/>
          </p:nvCxnSpPr>
          <p:spPr bwMode="auto">
            <a:xfrm>
              <a:off x="1096963" y="3336800"/>
              <a:ext cx="44450" cy="0"/>
            </a:xfrm>
            <a:prstGeom prst="straightConnector1">
              <a:avLst/>
            </a:prstGeom>
            <a:noFill/>
            <a:ln w="9525">
              <a:solidFill>
                <a:schemeClr val="tx1"/>
              </a:solidFill>
              <a:round/>
              <a:headEnd/>
              <a:tailEnd/>
            </a:ln>
            <a:effectLst/>
          </p:spPr>
        </p:cxnSp>
        <p:sp>
          <p:nvSpPr>
            <p:cNvPr id="20" name="Rectangle 294"/>
            <p:cNvSpPr>
              <a:spLocks noChangeArrowheads="1"/>
            </p:cNvSpPr>
            <p:nvPr/>
          </p:nvSpPr>
          <p:spPr bwMode="auto">
            <a:xfrm>
              <a:off x="431800" y="3447925"/>
              <a:ext cx="192088"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21" name="AutoShape 295"/>
            <p:cNvSpPr>
              <a:spLocks noChangeArrowheads="1"/>
            </p:cNvSpPr>
            <p:nvPr/>
          </p:nvSpPr>
          <p:spPr bwMode="auto">
            <a:xfrm>
              <a:off x="715963" y="3447925"/>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22" name="AutoShape 296"/>
            <p:cNvCxnSpPr>
              <a:cxnSpLocks noChangeShapeType="1"/>
              <a:stCxn id="20" idx="3"/>
              <a:endCxn id="21" idx="1"/>
            </p:cNvCxnSpPr>
            <p:nvPr/>
          </p:nvCxnSpPr>
          <p:spPr bwMode="auto">
            <a:xfrm>
              <a:off x="623888" y="3492375"/>
              <a:ext cx="92075" cy="0"/>
            </a:xfrm>
            <a:prstGeom prst="straightConnector1">
              <a:avLst/>
            </a:prstGeom>
            <a:noFill/>
            <a:ln w="9525">
              <a:solidFill>
                <a:schemeClr val="tx1"/>
              </a:solidFill>
              <a:round/>
              <a:headEnd/>
              <a:tailEnd/>
            </a:ln>
            <a:effectLst/>
          </p:spPr>
        </p:cxnSp>
        <p:cxnSp>
          <p:nvCxnSpPr>
            <p:cNvPr id="23" name="AutoShape 297"/>
            <p:cNvCxnSpPr>
              <a:cxnSpLocks noChangeShapeType="1"/>
              <a:stCxn id="17" idx="0"/>
              <a:endCxn id="15" idx="2"/>
            </p:cNvCxnSpPr>
            <p:nvPr/>
          </p:nvCxnSpPr>
          <p:spPr bwMode="auto">
            <a:xfrm flipH="1" flipV="1">
              <a:off x="1000125" y="3239962"/>
              <a:ext cx="1588" cy="52388"/>
            </a:xfrm>
            <a:prstGeom prst="straightConnector1">
              <a:avLst/>
            </a:prstGeom>
            <a:noFill/>
            <a:ln w="9525">
              <a:solidFill>
                <a:schemeClr val="tx1"/>
              </a:solidFill>
              <a:round/>
              <a:headEnd/>
              <a:tailEnd/>
            </a:ln>
            <a:effectLst/>
          </p:spPr>
        </p:cxnSp>
        <p:sp>
          <p:nvSpPr>
            <p:cNvPr id="24" name="Rectangle 298"/>
            <p:cNvSpPr>
              <a:spLocks noChangeArrowheads="1"/>
            </p:cNvSpPr>
            <p:nvPr/>
          </p:nvSpPr>
          <p:spPr bwMode="auto">
            <a:xfrm>
              <a:off x="1125538" y="315106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25" name="Rectangle 299"/>
            <p:cNvSpPr>
              <a:spLocks noChangeArrowheads="1"/>
            </p:cNvSpPr>
            <p:nvPr/>
          </p:nvSpPr>
          <p:spPr bwMode="auto">
            <a:xfrm>
              <a:off x="1090613" y="344951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26" name="AutoShape 300"/>
            <p:cNvCxnSpPr>
              <a:cxnSpLocks noChangeShapeType="1"/>
              <a:stCxn id="15" idx="3"/>
              <a:endCxn id="24" idx="1"/>
            </p:cNvCxnSpPr>
            <p:nvPr/>
          </p:nvCxnSpPr>
          <p:spPr bwMode="auto">
            <a:xfrm>
              <a:off x="1044575" y="3195512"/>
              <a:ext cx="80963" cy="0"/>
            </a:xfrm>
            <a:prstGeom prst="straightConnector1">
              <a:avLst/>
            </a:prstGeom>
            <a:noFill/>
            <a:ln w="9525">
              <a:solidFill>
                <a:schemeClr val="tx1"/>
              </a:solidFill>
              <a:round/>
              <a:headEnd/>
              <a:tailEnd/>
            </a:ln>
            <a:effectLst/>
          </p:spPr>
        </p:cxnSp>
        <p:cxnSp>
          <p:nvCxnSpPr>
            <p:cNvPr id="27" name="AutoShape 301"/>
            <p:cNvCxnSpPr>
              <a:cxnSpLocks noChangeShapeType="1"/>
              <a:stCxn id="25" idx="0"/>
              <a:endCxn id="18" idx="2"/>
            </p:cNvCxnSpPr>
            <p:nvPr/>
          </p:nvCxnSpPr>
          <p:spPr bwMode="auto">
            <a:xfrm flipH="1" flipV="1">
              <a:off x="1185863" y="3381250"/>
              <a:ext cx="1587" cy="68262"/>
            </a:xfrm>
            <a:prstGeom prst="straightConnector1">
              <a:avLst/>
            </a:prstGeom>
            <a:noFill/>
            <a:ln w="9525">
              <a:solidFill>
                <a:schemeClr val="tx1"/>
              </a:solidFill>
              <a:round/>
              <a:headEnd/>
              <a:tailEnd/>
            </a:ln>
            <a:effectLst/>
          </p:spPr>
        </p:cxnSp>
        <p:cxnSp>
          <p:nvCxnSpPr>
            <p:cNvPr id="28" name="AutoShape 302"/>
            <p:cNvCxnSpPr>
              <a:cxnSpLocks noChangeShapeType="1"/>
              <a:stCxn id="21" idx="0"/>
              <a:endCxn id="14" idx="2"/>
            </p:cNvCxnSpPr>
            <p:nvPr/>
          </p:nvCxnSpPr>
          <p:spPr bwMode="auto">
            <a:xfrm flipV="1">
              <a:off x="760413" y="3239962"/>
              <a:ext cx="1587" cy="207963"/>
            </a:xfrm>
            <a:prstGeom prst="straightConnector1">
              <a:avLst/>
            </a:prstGeom>
            <a:noFill/>
            <a:ln w="9525">
              <a:solidFill>
                <a:schemeClr val="tx1"/>
              </a:solidFill>
              <a:round/>
              <a:headEnd/>
              <a:tailEnd/>
            </a:ln>
            <a:effectLst/>
          </p:spPr>
        </p:cxnSp>
        <p:cxnSp>
          <p:nvCxnSpPr>
            <p:cNvPr id="29" name="AutoShape 303"/>
            <p:cNvCxnSpPr>
              <a:cxnSpLocks noChangeShapeType="1"/>
              <a:stCxn id="21" idx="3"/>
              <a:endCxn id="25" idx="1"/>
            </p:cNvCxnSpPr>
            <p:nvPr/>
          </p:nvCxnSpPr>
          <p:spPr bwMode="auto">
            <a:xfrm>
              <a:off x="804863" y="3492375"/>
              <a:ext cx="285750" cy="1587"/>
            </a:xfrm>
            <a:prstGeom prst="straightConnector1">
              <a:avLst/>
            </a:prstGeom>
            <a:noFill/>
            <a:ln w="9525">
              <a:solidFill>
                <a:schemeClr val="tx1"/>
              </a:solidFill>
              <a:round/>
              <a:headEnd/>
              <a:tailEnd/>
            </a:ln>
            <a:effectLst/>
          </p:spPr>
        </p:cxnSp>
      </p:grpSp>
      <p:sp>
        <p:nvSpPr>
          <p:cNvPr id="30" name="Rounded Rectangle 29"/>
          <p:cNvSpPr/>
          <p:nvPr/>
        </p:nvSpPr>
        <p:spPr>
          <a:xfrm>
            <a:off x="1879042" y="1507255"/>
            <a:ext cx="1788606" cy="2100105"/>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Model Pool</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56" name="Rounded Rectangle 55"/>
          <p:cNvSpPr/>
          <p:nvPr/>
        </p:nvSpPr>
        <p:spPr>
          <a:xfrm>
            <a:off x="6995342" y="1507254"/>
            <a:ext cx="1788606" cy="2111829"/>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Mapping Pool</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57" name="Right Arrow 56"/>
          <p:cNvSpPr/>
          <p:nvPr/>
        </p:nvSpPr>
        <p:spPr>
          <a:xfrm>
            <a:off x="1446087" y="257368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grpSp>
        <p:nvGrpSpPr>
          <p:cNvPr id="91" name="Group 90"/>
          <p:cNvGrpSpPr/>
          <p:nvPr/>
        </p:nvGrpSpPr>
        <p:grpSpPr>
          <a:xfrm>
            <a:off x="2332981" y="2082139"/>
            <a:ext cx="1089025" cy="441324"/>
            <a:chOff x="1928813" y="4461554"/>
            <a:chExt cx="1089025" cy="441324"/>
          </a:xfrm>
        </p:grpSpPr>
        <p:sp>
          <p:nvSpPr>
            <p:cNvPr id="58" name="Rectangle 6"/>
            <p:cNvSpPr>
              <a:spLocks noChangeArrowheads="1"/>
            </p:cNvSpPr>
            <p:nvPr/>
          </p:nvSpPr>
          <p:spPr bwMode="auto">
            <a:xfrm>
              <a:off x="2305050" y="44615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59" name="Rectangle 7"/>
            <p:cNvSpPr>
              <a:spLocks noChangeArrowheads="1"/>
            </p:cNvSpPr>
            <p:nvPr/>
          </p:nvSpPr>
          <p:spPr bwMode="auto">
            <a:xfrm>
              <a:off x="2116138" y="4628241"/>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60" name="Rectangle 8"/>
            <p:cNvSpPr>
              <a:spLocks noChangeArrowheads="1"/>
            </p:cNvSpPr>
            <p:nvPr/>
          </p:nvSpPr>
          <p:spPr bwMode="auto">
            <a:xfrm>
              <a:off x="2492375" y="4629829"/>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61" name="AutoShape 9"/>
            <p:cNvCxnSpPr>
              <a:cxnSpLocks noChangeShapeType="1"/>
              <a:stCxn id="58" idx="2"/>
              <a:endCxn id="60" idx="0"/>
            </p:cNvCxnSpPr>
            <p:nvPr/>
          </p:nvCxnSpPr>
          <p:spPr bwMode="auto">
            <a:xfrm>
              <a:off x="2389188" y="4555216"/>
              <a:ext cx="187325" cy="74612"/>
            </a:xfrm>
            <a:prstGeom prst="straightConnector1">
              <a:avLst/>
            </a:prstGeom>
            <a:noFill/>
            <a:ln w="9525">
              <a:solidFill>
                <a:schemeClr val="tx1"/>
              </a:solidFill>
              <a:round/>
              <a:headEnd/>
              <a:tailEnd type="triangle" w="sm" len="sm"/>
            </a:ln>
            <a:effectLst/>
          </p:spPr>
        </p:cxnSp>
        <p:cxnSp>
          <p:nvCxnSpPr>
            <p:cNvPr id="62" name="AutoShape 10"/>
            <p:cNvCxnSpPr>
              <a:cxnSpLocks noChangeShapeType="1"/>
              <a:stCxn id="58" idx="2"/>
              <a:endCxn id="59" idx="0"/>
            </p:cNvCxnSpPr>
            <p:nvPr/>
          </p:nvCxnSpPr>
          <p:spPr bwMode="auto">
            <a:xfrm flipH="1">
              <a:off x="2200275" y="4555216"/>
              <a:ext cx="188913" cy="73025"/>
            </a:xfrm>
            <a:prstGeom prst="straightConnector1">
              <a:avLst/>
            </a:prstGeom>
            <a:noFill/>
            <a:ln w="9525">
              <a:solidFill>
                <a:schemeClr val="tx1"/>
              </a:solidFill>
              <a:round/>
              <a:headEnd/>
              <a:tailEnd type="triangle" w="sm" len="sm"/>
            </a:ln>
            <a:effectLst/>
          </p:spPr>
        </p:cxnSp>
        <p:sp>
          <p:nvSpPr>
            <p:cNvPr id="63" name="Rectangle 11"/>
            <p:cNvSpPr>
              <a:spLocks noChangeArrowheads="1"/>
            </p:cNvSpPr>
            <p:nvPr/>
          </p:nvSpPr>
          <p:spPr bwMode="auto">
            <a:xfrm>
              <a:off x="2390775" y="4807629"/>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64" name="Rectangle 12"/>
            <p:cNvSpPr>
              <a:spLocks noChangeArrowheads="1"/>
            </p:cNvSpPr>
            <p:nvPr/>
          </p:nvSpPr>
          <p:spPr bwMode="auto">
            <a:xfrm>
              <a:off x="2630488" y="480921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65" name="AutoShape 13"/>
            <p:cNvCxnSpPr>
              <a:cxnSpLocks noChangeShapeType="1"/>
              <a:stCxn id="60" idx="2"/>
              <a:endCxn id="64" idx="0"/>
            </p:cNvCxnSpPr>
            <p:nvPr/>
          </p:nvCxnSpPr>
          <p:spPr bwMode="auto">
            <a:xfrm>
              <a:off x="2576513" y="4723491"/>
              <a:ext cx="138113" cy="85725"/>
            </a:xfrm>
            <a:prstGeom prst="straightConnector1">
              <a:avLst/>
            </a:prstGeom>
            <a:noFill/>
            <a:ln w="9525">
              <a:solidFill>
                <a:schemeClr val="tx1"/>
              </a:solidFill>
              <a:round/>
              <a:headEnd/>
              <a:tailEnd type="triangle" w="sm" len="sm"/>
            </a:ln>
            <a:effectLst/>
          </p:spPr>
        </p:cxnSp>
        <p:cxnSp>
          <p:nvCxnSpPr>
            <p:cNvPr id="66" name="AutoShape 14"/>
            <p:cNvCxnSpPr>
              <a:cxnSpLocks noChangeShapeType="1"/>
              <a:stCxn id="60" idx="2"/>
              <a:endCxn id="63" idx="0"/>
            </p:cNvCxnSpPr>
            <p:nvPr/>
          </p:nvCxnSpPr>
          <p:spPr bwMode="auto">
            <a:xfrm flipH="1">
              <a:off x="2474913" y="4723491"/>
              <a:ext cx="101600" cy="84137"/>
            </a:xfrm>
            <a:prstGeom prst="straightConnector1">
              <a:avLst/>
            </a:prstGeom>
            <a:noFill/>
            <a:ln w="9525">
              <a:solidFill>
                <a:schemeClr val="tx1"/>
              </a:solidFill>
              <a:round/>
              <a:headEnd/>
              <a:tailEnd type="triangle" w="sm" len="sm"/>
            </a:ln>
            <a:effectLst/>
          </p:spPr>
        </p:cxnSp>
        <p:sp>
          <p:nvSpPr>
            <p:cNvPr id="67" name="Rectangle 15"/>
            <p:cNvSpPr>
              <a:spLocks noChangeArrowheads="1"/>
            </p:cNvSpPr>
            <p:nvPr/>
          </p:nvSpPr>
          <p:spPr bwMode="auto">
            <a:xfrm>
              <a:off x="2851150" y="4807629"/>
              <a:ext cx="166688" cy="93662"/>
            </a:xfrm>
            <a:prstGeom prst="rect">
              <a:avLst/>
            </a:prstGeom>
            <a:solidFill>
              <a:schemeClr val="accent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68" name="AutoShape 16"/>
            <p:cNvCxnSpPr>
              <a:cxnSpLocks noChangeShapeType="1"/>
              <a:stCxn id="60" idx="2"/>
              <a:endCxn id="67" idx="0"/>
            </p:cNvCxnSpPr>
            <p:nvPr/>
          </p:nvCxnSpPr>
          <p:spPr bwMode="auto">
            <a:xfrm>
              <a:off x="2576513" y="4723491"/>
              <a:ext cx="358775" cy="84137"/>
            </a:xfrm>
            <a:prstGeom prst="straightConnector1">
              <a:avLst/>
            </a:prstGeom>
            <a:noFill/>
            <a:ln w="9525">
              <a:solidFill>
                <a:schemeClr val="tx1"/>
              </a:solidFill>
              <a:round/>
              <a:headEnd/>
              <a:tailEnd type="triangle" w="sm" len="sm"/>
            </a:ln>
            <a:effectLst/>
          </p:spPr>
        </p:cxnSp>
        <p:sp>
          <p:nvSpPr>
            <p:cNvPr id="69" name="Rectangle 17"/>
            <p:cNvSpPr>
              <a:spLocks noChangeArrowheads="1"/>
            </p:cNvSpPr>
            <p:nvPr/>
          </p:nvSpPr>
          <p:spPr bwMode="auto">
            <a:xfrm>
              <a:off x="1928813" y="48028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0" name="Rectangle 18"/>
            <p:cNvSpPr>
              <a:spLocks noChangeArrowheads="1"/>
            </p:cNvSpPr>
            <p:nvPr/>
          </p:nvSpPr>
          <p:spPr bwMode="auto">
            <a:xfrm>
              <a:off x="2168525" y="48044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71" name="AutoShape 19"/>
            <p:cNvCxnSpPr>
              <a:cxnSpLocks noChangeShapeType="1"/>
              <a:stCxn id="59" idx="2"/>
              <a:endCxn id="70" idx="0"/>
            </p:cNvCxnSpPr>
            <p:nvPr/>
          </p:nvCxnSpPr>
          <p:spPr bwMode="auto">
            <a:xfrm>
              <a:off x="2200275" y="4721904"/>
              <a:ext cx="52388" cy="82550"/>
            </a:xfrm>
            <a:prstGeom prst="straightConnector1">
              <a:avLst/>
            </a:prstGeom>
            <a:noFill/>
            <a:ln w="9525">
              <a:solidFill>
                <a:schemeClr val="tx1"/>
              </a:solidFill>
              <a:round/>
              <a:headEnd/>
              <a:tailEnd type="triangle" w="sm" len="sm"/>
            </a:ln>
            <a:effectLst/>
          </p:spPr>
        </p:cxnSp>
        <p:cxnSp>
          <p:nvCxnSpPr>
            <p:cNvPr id="72" name="AutoShape 20"/>
            <p:cNvCxnSpPr>
              <a:cxnSpLocks noChangeShapeType="1"/>
              <a:stCxn id="59" idx="2"/>
              <a:endCxn id="69" idx="0"/>
            </p:cNvCxnSpPr>
            <p:nvPr/>
          </p:nvCxnSpPr>
          <p:spPr bwMode="auto">
            <a:xfrm flipH="1">
              <a:off x="2012950" y="4721904"/>
              <a:ext cx="187325" cy="80962"/>
            </a:xfrm>
            <a:prstGeom prst="straightConnector1">
              <a:avLst/>
            </a:prstGeom>
            <a:noFill/>
            <a:ln w="9525">
              <a:solidFill>
                <a:schemeClr val="tx1"/>
              </a:solidFill>
              <a:round/>
              <a:headEnd/>
              <a:tailEnd type="triangle" w="sm" len="sm"/>
            </a:ln>
            <a:effectLst/>
          </p:spPr>
        </p:cxnSp>
      </p:grpSp>
      <p:grpSp>
        <p:nvGrpSpPr>
          <p:cNvPr id="92" name="Group 91"/>
          <p:cNvGrpSpPr/>
          <p:nvPr/>
        </p:nvGrpSpPr>
        <p:grpSpPr>
          <a:xfrm>
            <a:off x="2331987" y="2846317"/>
            <a:ext cx="812801" cy="641350"/>
            <a:chOff x="2038350" y="5336266"/>
            <a:chExt cx="812801" cy="641350"/>
          </a:xfrm>
        </p:grpSpPr>
        <p:sp>
          <p:nvSpPr>
            <p:cNvPr id="73" name="Rectangle 21"/>
            <p:cNvSpPr>
              <a:spLocks noChangeArrowheads="1"/>
            </p:cNvSpPr>
            <p:nvPr/>
          </p:nvSpPr>
          <p:spPr bwMode="auto">
            <a:xfrm>
              <a:off x="2414588" y="53362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4" name="Rectangle 22"/>
            <p:cNvSpPr>
              <a:spLocks noChangeArrowheads="1"/>
            </p:cNvSpPr>
            <p:nvPr/>
          </p:nvSpPr>
          <p:spPr bwMode="auto">
            <a:xfrm>
              <a:off x="2225675" y="55029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5" name="Rectangle 23"/>
            <p:cNvSpPr>
              <a:spLocks noChangeArrowheads="1"/>
            </p:cNvSpPr>
            <p:nvPr/>
          </p:nvSpPr>
          <p:spPr bwMode="auto">
            <a:xfrm>
              <a:off x="2601913" y="5504541"/>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76" name="AutoShape 24"/>
            <p:cNvCxnSpPr>
              <a:cxnSpLocks noChangeShapeType="1"/>
              <a:stCxn id="73" idx="2"/>
              <a:endCxn id="75" idx="0"/>
            </p:cNvCxnSpPr>
            <p:nvPr/>
          </p:nvCxnSpPr>
          <p:spPr bwMode="auto">
            <a:xfrm>
              <a:off x="2498725" y="5429929"/>
              <a:ext cx="187325" cy="74612"/>
            </a:xfrm>
            <a:prstGeom prst="straightConnector1">
              <a:avLst/>
            </a:prstGeom>
            <a:noFill/>
            <a:ln w="9525">
              <a:solidFill>
                <a:schemeClr val="tx1"/>
              </a:solidFill>
              <a:round/>
              <a:headEnd/>
              <a:tailEnd type="triangle" w="sm" len="sm"/>
            </a:ln>
            <a:effectLst/>
          </p:spPr>
        </p:cxnSp>
        <p:cxnSp>
          <p:nvCxnSpPr>
            <p:cNvPr id="77" name="AutoShape 25"/>
            <p:cNvCxnSpPr>
              <a:cxnSpLocks noChangeShapeType="1"/>
              <a:stCxn id="73" idx="2"/>
              <a:endCxn id="74" idx="0"/>
            </p:cNvCxnSpPr>
            <p:nvPr/>
          </p:nvCxnSpPr>
          <p:spPr bwMode="auto">
            <a:xfrm flipH="1">
              <a:off x="2309813" y="5429929"/>
              <a:ext cx="188913" cy="73025"/>
            </a:xfrm>
            <a:prstGeom prst="straightConnector1">
              <a:avLst/>
            </a:prstGeom>
            <a:noFill/>
            <a:ln w="9525">
              <a:solidFill>
                <a:schemeClr val="tx1"/>
              </a:solidFill>
              <a:round/>
              <a:headEnd/>
              <a:tailEnd type="triangle" w="sm" len="sm"/>
            </a:ln>
            <a:effectLst/>
          </p:spPr>
        </p:cxnSp>
        <p:sp>
          <p:nvSpPr>
            <p:cNvPr id="78" name="Rectangle 26"/>
            <p:cNvSpPr>
              <a:spLocks noChangeArrowheads="1"/>
            </p:cNvSpPr>
            <p:nvPr/>
          </p:nvSpPr>
          <p:spPr bwMode="auto">
            <a:xfrm>
              <a:off x="2224088" y="58823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9" name="Rectangle 27"/>
            <p:cNvSpPr>
              <a:spLocks noChangeArrowheads="1"/>
            </p:cNvSpPr>
            <p:nvPr/>
          </p:nvSpPr>
          <p:spPr bwMode="auto">
            <a:xfrm>
              <a:off x="2463800" y="58839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80" name="AutoShape 28"/>
            <p:cNvCxnSpPr>
              <a:cxnSpLocks noChangeShapeType="1"/>
              <a:stCxn id="85" idx="2"/>
              <a:endCxn id="79" idx="0"/>
            </p:cNvCxnSpPr>
            <p:nvPr/>
          </p:nvCxnSpPr>
          <p:spPr bwMode="auto">
            <a:xfrm>
              <a:off x="2492375" y="5772829"/>
              <a:ext cx="55563" cy="111125"/>
            </a:xfrm>
            <a:prstGeom prst="straightConnector1">
              <a:avLst/>
            </a:prstGeom>
            <a:noFill/>
            <a:ln w="9525">
              <a:solidFill>
                <a:schemeClr val="tx1"/>
              </a:solidFill>
              <a:round/>
              <a:headEnd/>
              <a:tailEnd type="triangle" w="sm" len="sm"/>
            </a:ln>
            <a:effectLst/>
          </p:spPr>
        </p:cxnSp>
        <p:cxnSp>
          <p:nvCxnSpPr>
            <p:cNvPr id="81" name="AutoShape 29"/>
            <p:cNvCxnSpPr>
              <a:cxnSpLocks noChangeShapeType="1"/>
              <a:stCxn id="85" idx="2"/>
              <a:endCxn id="78" idx="0"/>
            </p:cNvCxnSpPr>
            <p:nvPr/>
          </p:nvCxnSpPr>
          <p:spPr bwMode="auto">
            <a:xfrm flipH="1">
              <a:off x="2308225" y="5772829"/>
              <a:ext cx="184150" cy="109537"/>
            </a:xfrm>
            <a:prstGeom prst="straightConnector1">
              <a:avLst/>
            </a:prstGeom>
            <a:noFill/>
            <a:ln w="9525">
              <a:solidFill>
                <a:schemeClr val="tx1"/>
              </a:solidFill>
              <a:round/>
              <a:headEnd/>
              <a:tailEnd type="triangle" w="sm" len="sm"/>
            </a:ln>
            <a:effectLst/>
          </p:spPr>
        </p:cxnSp>
        <p:sp>
          <p:nvSpPr>
            <p:cNvPr id="82" name="Rectangle 30"/>
            <p:cNvSpPr>
              <a:spLocks noChangeArrowheads="1"/>
            </p:cNvSpPr>
            <p:nvPr/>
          </p:nvSpPr>
          <p:spPr bwMode="auto">
            <a:xfrm>
              <a:off x="2684463" y="5882366"/>
              <a:ext cx="166688" cy="93662"/>
            </a:xfrm>
            <a:prstGeom prst="rect">
              <a:avLst/>
            </a:prstGeom>
            <a:solidFill>
              <a:schemeClr val="accent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83" name="AutoShape 31"/>
            <p:cNvCxnSpPr>
              <a:cxnSpLocks noChangeShapeType="1"/>
              <a:stCxn id="85" idx="2"/>
              <a:endCxn id="82" idx="0"/>
            </p:cNvCxnSpPr>
            <p:nvPr/>
          </p:nvCxnSpPr>
          <p:spPr bwMode="auto">
            <a:xfrm>
              <a:off x="2492375" y="5772829"/>
              <a:ext cx="276225" cy="109537"/>
            </a:xfrm>
            <a:prstGeom prst="straightConnector1">
              <a:avLst/>
            </a:prstGeom>
            <a:noFill/>
            <a:ln w="9525">
              <a:solidFill>
                <a:schemeClr val="tx1"/>
              </a:solidFill>
              <a:round/>
              <a:headEnd/>
              <a:tailEnd type="triangle" w="sm" len="sm"/>
            </a:ln>
            <a:effectLst/>
          </p:spPr>
        </p:cxnSp>
        <p:sp>
          <p:nvSpPr>
            <p:cNvPr id="84" name="Rectangle 32"/>
            <p:cNvSpPr>
              <a:spLocks noChangeArrowheads="1"/>
            </p:cNvSpPr>
            <p:nvPr/>
          </p:nvSpPr>
          <p:spPr bwMode="auto">
            <a:xfrm>
              <a:off x="2038350" y="567440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85" name="Rectangle 33"/>
            <p:cNvSpPr>
              <a:spLocks noChangeArrowheads="1"/>
            </p:cNvSpPr>
            <p:nvPr/>
          </p:nvSpPr>
          <p:spPr bwMode="auto">
            <a:xfrm>
              <a:off x="2408238" y="56791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86" name="AutoShape 34"/>
            <p:cNvCxnSpPr>
              <a:cxnSpLocks noChangeShapeType="1"/>
              <a:stCxn id="74" idx="2"/>
              <a:endCxn id="85" idx="0"/>
            </p:cNvCxnSpPr>
            <p:nvPr/>
          </p:nvCxnSpPr>
          <p:spPr bwMode="auto">
            <a:xfrm>
              <a:off x="2309813" y="5596616"/>
              <a:ext cx="182563" cy="82550"/>
            </a:xfrm>
            <a:prstGeom prst="straightConnector1">
              <a:avLst/>
            </a:prstGeom>
            <a:noFill/>
            <a:ln w="9525">
              <a:solidFill>
                <a:schemeClr val="tx1"/>
              </a:solidFill>
              <a:round/>
              <a:headEnd/>
              <a:tailEnd type="triangle" w="sm" len="sm"/>
            </a:ln>
            <a:effectLst/>
          </p:spPr>
        </p:cxnSp>
        <p:cxnSp>
          <p:nvCxnSpPr>
            <p:cNvPr id="87" name="AutoShape 35"/>
            <p:cNvCxnSpPr>
              <a:cxnSpLocks noChangeShapeType="1"/>
              <a:stCxn id="75" idx="2"/>
              <a:endCxn id="85" idx="0"/>
            </p:cNvCxnSpPr>
            <p:nvPr/>
          </p:nvCxnSpPr>
          <p:spPr bwMode="auto">
            <a:xfrm flipH="1">
              <a:off x="2492375" y="5598204"/>
              <a:ext cx="193675" cy="80962"/>
            </a:xfrm>
            <a:prstGeom prst="straightConnector1">
              <a:avLst/>
            </a:prstGeom>
            <a:noFill/>
            <a:ln w="9525">
              <a:solidFill>
                <a:schemeClr val="tx1"/>
              </a:solidFill>
              <a:round/>
              <a:headEnd/>
              <a:tailEnd type="triangle" w="sm" len="sm"/>
            </a:ln>
            <a:effectLst/>
          </p:spPr>
        </p:cxnSp>
        <p:cxnSp>
          <p:nvCxnSpPr>
            <p:cNvPr id="88" name="AutoShape 36"/>
            <p:cNvCxnSpPr>
              <a:cxnSpLocks noChangeShapeType="1"/>
              <a:stCxn id="74" idx="2"/>
              <a:endCxn id="84" idx="0"/>
            </p:cNvCxnSpPr>
            <p:nvPr/>
          </p:nvCxnSpPr>
          <p:spPr bwMode="auto">
            <a:xfrm flipH="1">
              <a:off x="2122488" y="5596616"/>
              <a:ext cx="187325" cy="77787"/>
            </a:xfrm>
            <a:prstGeom prst="straightConnector1">
              <a:avLst/>
            </a:prstGeom>
            <a:noFill/>
            <a:ln w="9525">
              <a:solidFill>
                <a:schemeClr val="tx1"/>
              </a:solidFill>
              <a:round/>
              <a:headEnd/>
              <a:tailEnd type="triangle" w="sm" len="sm"/>
            </a:ln>
            <a:effectLst/>
          </p:spPr>
        </p:cxnSp>
      </p:grpSp>
      <p:sp>
        <p:nvSpPr>
          <p:cNvPr id="89" name="Text Box 37"/>
          <p:cNvSpPr txBox="1">
            <a:spLocks noChangeArrowheads="1"/>
          </p:cNvSpPr>
          <p:nvPr/>
        </p:nvSpPr>
        <p:spPr bwMode="auto">
          <a:xfrm>
            <a:off x="2034638" y="1982579"/>
            <a:ext cx="396875" cy="336550"/>
          </a:xfrm>
          <a:prstGeom prst="rect">
            <a:avLst/>
          </a:prstGeom>
          <a:noFill/>
          <a:ln w="9525" algn="ctr">
            <a:noFill/>
            <a:miter lim="800000"/>
            <a:headEnd/>
            <a:tailEnd/>
          </a:ln>
          <a:effectLst/>
        </p:spPr>
        <p:txBody>
          <a:bodyPr wrap="none">
            <a:noAutofit/>
          </a:bodyPr>
          <a:lstStyle/>
          <a:p>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1</a:t>
            </a:r>
          </a:p>
        </p:txBody>
      </p:sp>
      <p:sp>
        <p:nvSpPr>
          <p:cNvPr id="90" name="Text Box 38"/>
          <p:cNvSpPr txBox="1">
            <a:spLocks noChangeArrowheads="1"/>
          </p:cNvSpPr>
          <p:nvPr/>
        </p:nvSpPr>
        <p:spPr bwMode="auto">
          <a:xfrm>
            <a:off x="2029875" y="2743133"/>
            <a:ext cx="396875" cy="336550"/>
          </a:xfrm>
          <a:prstGeom prst="rect">
            <a:avLst/>
          </a:prstGeom>
          <a:noFill/>
          <a:ln w="9525" algn="ctr">
            <a:noFill/>
            <a:miter lim="800000"/>
            <a:headEnd/>
            <a:tailEnd/>
          </a:ln>
          <a:effectLst/>
        </p:spPr>
        <p:txBody>
          <a:bodyPr wrap="none">
            <a:noAutofit/>
          </a:bodyPr>
          <a:lstStyle/>
          <a:p>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2</a:t>
            </a:r>
          </a:p>
        </p:txBody>
      </p:sp>
      <p:sp>
        <p:nvSpPr>
          <p:cNvPr id="93" name="TextBox 92"/>
          <p:cNvSpPr txBox="1"/>
          <p:nvPr/>
        </p:nvSpPr>
        <p:spPr>
          <a:xfrm>
            <a:off x="3006080" y="2573507"/>
            <a:ext cx="618993"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DAG IR</a:t>
            </a:r>
          </a:p>
        </p:txBody>
      </p:sp>
      <p:sp>
        <p:nvSpPr>
          <p:cNvPr id="94" name="Rounded Rectangle 93"/>
          <p:cNvSpPr/>
          <p:nvPr/>
        </p:nvSpPr>
        <p:spPr>
          <a:xfrm>
            <a:off x="1627833" y="3699477"/>
            <a:ext cx="7322492" cy="2369733"/>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95" name="Text Box 305"/>
          <p:cNvSpPr txBox="1">
            <a:spLocks noChangeArrowheads="1"/>
          </p:cNvSpPr>
          <p:nvPr/>
        </p:nvSpPr>
        <p:spPr bwMode="auto">
          <a:xfrm>
            <a:off x="1896082" y="4259681"/>
            <a:ext cx="1390369" cy="346075"/>
          </a:xfrm>
          <a:prstGeom prst="rect">
            <a:avLst/>
          </a:prstGeom>
          <a:solidFill>
            <a:schemeClr val="bg1"/>
          </a:solidFill>
          <a:ln w="19050" algn="ctr">
            <a:solidFill>
              <a:schemeClr val="accent1"/>
            </a:solidFill>
            <a:miter lim="800000"/>
            <a:headEnd/>
            <a:tailEnd/>
          </a:ln>
          <a:effectLst/>
        </p:spPr>
        <p:txBody>
          <a:bodyPr wrap="none">
            <a:noAutofit/>
          </a:bodyPr>
          <a:lstStyle/>
          <a:p>
            <a:pPr algn="ct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11</a:t>
            </a: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12</a:t>
            </a:r>
            <a:r>
              <a:rPr lang="de-DE" b="1" dirty="0">
                <a:latin typeface="Consolas" panose="020B0609020204030204" pitchFamily="49" charset="0"/>
                <a:cs typeface="Calibri" panose="020F0502020204030204" pitchFamily="34" charset="0"/>
              </a:rPr>
              <a:t>,…}</a:t>
            </a:r>
          </a:p>
        </p:txBody>
      </p:sp>
      <p:sp>
        <p:nvSpPr>
          <p:cNvPr id="96" name="Text Box 306"/>
          <p:cNvSpPr txBox="1">
            <a:spLocks noChangeArrowheads="1"/>
          </p:cNvSpPr>
          <p:nvPr/>
        </p:nvSpPr>
        <p:spPr bwMode="auto">
          <a:xfrm>
            <a:off x="1886557" y="4750395"/>
            <a:ext cx="1399255" cy="346075"/>
          </a:xfrm>
          <a:prstGeom prst="rect">
            <a:avLst/>
          </a:prstGeom>
          <a:solidFill>
            <a:schemeClr val="bg1"/>
          </a:solidFill>
          <a:ln w="19050" algn="ctr">
            <a:solidFill>
              <a:schemeClr val="accent1"/>
            </a:solidFill>
            <a:miter lim="800000"/>
            <a:headEnd/>
            <a:tailEnd/>
          </a:ln>
          <a:effectLst/>
        </p:spPr>
        <p:txBody>
          <a:bodyPr wrap="none">
            <a:noAutofit/>
          </a:bodyPr>
          <a:lstStyle/>
          <a:p>
            <a:pPr algn="ct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21</a:t>
            </a: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22</a:t>
            </a:r>
            <a:r>
              <a:rPr lang="de-DE" b="1" dirty="0">
                <a:latin typeface="Consolas" panose="020B0609020204030204" pitchFamily="49" charset="0"/>
                <a:cs typeface="Calibri" panose="020F0502020204030204" pitchFamily="34" charset="0"/>
              </a:rPr>
              <a:t>,…}</a:t>
            </a:r>
          </a:p>
        </p:txBody>
      </p:sp>
      <p:sp>
        <p:nvSpPr>
          <p:cNvPr id="97" name="AutoShape 307"/>
          <p:cNvSpPr>
            <a:spLocks noChangeArrowheads="1"/>
          </p:cNvSpPr>
          <p:nvPr/>
        </p:nvSpPr>
        <p:spPr bwMode="auto">
          <a:xfrm>
            <a:off x="3861901" y="3969698"/>
            <a:ext cx="1393387" cy="373063"/>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a:latin typeface="Consolas" panose="020B0609020204030204" pitchFamily="49" charset="0"/>
              </a:rPr>
              <a:t>Matcher 1</a:t>
            </a:r>
          </a:p>
        </p:txBody>
      </p:sp>
      <p:sp>
        <p:nvSpPr>
          <p:cNvPr id="99" name="AutoShape 309"/>
          <p:cNvSpPr>
            <a:spLocks noChangeArrowheads="1"/>
          </p:cNvSpPr>
          <p:nvPr/>
        </p:nvSpPr>
        <p:spPr bwMode="auto">
          <a:xfrm>
            <a:off x="3855551" y="5014273"/>
            <a:ext cx="1393387" cy="373063"/>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a:latin typeface="Consolas" panose="020B0609020204030204" pitchFamily="49" charset="0"/>
              </a:rPr>
              <a:t>Matcher 3</a:t>
            </a:r>
          </a:p>
        </p:txBody>
      </p:sp>
      <p:sp>
        <p:nvSpPr>
          <p:cNvPr id="100" name="AutoShape 536"/>
          <p:cNvSpPr>
            <a:spLocks noChangeArrowheads="1"/>
          </p:cNvSpPr>
          <p:nvPr/>
        </p:nvSpPr>
        <p:spPr bwMode="auto">
          <a:xfrm>
            <a:off x="3861901" y="4495161"/>
            <a:ext cx="1393387" cy="373062"/>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dirty="0">
                <a:latin typeface="Consolas" panose="020B0609020204030204" pitchFamily="49" charset="0"/>
              </a:rPr>
              <a:t>Matcher 2</a:t>
            </a:r>
          </a:p>
        </p:txBody>
      </p:sp>
      <p:grpSp>
        <p:nvGrpSpPr>
          <p:cNvPr id="102" name="Group 311"/>
          <p:cNvGrpSpPr>
            <a:grpSpLocks/>
          </p:cNvGrpSpPr>
          <p:nvPr/>
        </p:nvGrpSpPr>
        <p:grpSpPr bwMode="auto">
          <a:xfrm>
            <a:off x="6196790" y="4223122"/>
            <a:ext cx="684212" cy="736600"/>
            <a:chOff x="3277" y="1603"/>
            <a:chExt cx="898" cy="900"/>
          </a:xfrm>
          <a:solidFill>
            <a:schemeClr val="accent1"/>
          </a:solidFill>
        </p:grpSpPr>
        <p:sp>
          <p:nvSpPr>
            <p:cNvPr id="108" name="AutoShape 312"/>
            <p:cNvSpPr>
              <a:spLocks noChangeArrowheads="1"/>
            </p:cNvSpPr>
            <p:nvPr/>
          </p:nvSpPr>
          <p:spPr bwMode="auto">
            <a:xfrm>
              <a:off x="3436"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9" name="AutoShape 313"/>
            <p:cNvSpPr>
              <a:spLocks noChangeArrowheads="1"/>
            </p:cNvSpPr>
            <p:nvPr/>
          </p:nvSpPr>
          <p:spPr bwMode="auto">
            <a:xfrm>
              <a:off x="3608"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0" name="AutoShape 314"/>
            <p:cNvSpPr>
              <a:spLocks noChangeArrowheads="1"/>
            </p:cNvSpPr>
            <p:nvPr/>
          </p:nvSpPr>
          <p:spPr bwMode="auto">
            <a:xfrm>
              <a:off x="3782"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1" name="AutoShape 315"/>
            <p:cNvSpPr>
              <a:spLocks noChangeArrowheads="1"/>
            </p:cNvSpPr>
            <p:nvPr/>
          </p:nvSpPr>
          <p:spPr bwMode="auto">
            <a:xfrm>
              <a:off x="3947"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2" name="AutoShape 316"/>
            <p:cNvSpPr>
              <a:spLocks noChangeArrowheads="1"/>
            </p:cNvSpPr>
            <p:nvPr/>
          </p:nvSpPr>
          <p:spPr bwMode="auto">
            <a:xfrm>
              <a:off x="3437"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3" name="AutoShape 317"/>
            <p:cNvSpPr>
              <a:spLocks noChangeArrowheads="1"/>
            </p:cNvSpPr>
            <p:nvPr/>
          </p:nvSpPr>
          <p:spPr bwMode="auto">
            <a:xfrm>
              <a:off x="3609"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4" name="AutoShape 318"/>
            <p:cNvSpPr>
              <a:spLocks noChangeArrowheads="1"/>
            </p:cNvSpPr>
            <p:nvPr/>
          </p:nvSpPr>
          <p:spPr bwMode="auto">
            <a:xfrm>
              <a:off x="3783"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5" name="AutoShape 319"/>
            <p:cNvSpPr>
              <a:spLocks noChangeArrowheads="1"/>
            </p:cNvSpPr>
            <p:nvPr/>
          </p:nvSpPr>
          <p:spPr bwMode="auto">
            <a:xfrm>
              <a:off x="3948"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6" name="AutoShape 320"/>
            <p:cNvSpPr>
              <a:spLocks noChangeArrowheads="1"/>
            </p:cNvSpPr>
            <p:nvPr/>
          </p:nvSpPr>
          <p:spPr bwMode="auto">
            <a:xfrm>
              <a:off x="3436"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7" name="AutoShape 321"/>
            <p:cNvSpPr>
              <a:spLocks noChangeArrowheads="1"/>
            </p:cNvSpPr>
            <p:nvPr/>
          </p:nvSpPr>
          <p:spPr bwMode="auto">
            <a:xfrm>
              <a:off x="3608"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8" name="AutoShape 322"/>
            <p:cNvSpPr>
              <a:spLocks noChangeArrowheads="1"/>
            </p:cNvSpPr>
            <p:nvPr/>
          </p:nvSpPr>
          <p:spPr bwMode="auto">
            <a:xfrm>
              <a:off x="3782"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9" name="AutoShape 323"/>
            <p:cNvSpPr>
              <a:spLocks noChangeArrowheads="1"/>
            </p:cNvSpPr>
            <p:nvPr/>
          </p:nvSpPr>
          <p:spPr bwMode="auto">
            <a:xfrm>
              <a:off x="3947"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0" name="AutoShape 324"/>
            <p:cNvSpPr>
              <a:spLocks noChangeArrowheads="1"/>
            </p:cNvSpPr>
            <p:nvPr/>
          </p:nvSpPr>
          <p:spPr bwMode="auto">
            <a:xfrm>
              <a:off x="3440"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1" name="AutoShape 325"/>
            <p:cNvSpPr>
              <a:spLocks noChangeArrowheads="1"/>
            </p:cNvSpPr>
            <p:nvPr/>
          </p:nvSpPr>
          <p:spPr bwMode="auto">
            <a:xfrm>
              <a:off x="3608"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2" name="AutoShape 326"/>
            <p:cNvSpPr>
              <a:spLocks noChangeArrowheads="1"/>
            </p:cNvSpPr>
            <p:nvPr/>
          </p:nvSpPr>
          <p:spPr bwMode="auto">
            <a:xfrm>
              <a:off x="3782"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3" name="AutoShape 327"/>
            <p:cNvSpPr>
              <a:spLocks noChangeArrowheads="1"/>
            </p:cNvSpPr>
            <p:nvPr/>
          </p:nvSpPr>
          <p:spPr bwMode="auto">
            <a:xfrm>
              <a:off x="3947"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4" name="AutoShape 328"/>
            <p:cNvSpPr>
              <a:spLocks noChangeArrowheads="1"/>
            </p:cNvSpPr>
            <p:nvPr/>
          </p:nvSpPr>
          <p:spPr bwMode="auto">
            <a:xfrm>
              <a:off x="3384"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5" name="AutoShape 329"/>
            <p:cNvSpPr>
              <a:spLocks noChangeArrowheads="1"/>
            </p:cNvSpPr>
            <p:nvPr/>
          </p:nvSpPr>
          <p:spPr bwMode="auto">
            <a:xfrm>
              <a:off x="3556"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6" name="AutoShape 330"/>
            <p:cNvSpPr>
              <a:spLocks noChangeArrowheads="1"/>
            </p:cNvSpPr>
            <p:nvPr/>
          </p:nvSpPr>
          <p:spPr bwMode="auto">
            <a:xfrm>
              <a:off x="3730"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7" name="AutoShape 331"/>
            <p:cNvSpPr>
              <a:spLocks noChangeArrowheads="1"/>
            </p:cNvSpPr>
            <p:nvPr/>
          </p:nvSpPr>
          <p:spPr bwMode="auto">
            <a:xfrm>
              <a:off x="3895"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8" name="AutoShape 332"/>
            <p:cNvSpPr>
              <a:spLocks noChangeArrowheads="1"/>
            </p:cNvSpPr>
            <p:nvPr/>
          </p:nvSpPr>
          <p:spPr bwMode="auto">
            <a:xfrm>
              <a:off x="3385"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9" name="AutoShape 333"/>
            <p:cNvSpPr>
              <a:spLocks noChangeArrowheads="1"/>
            </p:cNvSpPr>
            <p:nvPr/>
          </p:nvSpPr>
          <p:spPr bwMode="auto">
            <a:xfrm>
              <a:off x="3557"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0" name="AutoShape 334"/>
            <p:cNvSpPr>
              <a:spLocks noChangeArrowheads="1"/>
            </p:cNvSpPr>
            <p:nvPr/>
          </p:nvSpPr>
          <p:spPr bwMode="auto">
            <a:xfrm>
              <a:off x="3731"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1" name="AutoShape 335"/>
            <p:cNvSpPr>
              <a:spLocks noChangeArrowheads="1"/>
            </p:cNvSpPr>
            <p:nvPr/>
          </p:nvSpPr>
          <p:spPr bwMode="auto">
            <a:xfrm>
              <a:off x="3898"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2" name="AutoShape 336"/>
            <p:cNvSpPr>
              <a:spLocks noChangeArrowheads="1"/>
            </p:cNvSpPr>
            <p:nvPr/>
          </p:nvSpPr>
          <p:spPr bwMode="auto">
            <a:xfrm>
              <a:off x="3435"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3" name="AutoShape 337"/>
            <p:cNvSpPr>
              <a:spLocks noChangeArrowheads="1"/>
            </p:cNvSpPr>
            <p:nvPr/>
          </p:nvSpPr>
          <p:spPr bwMode="auto">
            <a:xfrm>
              <a:off x="3607"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4" name="AutoShape 338"/>
            <p:cNvSpPr>
              <a:spLocks noChangeArrowheads="1"/>
            </p:cNvSpPr>
            <p:nvPr/>
          </p:nvSpPr>
          <p:spPr bwMode="auto">
            <a:xfrm>
              <a:off x="3781"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5" name="AutoShape 339"/>
            <p:cNvSpPr>
              <a:spLocks noChangeArrowheads="1"/>
            </p:cNvSpPr>
            <p:nvPr/>
          </p:nvSpPr>
          <p:spPr bwMode="auto">
            <a:xfrm>
              <a:off x="3383"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6" name="AutoShape 340"/>
            <p:cNvSpPr>
              <a:spLocks noChangeArrowheads="1"/>
            </p:cNvSpPr>
            <p:nvPr/>
          </p:nvSpPr>
          <p:spPr bwMode="auto">
            <a:xfrm>
              <a:off x="3555"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7" name="AutoShape 341"/>
            <p:cNvSpPr>
              <a:spLocks noChangeArrowheads="1"/>
            </p:cNvSpPr>
            <p:nvPr/>
          </p:nvSpPr>
          <p:spPr bwMode="auto">
            <a:xfrm>
              <a:off x="3729"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8" name="AutoShape 342"/>
            <p:cNvSpPr>
              <a:spLocks noChangeArrowheads="1"/>
            </p:cNvSpPr>
            <p:nvPr/>
          </p:nvSpPr>
          <p:spPr bwMode="auto">
            <a:xfrm>
              <a:off x="3894" y="183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9" name="AutoShape 343"/>
            <p:cNvSpPr>
              <a:spLocks noChangeArrowheads="1"/>
            </p:cNvSpPr>
            <p:nvPr/>
          </p:nvSpPr>
          <p:spPr bwMode="auto">
            <a:xfrm>
              <a:off x="3384"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0" name="AutoShape 344"/>
            <p:cNvSpPr>
              <a:spLocks noChangeArrowheads="1"/>
            </p:cNvSpPr>
            <p:nvPr/>
          </p:nvSpPr>
          <p:spPr bwMode="auto">
            <a:xfrm>
              <a:off x="3556"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1" name="AutoShape 345"/>
            <p:cNvSpPr>
              <a:spLocks noChangeArrowheads="1"/>
            </p:cNvSpPr>
            <p:nvPr/>
          </p:nvSpPr>
          <p:spPr bwMode="auto">
            <a:xfrm>
              <a:off x="3730"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2" name="AutoShape 346"/>
            <p:cNvSpPr>
              <a:spLocks noChangeArrowheads="1"/>
            </p:cNvSpPr>
            <p:nvPr/>
          </p:nvSpPr>
          <p:spPr bwMode="auto">
            <a:xfrm>
              <a:off x="3895"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3" name="AutoShape 347"/>
            <p:cNvSpPr>
              <a:spLocks noChangeArrowheads="1"/>
            </p:cNvSpPr>
            <p:nvPr/>
          </p:nvSpPr>
          <p:spPr bwMode="auto">
            <a:xfrm>
              <a:off x="3333"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4" name="AutoShape 348"/>
            <p:cNvSpPr>
              <a:spLocks noChangeArrowheads="1"/>
            </p:cNvSpPr>
            <p:nvPr/>
          </p:nvSpPr>
          <p:spPr bwMode="auto">
            <a:xfrm>
              <a:off x="3505"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5" name="AutoShape 349"/>
            <p:cNvSpPr>
              <a:spLocks noChangeArrowheads="1"/>
            </p:cNvSpPr>
            <p:nvPr/>
          </p:nvSpPr>
          <p:spPr bwMode="auto">
            <a:xfrm>
              <a:off x="3679"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6" name="AutoShape 350"/>
            <p:cNvSpPr>
              <a:spLocks noChangeArrowheads="1"/>
            </p:cNvSpPr>
            <p:nvPr/>
          </p:nvSpPr>
          <p:spPr bwMode="auto">
            <a:xfrm>
              <a:off x="3844"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7" name="AutoShape 351"/>
            <p:cNvSpPr>
              <a:spLocks noChangeArrowheads="1"/>
            </p:cNvSpPr>
            <p:nvPr/>
          </p:nvSpPr>
          <p:spPr bwMode="auto">
            <a:xfrm>
              <a:off x="3334"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8" name="AutoShape 352"/>
            <p:cNvSpPr>
              <a:spLocks noChangeArrowheads="1"/>
            </p:cNvSpPr>
            <p:nvPr/>
          </p:nvSpPr>
          <p:spPr bwMode="auto">
            <a:xfrm>
              <a:off x="3506"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9" name="AutoShape 353"/>
            <p:cNvSpPr>
              <a:spLocks noChangeArrowheads="1"/>
            </p:cNvSpPr>
            <p:nvPr/>
          </p:nvSpPr>
          <p:spPr bwMode="auto">
            <a:xfrm>
              <a:off x="3680"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0" name="AutoShape 354"/>
            <p:cNvSpPr>
              <a:spLocks noChangeArrowheads="1"/>
            </p:cNvSpPr>
            <p:nvPr/>
          </p:nvSpPr>
          <p:spPr bwMode="auto">
            <a:xfrm>
              <a:off x="3845"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1" name="AutoShape 355"/>
            <p:cNvSpPr>
              <a:spLocks noChangeArrowheads="1"/>
            </p:cNvSpPr>
            <p:nvPr/>
          </p:nvSpPr>
          <p:spPr bwMode="auto">
            <a:xfrm>
              <a:off x="3333"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2" name="AutoShape 356"/>
            <p:cNvSpPr>
              <a:spLocks noChangeArrowheads="1"/>
            </p:cNvSpPr>
            <p:nvPr/>
          </p:nvSpPr>
          <p:spPr bwMode="auto">
            <a:xfrm>
              <a:off x="3505"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3" name="AutoShape 357"/>
            <p:cNvSpPr>
              <a:spLocks noChangeArrowheads="1"/>
            </p:cNvSpPr>
            <p:nvPr/>
          </p:nvSpPr>
          <p:spPr bwMode="auto">
            <a:xfrm>
              <a:off x="3679"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4" name="AutoShape 358"/>
            <p:cNvSpPr>
              <a:spLocks noChangeArrowheads="1"/>
            </p:cNvSpPr>
            <p:nvPr/>
          </p:nvSpPr>
          <p:spPr bwMode="auto">
            <a:xfrm>
              <a:off x="3844"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5" name="AutoShape 359"/>
            <p:cNvSpPr>
              <a:spLocks noChangeArrowheads="1"/>
            </p:cNvSpPr>
            <p:nvPr/>
          </p:nvSpPr>
          <p:spPr bwMode="auto">
            <a:xfrm>
              <a:off x="3333"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6" name="AutoShape 360"/>
            <p:cNvSpPr>
              <a:spLocks noChangeArrowheads="1"/>
            </p:cNvSpPr>
            <p:nvPr/>
          </p:nvSpPr>
          <p:spPr bwMode="auto">
            <a:xfrm>
              <a:off x="3505"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7" name="AutoShape 361"/>
            <p:cNvSpPr>
              <a:spLocks noChangeArrowheads="1"/>
            </p:cNvSpPr>
            <p:nvPr/>
          </p:nvSpPr>
          <p:spPr bwMode="auto">
            <a:xfrm>
              <a:off x="3679"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8" name="AutoShape 362"/>
            <p:cNvSpPr>
              <a:spLocks noChangeArrowheads="1"/>
            </p:cNvSpPr>
            <p:nvPr/>
          </p:nvSpPr>
          <p:spPr bwMode="auto">
            <a:xfrm>
              <a:off x="3844" y="171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9" name="AutoShape 363"/>
            <p:cNvSpPr>
              <a:spLocks noChangeArrowheads="1"/>
            </p:cNvSpPr>
            <p:nvPr/>
          </p:nvSpPr>
          <p:spPr bwMode="auto">
            <a:xfrm>
              <a:off x="3277"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0" name="AutoShape 364"/>
            <p:cNvSpPr>
              <a:spLocks noChangeArrowheads="1"/>
            </p:cNvSpPr>
            <p:nvPr/>
          </p:nvSpPr>
          <p:spPr bwMode="auto">
            <a:xfrm>
              <a:off x="3449"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1" name="AutoShape 365"/>
            <p:cNvSpPr>
              <a:spLocks noChangeArrowheads="1"/>
            </p:cNvSpPr>
            <p:nvPr/>
          </p:nvSpPr>
          <p:spPr bwMode="auto">
            <a:xfrm>
              <a:off x="3621"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2" name="AutoShape 366"/>
            <p:cNvSpPr>
              <a:spLocks noChangeArrowheads="1"/>
            </p:cNvSpPr>
            <p:nvPr/>
          </p:nvSpPr>
          <p:spPr bwMode="auto">
            <a:xfrm>
              <a:off x="3792"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3" name="AutoShape 367"/>
            <p:cNvSpPr>
              <a:spLocks noChangeArrowheads="1"/>
            </p:cNvSpPr>
            <p:nvPr/>
          </p:nvSpPr>
          <p:spPr bwMode="auto">
            <a:xfrm>
              <a:off x="3278"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4" name="AutoShape 368"/>
            <p:cNvSpPr>
              <a:spLocks noChangeArrowheads="1"/>
            </p:cNvSpPr>
            <p:nvPr/>
          </p:nvSpPr>
          <p:spPr bwMode="auto">
            <a:xfrm>
              <a:off x="3450"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5" name="AutoShape 369"/>
            <p:cNvSpPr>
              <a:spLocks noChangeArrowheads="1"/>
            </p:cNvSpPr>
            <p:nvPr/>
          </p:nvSpPr>
          <p:spPr bwMode="auto">
            <a:xfrm>
              <a:off x="3620"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6" name="AutoShape 370"/>
            <p:cNvSpPr>
              <a:spLocks noChangeArrowheads="1"/>
            </p:cNvSpPr>
            <p:nvPr/>
          </p:nvSpPr>
          <p:spPr bwMode="auto">
            <a:xfrm>
              <a:off x="3793"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7" name="AutoShape 371"/>
            <p:cNvSpPr>
              <a:spLocks noChangeArrowheads="1"/>
            </p:cNvSpPr>
            <p:nvPr/>
          </p:nvSpPr>
          <p:spPr bwMode="auto">
            <a:xfrm>
              <a:off x="3332"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8" name="AutoShape 372"/>
            <p:cNvSpPr>
              <a:spLocks noChangeArrowheads="1"/>
            </p:cNvSpPr>
            <p:nvPr/>
          </p:nvSpPr>
          <p:spPr bwMode="auto">
            <a:xfrm>
              <a:off x="3504"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9" name="AutoShape 373"/>
            <p:cNvSpPr>
              <a:spLocks noChangeArrowheads="1"/>
            </p:cNvSpPr>
            <p:nvPr/>
          </p:nvSpPr>
          <p:spPr bwMode="auto">
            <a:xfrm>
              <a:off x="3678"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0" name="AutoShape 374"/>
            <p:cNvSpPr>
              <a:spLocks noChangeArrowheads="1"/>
            </p:cNvSpPr>
            <p:nvPr/>
          </p:nvSpPr>
          <p:spPr bwMode="auto">
            <a:xfrm>
              <a:off x="3278"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1" name="AutoShape 375"/>
            <p:cNvSpPr>
              <a:spLocks noChangeArrowheads="1"/>
            </p:cNvSpPr>
            <p:nvPr/>
          </p:nvSpPr>
          <p:spPr bwMode="auto">
            <a:xfrm>
              <a:off x="3450"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2" name="AutoShape 376"/>
            <p:cNvSpPr>
              <a:spLocks noChangeArrowheads="1"/>
            </p:cNvSpPr>
            <p:nvPr/>
          </p:nvSpPr>
          <p:spPr bwMode="auto">
            <a:xfrm>
              <a:off x="3620"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3" name="AutoShape 377"/>
            <p:cNvSpPr>
              <a:spLocks noChangeArrowheads="1"/>
            </p:cNvSpPr>
            <p:nvPr/>
          </p:nvSpPr>
          <p:spPr bwMode="auto">
            <a:xfrm>
              <a:off x="3791"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4" name="AutoShape 378"/>
            <p:cNvSpPr>
              <a:spLocks noChangeArrowheads="1"/>
            </p:cNvSpPr>
            <p:nvPr/>
          </p:nvSpPr>
          <p:spPr bwMode="auto">
            <a:xfrm>
              <a:off x="3277" y="177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5" name="AutoShape 379"/>
            <p:cNvSpPr>
              <a:spLocks noChangeArrowheads="1"/>
            </p:cNvSpPr>
            <p:nvPr/>
          </p:nvSpPr>
          <p:spPr bwMode="auto">
            <a:xfrm>
              <a:off x="3447" y="177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6" name="AutoShape 380"/>
            <p:cNvSpPr>
              <a:spLocks noChangeArrowheads="1"/>
            </p:cNvSpPr>
            <p:nvPr/>
          </p:nvSpPr>
          <p:spPr bwMode="auto">
            <a:xfrm>
              <a:off x="3619" y="176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7" name="AutoShape 381"/>
            <p:cNvSpPr>
              <a:spLocks noChangeArrowheads="1"/>
            </p:cNvSpPr>
            <p:nvPr/>
          </p:nvSpPr>
          <p:spPr bwMode="auto">
            <a:xfrm>
              <a:off x="3792" y="176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grpSp>
      <p:sp>
        <p:nvSpPr>
          <p:cNvPr id="178" name="Text Box 409"/>
          <p:cNvSpPr txBox="1">
            <a:spLocks noChangeArrowheads="1"/>
          </p:cNvSpPr>
          <p:nvPr/>
        </p:nvSpPr>
        <p:spPr bwMode="auto">
          <a:xfrm rot="18566085">
            <a:off x="5743766" y="3971063"/>
            <a:ext cx="950912" cy="311327"/>
          </a:xfrm>
          <a:prstGeom prst="rect">
            <a:avLst/>
          </a:prstGeom>
          <a:noFill/>
          <a:ln w="9525" algn="ctr">
            <a:noFill/>
            <a:miter lim="800000"/>
            <a:headEnd/>
            <a:tailEnd/>
          </a:ln>
          <a:effectLst/>
        </p:spPr>
        <p:txBody>
          <a:bodyPr wrap="none">
            <a:noAutofit/>
          </a:bodyPr>
          <a:lstStyle/>
          <a:p>
            <a:r>
              <a:rPr lang="de-DE" sz="1400" b="1" dirty="0">
                <a:latin typeface="Consolas" panose="020B0609020204030204" pitchFamily="49" charset="0"/>
              </a:rPr>
              <a:t>matcher</a:t>
            </a:r>
          </a:p>
        </p:txBody>
      </p:sp>
      <p:sp>
        <p:nvSpPr>
          <p:cNvPr id="179" name="Text Box 383"/>
          <p:cNvSpPr txBox="1">
            <a:spLocks noChangeArrowheads="1"/>
          </p:cNvSpPr>
          <p:nvPr/>
        </p:nvSpPr>
        <p:spPr bwMode="auto">
          <a:xfrm>
            <a:off x="6328553" y="4951782"/>
            <a:ext cx="396875" cy="336550"/>
          </a:xfrm>
          <a:prstGeom prst="rect">
            <a:avLst/>
          </a:prstGeom>
          <a:noFill/>
          <a:ln w="9525" algn="ctr">
            <a:noFill/>
            <a:miter lim="800000"/>
            <a:headEnd/>
            <a:tailEnd/>
          </a:ln>
          <a:effectLst/>
        </p:spPr>
        <p:txBody>
          <a:bodyPr wrap="none">
            <a:noAutofit/>
          </a:bodyPr>
          <a:lstStyle/>
          <a:p>
            <a:r>
              <a:rPr lang="de-DE" sz="1600" b="1">
                <a:latin typeface="Consolas" panose="020B0609020204030204" pitchFamily="49" charset="0"/>
                <a:sym typeface="Symbol" pitchFamily="18" charset="2"/>
              </a:rPr>
              <a:t>S</a:t>
            </a:r>
            <a:r>
              <a:rPr lang="de-DE" sz="1600" b="1" baseline="-25000">
                <a:latin typeface="Consolas" panose="020B0609020204030204" pitchFamily="49" charset="0"/>
                <a:sym typeface="Symbol" pitchFamily="18" charset="2"/>
              </a:rPr>
              <a:t>2</a:t>
            </a:r>
          </a:p>
        </p:txBody>
      </p:sp>
      <p:sp>
        <p:nvSpPr>
          <p:cNvPr id="180" name="Text Box 384"/>
          <p:cNvSpPr txBox="1">
            <a:spLocks noChangeArrowheads="1"/>
          </p:cNvSpPr>
          <p:nvPr/>
        </p:nvSpPr>
        <p:spPr bwMode="auto">
          <a:xfrm>
            <a:off x="5828491" y="4518395"/>
            <a:ext cx="396875" cy="336550"/>
          </a:xfrm>
          <a:prstGeom prst="rect">
            <a:avLst/>
          </a:prstGeom>
          <a:noFill/>
          <a:ln w="9525" algn="ctr">
            <a:noFill/>
            <a:miter lim="800000"/>
            <a:headEnd/>
            <a:tailEnd/>
          </a:ln>
          <a:effectLst/>
        </p:spPr>
        <p:txBody>
          <a:bodyPr wrap="none">
            <a:noAutofit/>
          </a:bodyPr>
          <a:lstStyle/>
          <a:p>
            <a:r>
              <a:rPr lang="de-DE" sz="1600" b="1" dirty="0">
                <a:latin typeface="Consolas" panose="020B0609020204030204" pitchFamily="49" charset="0"/>
              </a:rPr>
              <a:t>S</a:t>
            </a:r>
            <a:r>
              <a:rPr lang="de-DE" sz="1600" b="1" baseline="-25000" dirty="0">
                <a:latin typeface="Consolas" panose="020B0609020204030204" pitchFamily="49" charset="0"/>
              </a:rPr>
              <a:t>1</a:t>
            </a:r>
            <a:endParaRPr lang="de-DE" sz="1600" b="1" baseline="-25000" dirty="0">
              <a:latin typeface="Consolas" panose="020B0609020204030204" pitchFamily="49" charset="0"/>
              <a:sym typeface="Symbol" pitchFamily="18" charset="2"/>
            </a:endParaRPr>
          </a:p>
        </p:txBody>
      </p:sp>
      <p:sp>
        <p:nvSpPr>
          <p:cNvPr id="182" name="Text Box 411"/>
          <p:cNvSpPr txBox="1">
            <a:spLocks noChangeArrowheads="1"/>
          </p:cNvSpPr>
          <p:nvPr/>
        </p:nvSpPr>
        <p:spPr bwMode="auto">
          <a:xfrm>
            <a:off x="7492880" y="4185336"/>
            <a:ext cx="1291068" cy="908926"/>
          </a:xfrm>
          <a:prstGeom prst="rect">
            <a:avLst/>
          </a:prstGeom>
          <a:solidFill>
            <a:schemeClr val="bg1"/>
          </a:solidFill>
          <a:ln w="19050" algn="ctr">
            <a:solidFill>
              <a:schemeClr val="accent1"/>
            </a:solidFill>
            <a:miter lim="800000"/>
            <a:headEnd/>
            <a:tailEnd/>
          </a:ln>
          <a:effectLst/>
        </p:spPr>
        <p:txBody>
          <a:bodyPr wrap="none" anchor="ctr">
            <a:noAutofit/>
          </a:bodyPr>
          <a:lstStyle/>
          <a:p>
            <a:r>
              <a:rPr lang="de-DE" dirty="0">
                <a:latin typeface="Consolas" panose="020B0609020204030204" pitchFamily="49" charset="0"/>
              </a:rPr>
              <a:t>S</a:t>
            </a:r>
            <a:r>
              <a:rPr lang="de-DE" baseline="-25000" dirty="0">
                <a:latin typeface="Consolas" panose="020B0609020204030204" pitchFamily="49" charset="0"/>
              </a:rPr>
              <a:t>11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21</a:t>
            </a:r>
            <a:endParaRPr lang="de-DE" dirty="0">
              <a:latin typeface="Consolas" panose="020B0609020204030204" pitchFamily="49" charset="0"/>
            </a:endParaRPr>
          </a:p>
          <a:p>
            <a:r>
              <a:rPr lang="de-DE" dirty="0">
                <a:latin typeface="Consolas" panose="020B0609020204030204" pitchFamily="49" charset="0"/>
              </a:rPr>
              <a:t>S</a:t>
            </a:r>
            <a:r>
              <a:rPr lang="de-DE" baseline="-25000" dirty="0">
                <a:latin typeface="Consolas" panose="020B0609020204030204" pitchFamily="49" charset="0"/>
              </a:rPr>
              <a:t>12</a:t>
            </a:r>
            <a:r>
              <a:rPr lang="de-DE" dirty="0">
                <a:latin typeface="Consolas" panose="020B0609020204030204" pitchFamily="49" charset="0"/>
              </a:rPr>
              <a:t>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22</a:t>
            </a:r>
          </a:p>
          <a:p>
            <a:r>
              <a:rPr lang="de-DE" dirty="0">
                <a:latin typeface="Consolas" panose="020B0609020204030204" pitchFamily="49" charset="0"/>
              </a:rPr>
              <a:t>S</a:t>
            </a:r>
            <a:r>
              <a:rPr lang="de-DE" baseline="-25000" dirty="0">
                <a:latin typeface="Consolas" panose="020B0609020204030204" pitchFamily="49" charset="0"/>
              </a:rPr>
              <a:t>13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23</a:t>
            </a:r>
          </a:p>
        </p:txBody>
      </p:sp>
      <p:sp>
        <p:nvSpPr>
          <p:cNvPr id="185" name="Right Arrow 184"/>
          <p:cNvSpPr/>
          <p:nvPr/>
        </p:nvSpPr>
        <p:spPr>
          <a:xfrm>
            <a:off x="3437336" y="451469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6" name="Right Arrow 185"/>
          <p:cNvSpPr/>
          <p:nvPr/>
        </p:nvSpPr>
        <p:spPr>
          <a:xfrm>
            <a:off x="5418534" y="452641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7" name="Right Arrow 186"/>
          <p:cNvSpPr/>
          <p:nvPr/>
        </p:nvSpPr>
        <p:spPr>
          <a:xfrm>
            <a:off x="7058083" y="4507997"/>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8" name="Right Arrow 187"/>
          <p:cNvSpPr/>
          <p:nvPr/>
        </p:nvSpPr>
        <p:spPr>
          <a:xfrm rot="5400000">
            <a:off x="2492665" y="3781360"/>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9" name="Right Arrow 188"/>
          <p:cNvSpPr/>
          <p:nvPr/>
        </p:nvSpPr>
        <p:spPr>
          <a:xfrm rot="16200000">
            <a:off x="7886963" y="377170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91" name="Folded Corner 190"/>
          <p:cNvSpPr/>
          <p:nvPr/>
        </p:nvSpPr>
        <p:spPr>
          <a:xfrm>
            <a:off x="7120713" y="2122331"/>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Folded Corner 191"/>
          <p:cNvSpPr/>
          <p:nvPr/>
        </p:nvSpPr>
        <p:spPr>
          <a:xfrm>
            <a:off x="7324303" y="2305874"/>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Folded Corner 192"/>
          <p:cNvSpPr/>
          <p:nvPr/>
        </p:nvSpPr>
        <p:spPr>
          <a:xfrm>
            <a:off x="7547988" y="2478089"/>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TextBox 193"/>
          <p:cNvSpPr txBox="1"/>
          <p:nvPr/>
        </p:nvSpPr>
        <p:spPr>
          <a:xfrm>
            <a:off x="7697038" y="1921366"/>
            <a:ext cx="93956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Mappings</a:t>
            </a:r>
          </a:p>
        </p:txBody>
      </p:sp>
      <p:sp>
        <p:nvSpPr>
          <p:cNvPr id="195" name="TextBox 194"/>
          <p:cNvSpPr txBox="1"/>
          <p:nvPr/>
        </p:nvSpPr>
        <p:spPr>
          <a:xfrm>
            <a:off x="7146055" y="2988162"/>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Mapping Manipulation</a:t>
            </a:r>
          </a:p>
        </p:txBody>
      </p:sp>
      <p:sp>
        <p:nvSpPr>
          <p:cNvPr id="197" name="TextBox 196"/>
          <p:cNvSpPr txBox="1"/>
          <p:nvPr/>
        </p:nvSpPr>
        <p:spPr>
          <a:xfrm>
            <a:off x="7358744" y="5401442"/>
            <a:ext cx="1547305" cy="646331"/>
          </a:xfrm>
          <a:prstGeom prst="rect">
            <a:avLst/>
          </a:prstGeom>
          <a:noFill/>
        </p:spPr>
        <p:txBody>
          <a:bodyPr wrap="square" lIns="0" rIns="0" rtlCol="0">
            <a:spAutoFit/>
          </a:bodyPr>
          <a:lstStyle/>
          <a:p>
            <a:pPr algn="ctr"/>
            <a:r>
              <a:rPr lang="en-US" b="1" dirty="0" err="1">
                <a:solidFill>
                  <a:schemeClr val="accent1"/>
                </a:solidFill>
                <a:latin typeface="Calibri" panose="020F0502020204030204" pitchFamily="34" charset="0"/>
                <a:cs typeface="Calibri" panose="020F0502020204030204" pitchFamily="34" charset="0"/>
              </a:rPr>
              <a:t>Correspon</a:t>
            </a:r>
            <a:r>
              <a:rPr lang="en-US" b="1" dirty="0">
                <a:solidFill>
                  <a:schemeClr val="accent1"/>
                </a:solidFill>
                <a:latin typeface="Calibri" panose="020F0502020204030204" pitchFamily="34" charset="0"/>
                <a:cs typeface="Calibri" panose="020F0502020204030204" pitchFamily="34" charset="0"/>
              </a:rPr>
              <a:t>-</a:t>
            </a:r>
            <a:br>
              <a:rPr lang="en-US" b="1" dirty="0">
                <a:solidFill>
                  <a:schemeClr val="accent1"/>
                </a:solidFill>
                <a:latin typeface="Calibri" panose="020F0502020204030204" pitchFamily="34" charset="0"/>
                <a:cs typeface="Calibri" panose="020F0502020204030204" pitchFamily="34" charset="0"/>
              </a:rPr>
            </a:br>
            <a:r>
              <a:rPr lang="en-US" b="1" dirty="0" err="1">
                <a:solidFill>
                  <a:schemeClr val="accent1"/>
                </a:solidFill>
                <a:latin typeface="Calibri" panose="020F0502020204030204" pitchFamily="34" charset="0"/>
                <a:cs typeface="Calibri" panose="020F0502020204030204" pitchFamily="34" charset="0"/>
              </a:rPr>
              <a:t>dences</a:t>
            </a:r>
            <a:endParaRPr lang="en-US" b="1" dirty="0">
              <a:solidFill>
                <a:schemeClr val="accent1"/>
              </a:solidFill>
              <a:latin typeface="Calibri" panose="020F0502020204030204" pitchFamily="34" charset="0"/>
              <a:cs typeface="Calibri" panose="020F0502020204030204" pitchFamily="34" charset="0"/>
            </a:endParaRPr>
          </a:p>
        </p:txBody>
      </p:sp>
      <p:sp>
        <p:nvSpPr>
          <p:cNvPr id="198" name="TextBox 197"/>
          <p:cNvSpPr txBox="1"/>
          <p:nvPr/>
        </p:nvSpPr>
        <p:spPr>
          <a:xfrm>
            <a:off x="5722542" y="5403117"/>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Similarity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Combination</a:t>
            </a:r>
          </a:p>
        </p:txBody>
      </p:sp>
      <p:sp>
        <p:nvSpPr>
          <p:cNvPr id="199" name="TextBox 198"/>
          <p:cNvSpPr txBox="1"/>
          <p:nvPr/>
        </p:nvSpPr>
        <p:spPr>
          <a:xfrm>
            <a:off x="3774836" y="5404792"/>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Matcher Execution</a:t>
            </a:r>
          </a:p>
        </p:txBody>
      </p:sp>
      <p:sp>
        <p:nvSpPr>
          <p:cNvPr id="200" name="TextBox 199"/>
          <p:cNvSpPr txBox="1"/>
          <p:nvPr/>
        </p:nvSpPr>
        <p:spPr>
          <a:xfrm>
            <a:off x="1807030" y="5396417"/>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Component Identification</a:t>
            </a:r>
          </a:p>
        </p:txBody>
      </p:sp>
      <p:pic>
        <p:nvPicPr>
          <p:cNvPr id="201" name="Picture 200"/>
          <p:cNvPicPr>
            <a:picLocks noChangeAspect="1"/>
          </p:cNvPicPr>
          <p:nvPr/>
        </p:nvPicPr>
        <p:blipFill>
          <a:blip r:embed="rId3"/>
          <a:stretch>
            <a:fillRect/>
          </a:stretch>
        </p:blipFill>
        <p:spPr>
          <a:xfrm>
            <a:off x="5990416" y="2229790"/>
            <a:ext cx="778969" cy="548640"/>
          </a:xfrm>
          <a:prstGeom prst="rect">
            <a:avLst/>
          </a:prstGeom>
          <a:ln w="25400">
            <a:solidFill>
              <a:srgbClr val="7889FB"/>
            </a:solidFill>
          </a:ln>
        </p:spPr>
      </p:pic>
      <p:sp>
        <p:nvSpPr>
          <p:cNvPr id="202" name="TextBox 201"/>
          <p:cNvSpPr txBox="1"/>
          <p:nvPr/>
        </p:nvSpPr>
        <p:spPr>
          <a:xfrm>
            <a:off x="3821662" y="1450274"/>
            <a:ext cx="2986104"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[Erhard Rahm, Hong-Hai Do David </a:t>
            </a:r>
            <a:r>
              <a:rPr lang="en-US" sz="1400" dirty="0" err="1">
                <a:latin typeface="Calibri" panose="020F0502020204030204" pitchFamily="34" charset="0"/>
                <a:cs typeface="Calibri" panose="020F0502020204030204" pitchFamily="34" charset="0"/>
              </a:rPr>
              <a:t>Aumueller</a:t>
            </a:r>
            <a:r>
              <a:rPr lang="en-US" sz="1400" dirty="0">
                <a:latin typeface="Calibri" panose="020F0502020204030204" pitchFamily="34" charset="0"/>
                <a:cs typeface="Calibri" panose="020F0502020204030204" pitchFamily="34" charset="0"/>
              </a:rPr>
              <a:t>, Sabine </a:t>
            </a:r>
            <a:r>
              <a:rPr lang="en-US" sz="1400" dirty="0" err="1">
                <a:latin typeface="Calibri" panose="020F0502020204030204" pitchFamily="34" charset="0"/>
                <a:cs typeface="Calibri" panose="020F0502020204030204" pitchFamily="34" charset="0"/>
              </a:rPr>
              <a:t>Massmann</a:t>
            </a:r>
            <a:r>
              <a:rPr lang="en-US" sz="1400" dirty="0">
                <a:latin typeface="Calibri" panose="020F0502020204030204" pitchFamily="34" charset="0"/>
                <a:cs typeface="Calibri" panose="020F0502020204030204" pitchFamily="34" charset="0"/>
              </a:rPr>
              <a:t>: Matching Large Schemas with COMA++, </a:t>
            </a:r>
            <a:r>
              <a:rPr lang="en-US" sz="1400" b="1" dirty="0">
                <a:latin typeface="Calibri" panose="020F0502020204030204" pitchFamily="34" charset="0"/>
                <a:cs typeface="Calibri" panose="020F0502020204030204" pitchFamily="34" charset="0"/>
              </a:rPr>
              <a:t>2005</a:t>
            </a:r>
            <a:r>
              <a:rPr lang="en-US" sz="1400" dirty="0">
                <a:latin typeface="Calibri" panose="020F0502020204030204" pitchFamily="34" charset="0"/>
                <a:cs typeface="Calibri" panose="020F0502020204030204" pitchFamily="34" charset="0"/>
              </a:rPr>
              <a:t>]</a:t>
            </a:r>
          </a:p>
        </p:txBody>
      </p:sp>
      <p:sp>
        <p:nvSpPr>
          <p:cNvPr id="203" name="Rounded Rectangle 202"/>
          <p:cNvSpPr/>
          <p:nvPr/>
        </p:nvSpPr>
        <p:spPr>
          <a:xfrm>
            <a:off x="3829177" y="3146496"/>
            <a:ext cx="2990026" cy="458162"/>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Matcher </a:t>
            </a:r>
            <a:r>
              <a:rPr lang="en-US" b="1" dirty="0" err="1">
                <a:solidFill>
                  <a:schemeClr val="tx1"/>
                </a:solidFill>
                <a:latin typeface="Calibri" panose="020F0502020204030204" pitchFamily="34" charset="0"/>
                <a:cs typeface="Calibri" panose="020F0502020204030204" pitchFamily="34" charset="0"/>
              </a:rPr>
              <a:t>Configs</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3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7" grpId="0" animBg="1"/>
      <p:bldP spid="89" grpId="0"/>
      <p:bldP spid="90" grpId="0"/>
      <p:bldP spid="93" grpId="0"/>
      <p:bldP spid="94" grpId="0" animBg="1"/>
      <p:bldP spid="95" grpId="0" animBg="1"/>
      <p:bldP spid="96" grpId="0" animBg="1"/>
      <p:bldP spid="97" grpId="0" animBg="1"/>
      <p:bldP spid="99" grpId="0" animBg="1"/>
      <p:bldP spid="100" grpId="0" animBg="1"/>
      <p:bldP spid="178" grpId="0"/>
      <p:bldP spid="179" grpId="0"/>
      <p:bldP spid="180" grpId="0"/>
      <p:bldP spid="182" grpId="0" animBg="1"/>
      <p:bldP spid="185" grpId="0" animBg="1"/>
      <p:bldP spid="186" grpId="0" animBg="1"/>
      <p:bldP spid="187" grpId="0" animBg="1"/>
      <p:bldP spid="188" grpId="0" animBg="1"/>
      <p:bldP spid="189" grpId="0" animBg="1"/>
      <p:bldP spid="191" grpId="0" animBg="1"/>
      <p:bldP spid="192" grpId="0" animBg="1"/>
      <p:bldP spid="193" grpId="0" animBg="1"/>
      <p:bldP spid="194" grpId="0"/>
      <p:bldP spid="195" grpId="0"/>
      <p:bldP spid="197" grpId="0"/>
      <p:bldP spid="198" grpId="0"/>
      <p:bldP spid="199" grpId="0"/>
      <p:bldP spid="200" grpId="0"/>
      <p:bldP spid="2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a:spLocks noGrp="1"/>
          </p:cNvSpPr>
          <p:nvPr>
            <p:ph idx="1"/>
          </p:nvPr>
        </p:nvSpPr>
        <p:spPr>
          <a:xfrm>
            <a:off x="721784" y="1311256"/>
            <a:ext cx="8196170" cy="4941101"/>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sz="700" dirty="0"/>
          </a:p>
          <a:p>
            <a:r>
              <a:rPr lang="en-US" dirty="0"/>
              <a:t>Cardinalities: 1:1, 1:N, N:M</a:t>
            </a:r>
          </a:p>
          <a:p>
            <a:r>
              <a:rPr lang="en-US" dirty="0">
                <a:solidFill>
                  <a:schemeClr val="accent1"/>
                </a:solidFill>
              </a:rPr>
              <a:t>Combined Matchers </a:t>
            </a:r>
            <a:r>
              <a:rPr lang="en-US" dirty="0"/>
              <a:t>(hybrid, composite)</a:t>
            </a:r>
          </a:p>
          <a:p>
            <a:endParaRPr lang="en-US" dirty="0"/>
          </a:p>
          <a:p>
            <a:pPr marL="0" indent="0">
              <a:buNone/>
            </a:pPr>
            <a:endParaRPr lang="en-US" dirty="0"/>
          </a:p>
        </p:txBody>
      </p:sp>
      <p:sp>
        <p:nvSpPr>
          <p:cNvPr id="2" name="Title 1"/>
          <p:cNvSpPr>
            <a:spLocks noGrp="1"/>
          </p:cNvSpPr>
          <p:nvPr>
            <p:ph type="title"/>
          </p:nvPr>
        </p:nvSpPr>
        <p:spPr/>
        <p:txBody>
          <a:bodyPr/>
          <a:lstStyle/>
          <a:p>
            <a:r>
              <a:rPr lang="en-US" dirty="0"/>
              <a:t>Classification of Matching Techniques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6" name="Rectangle 5"/>
          <p:cNvSpPr/>
          <p:nvPr/>
        </p:nvSpPr>
        <p:spPr>
          <a:xfrm>
            <a:off x="2039813" y="1527350"/>
            <a:ext cx="1939332" cy="502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Schema-based</a:t>
            </a:r>
          </a:p>
        </p:txBody>
      </p:sp>
      <p:sp>
        <p:nvSpPr>
          <p:cNvPr id="7" name="Rectangle 6"/>
          <p:cNvSpPr/>
          <p:nvPr/>
        </p:nvSpPr>
        <p:spPr>
          <a:xfrm>
            <a:off x="5950294" y="1527350"/>
            <a:ext cx="1939332" cy="502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Instance-based</a:t>
            </a:r>
          </a:p>
        </p:txBody>
      </p:sp>
      <p:sp>
        <p:nvSpPr>
          <p:cNvPr id="8" name="Rectangle 7"/>
          <p:cNvSpPr/>
          <p:nvPr/>
        </p:nvSpPr>
        <p:spPr>
          <a:xfrm>
            <a:off x="1318011" y="2774261"/>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Element</a:t>
            </a:r>
          </a:p>
        </p:txBody>
      </p:sp>
      <p:sp>
        <p:nvSpPr>
          <p:cNvPr id="9" name="Rectangle 8"/>
          <p:cNvSpPr/>
          <p:nvPr/>
        </p:nvSpPr>
        <p:spPr>
          <a:xfrm>
            <a:off x="3570511" y="2775938"/>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Structure</a:t>
            </a:r>
          </a:p>
        </p:txBody>
      </p:sp>
      <p:cxnSp>
        <p:nvCxnSpPr>
          <p:cNvPr id="10" name="Straight Arrow Connector 9"/>
          <p:cNvCxnSpPr>
            <a:stCxn id="6" idx="2"/>
            <a:endCxn id="8" idx="0"/>
          </p:cNvCxnSpPr>
          <p:nvPr/>
        </p:nvCxnSpPr>
        <p:spPr>
          <a:xfrm flipH="1">
            <a:off x="1910027" y="2029768"/>
            <a:ext cx="1099452" cy="74449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9" idx="0"/>
          </p:cNvCxnSpPr>
          <p:nvPr/>
        </p:nvCxnSpPr>
        <p:spPr>
          <a:xfrm>
            <a:off x="3009479" y="2029768"/>
            <a:ext cx="1153048" cy="74617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23765" y="2775937"/>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Element</a:t>
            </a:r>
          </a:p>
        </p:txBody>
      </p:sp>
      <p:cxnSp>
        <p:nvCxnSpPr>
          <p:cNvPr id="17" name="Straight Arrow Connector 16"/>
          <p:cNvCxnSpPr>
            <a:stCxn id="7" idx="2"/>
            <a:endCxn id="16" idx="0"/>
          </p:cNvCxnSpPr>
          <p:nvPr/>
        </p:nvCxnSpPr>
        <p:spPr>
          <a:xfrm flipH="1">
            <a:off x="6915781" y="2029768"/>
            <a:ext cx="4179" cy="74616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56011" y="3599898"/>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Linguistic</a:t>
            </a:r>
          </a:p>
        </p:txBody>
      </p:sp>
      <p:cxnSp>
        <p:nvCxnSpPr>
          <p:cNvPr id="23" name="Straight Arrow Connector 22"/>
          <p:cNvCxnSpPr>
            <a:stCxn id="8" idx="2"/>
            <a:endCxn id="21" idx="0"/>
          </p:cNvCxnSpPr>
          <p:nvPr/>
        </p:nvCxnSpPr>
        <p:spPr>
          <a:xfrm flipH="1">
            <a:off x="1148027" y="3117420"/>
            <a:ext cx="762000" cy="48247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2"/>
            <a:endCxn id="29" idx="0"/>
          </p:cNvCxnSpPr>
          <p:nvPr/>
        </p:nvCxnSpPr>
        <p:spPr>
          <a:xfrm>
            <a:off x="1910027" y="3117420"/>
            <a:ext cx="681610" cy="4942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934306" y="3611622"/>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sp>
        <p:nvSpPr>
          <p:cNvPr id="32" name="Rectangle 31"/>
          <p:cNvSpPr/>
          <p:nvPr/>
        </p:nvSpPr>
        <p:spPr>
          <a:xfrm>
            <a:off x="3503518" y="3603249"/>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cxnSp>
        <p:nvCxnSpPr>
          <p:cNvPr id="33" name="Straight Arrow Connector 32"/>
          <p:cNvCxnSpPr>
            <a:stCxn id="9" idx="2"/>
            <a:endCxn id="32" idx="0"/>
          </p:cNvCxnSpPr>
          <p:nvPr/>
        </p:nvCxnSpPr>
        <p:spPr>
          <a:xfrm flipH="1">
            <a:off x="4160849" y="3119097"/>
            <a:ext cx="1678" cy="48415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67252" y="4244665"/>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Name sim, description sim </a:t>
            </a:r>
          </a:p>
        </p:txBody>
      </p:sp>
      <p:sp>
        <p:nvSpPr>
          <p:cNvPr id="38" name="Rectangle 37"/>
          <p:cNvSpPr/>
          <p:nvPr/>
        </p:nvSpPr>
        <p:spPr>
          <a:xfrm>
            <a:off x="1915890" y="4246340"/>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Type sim,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key properties</a:t>
            </a:r>
          </a:p>
        </p:txBody>
      </p:sp>
      <p:sp>
        <p:nvSpPr>
          <p:cNvPr id="39" name="Rectangle 38"/>
          <p:cNvSpPr/>
          <p:nvPr/>
        </p:nvSpPr>
        <p:spPr>
          <a:xfrm>
            <a:off x="3342670" y="4248016"/>
            <a:ext cx="164139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parent-child, graph structure</a:t>
            </a:r>
          </a:p>
        </p:txBody>
      </p:sp>
      <p:sp>
        <p:nvSpPr>
          <p:cNvPr id="41" name="Rechteck 57"/>
          <p:cNvSpPr/>
          <p:nvPr/>
        </p:nvSpPr>
        <p:spPr>
          <a:xfrm>
            <a:off x="5560507" y="5416063"/>
            <a:ext cx="2833819" cy="738664"/>
          </a:xfrm>
          <a:prstGeom prst="rect">
            <a:avLst/>
          </a:prstGeom>
        </p:spPr>
        <p:txBody>
          <a:bodyPr wrap="square">
            <a:spAutoFit/>
          </a:bodyPr>
          <a:lstStyle/>
          <a:p>
            <a:pPr lvl="0" algn="r">
              <a:spcBef>
                <a:spcPct val="90000"/>
              </a:spcBef>
              <a:defRPr/>
            </a:pPr>
            <a:r>
              <a:rPr lang="en-US" sz="1400" dirty="0">
                <a:latin typeface="Calibri" panose="020F0502020204030204" pitchFamily="34" charset="0"/>
                <a:cs typeface="Calibri" panose="020F0502020204030204" pitchFamily="34" charset="0"/>
              </a:rPr>
              <a:t>[Erhard </a:t>
            </a:r>
            <a:r>
              <a:rPr lang="en-US" sz="1400" dirty="0" err="1">
                <a:latin typeface="Calibri" panose="020F0502020204030204" pitchFamily="34" charset="0"/>
                <a:cs typeface="Calibri" panose="020F0502020204030204" pitchFamily="34" charset="0"/>
              </a:rPr>
              <a:t>Rahm</a:t>
            </a:r>
            <a:r>
              <a:rPr lang="en-US" sz="1400" dirty="0">
                <a:latin typeface="Calibri" panose="020F0502020204030204" pitchFamily="34" charset="0"/>
                <a:cs typeface="Calibri" panose="020F0502020204030204" pitchFamily="34" charset="0"/>
              </a:rPr>
              <a:t>, Philip A. Bernstein: A survey of approaches to automatic schema matching. </a:t>
            </a:r>
            <a:r>
              <a:rPr lang="en-US" sz="1400" b="1" dirty="0">
                <a:latin typeface="Calibri" panose="020F0502020204030204" pitchFamily="34" charset="0"/>
                <a:cs typeface="Calibri" panose="020F0502020204030204" pitchFamily="34" charset="0"/>
              </a:rPr>
              <a:t>VLDB J. 2001</a:t>
            </a:r>
            <a:r>
              <a:rPr lang="en-US" sz="1400" dirty="0">
                <a:latin typeface="Calibri" panose="020F0502020204030204" pitchFamily="34" charset="0"/>
                <a:cs typeface="Calibri" panose="020F0502020204030204" pitchFamily="34" charset="0"/>
              </a:rPr>
              <a:t>]</a:t>
            </a:r>
            <a:endParaRPr lang="de-DE" sz="1400" dirty="0">
              <a:latin typeface="Calibri" panose="020F0502020204030204" pitchFamily="34" charset="0"/>
              <a:cs typeface="Calibri" panose="020F0502020204030204" pitchFamily="34" charset="0"/>
            </a:endParaRPr>
          </a:p>
        </p:txBody>
      </p:sp>
      <p:cxnSp>
        <p:nvCxnSpPr>
          <p:cNvPr id="42" name="Straight Arrow Connector 41"/>
          <p:cNvCxnSpPr>
            <a:stCxn id="21" idx="2"/>
            <a:endCxn id="37" idx="0"/>
          </p:cNvCxnSpPr>
          <p:nvPr/>
        </p:nvCxnSpPr>
        <p:spPr>
          <a:xfrm flipH="1">
            <a:off x="1145514" y="3943057"/>
            <a:ext cx="2513"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9" idx="2"/>
            <a:endCxn id="38" idx="0"/>
          </p:cNvCxnSpPr>
          <p:nvPr/>
        </p:nvCxnSpPr>
        <p:spPr>
          <a:xfrm>
            <a:off x="2591637" y="3954781"/>
            <a:ext cx="2515" cy="2915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2" idx="2"/>
            <a:endCxn id="39" idx="0"/>
          </p:cNvCxnSpPr>
          <p:nvPr/>
        </p:nvCxnSpPr>
        <p:spPr>
          <a:xfrm>
            <a:off x="4160849" y="3946408"/>
            <a:ext cx="2518"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571816" y="3611621"/>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Linguistic</a:t>
            </a:r>
          </a:p>
        </p:txBody>
      </p:sp>
      <p:cxnSp>
        <p:nvCxnSpPr>
          <p:cNvPr id="53" name="Straight Arrow Connector 52"/>
          <p:cNvCxnSpPr>
            <a:stCxn id="16" idx="2"/>
            <a:endCxn id="52" idx="0"/>
          </p:cNvCxnSpPr>
          <p:nvPr/>
        </p:nvCxnSpPr>
        <p:spPr>
          <a:xfrm flipH="1">
            <a:off x="6163832" y="3119096"/>
            <a:ext cx="751949" cy="492525"/>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6" idx="2"/>
            <a:endCxn id="55" idx="0"/>
          </p:cNvCxnSpPr>
          <p:nvPr/>
        </p:nvCxnSpPr>
        <p:spPr>
          <a:xfrm>
            <a:off x="6915781" y="3119096"/>
            <a:ext cx="691661" cy="50424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950111" y="3623345"/>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sp>
        <p:nvSpPr>
          <p:cNvPr id="56" name="Rectangle 55"/>
          <p:cNvSpPr/>
          <p:nvPr/>
        </p:nvSpPr>
        <p:spPr>
          <a:xfrm>
            <a:off x="5483057" y="4256388"/>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Word </a:t>
            </a:r>
            <a:r>
              <a:rPr lang="en-US" dirty="0" err="1">
                <a:solidFill>
                  <a:schemeClr val="tx1"/>
                </a:solidFill>
                <a:latin typeface="Calibri" panose="020F0502020204030204" pitchFamily="34" charset="0"/>
                <a:cs typeface="Calibri" panose="020F0502020204030204" pitchFamily="34" charset="0"/>
              </a:rPr>
              <a:t>freq</a:t>
            </a:r>
            <a:r>
              <a:rPr lang="en-US" dirty="0">
                <a:solidFill>
                  <a:schemeClr val="tx1"/>
                </a:solidFill>
                <a:latin typeface="Calibri" panose="020F0502020204030204" pitchFamily="34" charset="0"/>
                <a:cs typeface="Calibri" panose="020F0502020204030204" pitchFamily="34" charset="0"/>
              </a:rPr>
              <a:t>, key terms</a:t>
            </a:r>
          </a:p>
        </p:txBody>
      </p:sp>
      <p:sp>
        <p:nvSpPr>
          <p:cNvPr id="57" name="Rectangle 56"/>
          <p:cNvSpPr/>
          <p:nvPr/>
        </p:nvSpPr>
        <p:spPr>
          <a:xfrm>
            <a:off x="6789260" y="4258063"/>
            <a:ext cx="164139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Value patterns and ranges</a:t>
            </a:r>
          </a:p>
        </p:txBody>
      </p:sp>
      <p:cxnSp>
        <p:nvCxnSpPr>
          <p:cNvPr id="58" name="Straight Arrow Connector 57"/>
          <p:cNvCxnSpPr>
            <a:stCxn id="52" idx="2"/>
            <a:endCxn id="56" idx="0"/>
          </p:cNvCxnSpPr>
          <p:nvPr/>
        </p:nvCxnSpPr>
        <p:spPr>
          <a:xfrm flipH="1">
            <a:off x="6161319" y="3954780"/>
            <a:ext cx="2513"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5" idx="2"/>
            <a:endCxn id="57" idx="0"/>
          </p:cNvCxnSpPr>
          <p:nvPr/>
        </p:nvCxnSpPr>
        <p:spPr>
          <a:xfrm>
            <a:off x="7607442" y="3966504"/>
            <a:ext cx="2515" cy="2915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6" idx="0"/>
          </p:cNvCxnSpPr>
          <p:nvPr/>
        </p:nvCxnSpPr>
        <p:spPr>
          <a:xfrm flipH="1">
            <a:off x="3009479" y="1235791"/>
            <a:ext cx="1953150" cy="29155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7" idx="0"/>
          </p:cNvCxnSpPr>
          <p:nvPr/>
        </p:nvCxnSpPr>
        <p:spPr>
          <a:xfrm>
            <a:off x="4962629" y="1235791"/>
            <a:ext cx="1957331" cy="29155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2"/>
          <a:stretch>
            <a:fillRect/>
          </a:stretch>
        </p:blipFill>
        <p:spPr>
          <a:xfrm>
            <a:off x="8463820" y="5476547"/>
            <a:ext cx="486505" cy="640080"/>
          </a:xfrm>
          <a:prstGeom prst="rect">
            <a:avLst/>
          </a:prstGeom>
          <a:ln w="25400">
            <a:solidFill>
              <a:srgbClr val="7889FB"/>
            </a:solidFill>
          </a:ln>
        </p:spPr>
      </p:pic>
    </p:spTree>
    <p:extLst>
      <p:ext uri="{BB962C8B-B14F-4D97-AF65-F5344CB8AC3E}">
        <p14:creationId xmlns:p14="http://schemas.microsoft.com/office/powerpoint/2010/main" val="20294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xEl>
                                              <p:pRg st="13" end="1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21" grpId="0"/>
      <p:bldP spid="29" grpId="0"/>
      <p:bldP spid="32" grpId="0"/>
      <p:bldP spid="37" grpId="0"/>
      <p:bldP spid="38" grpId="0"/>
      <p:bldP spid="39" grpId="0"/>
      <p:bldP spid="52"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Matchers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81776447"/>
              </p:ext>
            </p:extLst>
          </p:nvPr>
        </p:nvGraphicFramePr>
        <p:xfrm>
          <a:off x="4230356" y="1532915"/>
          <a:ext cx="4778707" cy="914400"/>
        </p:xfrm>
        <a:graphic>
          <a:graphicData uri="http://schemas.openxmlformats.org/drawingml/2006/table">
            <a:tbl>
              <a:tblPr firstRow="1" bandRow="1">
                <a:tableStyleId>{5C22544A-7EE6-4342-B048-85BDC9FD1C3A}</a:tableStyleId>
              </a:tblPr>
              <a:tblGrid>
                <a:gridCol w="1496390">
                  <a:extLst>
                    <a:ext uri="{9D8B030D-6E8A-4147-A177-3AD203B41FA5}">
                      <a16:colId xmlns:a16="http://schemas.microsoft.com/office/drawing/2014/main" val="3774107895"/>
                    </a:ext>
                  </a:extLst>
                </a:gridCol>
                <a:gridCol w="1695278">
                  <a:extLst>
                    <a:ext uri="{9D8B030D-6E8A-4147-A177-3AD203B41FA5}">
                      <a16:colId xmlns:a16="http://schemas.microsoft.com/office/drawing/2014/main" val="2602453363"/>
                    </a:ext>
                  </a:extLst>
                </a:gridCol>
                <a:gridCol w="1587039">
                  <a:extLst>
                    <a:ext uri="{9D8B030D-6E8A-4147-A177-3AD203B41FA5}">
                      <a16:colId xmlns:a16="http://schemas.microsoft.com/office/drawing/2014/main" val="633985697"/>
                    </a:ext>
                  </a:extLst>
                </a:gridCol>
              </a:tblGrid>
              <a:tr h="209160">
                <a:tc>
                  <a:txBody>
                    <a:bodyPr/>
                    <a:lstStyle/>
                    <a:p>
                      <a:r>
                        <a:rPr lang="en-US" sz="1400" dirty="0">
                          <a:latin typeface="Consolas" panose="020B0609020204030204" pitchFamily="49" charset="0"/>
                        </a:rPr>
                        <a:t>Name</a:t>
                      </a:r>
                    </a:p>
                  </a:txBody>
                  <a:tcPr marL="45720" marR="0"/>
                </a:tc>
                <a:tc>
                  <a:txBody>
                    <a:bodyPr/>
                    <a:lstStyle/>
                    <a:p>
                      <a:r>
                        <a:rPr lang="en-US" sz="1400" dirty="0">
                          <a:latin typeface="Consolas" panose="020B0609020204030204" pitchFamily="49" charset="0"/>
                        </a:rPr>
                        <a:t>Street</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a:latin typeface="Consolas" panose="020B0609020204030204" pitchFamily="49" charset="0"/>
                        </a:rPr>
                        <a:t>Emma Schmidt </a:t>
                      </a:r>
                    </a:p>
                  </a:txBody>
                  <a:tcPr marL="45720" marR="0"/>
                </a:tc>
                <a:tc>
                  <a:txBody>
                    <a:bodyPr/>
                    <a:lstStyle/>
                    <a:p>
                      <a:r>
                        <a:rPr lang="en-US" sz="1400" dirty="0" err="1">
                          <a:latin typeface="Consolas" panose="020B0609020204030204" pitchFamily="49" charset="0"/>
                        </a:rPr>
                        <a:t>Luisenstrasse</a:t>
                      </a:r>
                      <a:r>
                        <a:rPr lang="en-US" sz="1400" dirty="0">
                          <a:latin typeface="Consolas" panose="020B0609020204030204" pitchFamily="49" charset="0"/>
                        </a:rPr>
                        <a:t> 90</a:t>
                      </a:r>
                    </a:p>
                  </a:txBody>
                  <a:tcPr marL="45720" marR="0"/>
                </a:tc>
                <a:tc>
                  <a:txBody>
                    <a:bodyPr/>
                    <a:lstStyle/>
                    <a:p>
                      <a:r>
                        <a:rPr lang="en-US" sz="1400" dirty="0">
                          <a:latin typeface="Consolas" panose="020B0609020204030204" pitchFamily="49" charset="0"/>
                        </a:rPr>
                        <a:t>Munich,</a:t>
                      </a:r>
                      <a:r>
                        <a:rPr lang="en-US" sz="1400" baseline="0" dirty="0">
                          <a:latin typeface="Consolas" panose="020B0609020204030204" pitchFamily="49" charset="0"/>
                        </a:rPr>
                        <a:t> 80333</a:t>
                      </a:r>
                      <a:endParaRPr lang="en-US" sz="1400" dirty="0">
                        <a:latin typeface="Consolas" panose="020B0609020204030204" pitchFamily="49" charset="0"/>
                      </a:endParaRPr>
                    </a:p>
                  </a:txBody>
                  <a:tcPr marL="45720" marR="0"/>
                </a:tc>
                <a:extLst>
                  <a:ext uri="{0D108BD9-81ED-4DB2-BD59-A6C34878D82A}">
                    <a16:rowId xmlns:a16="http://schemas.microsoft.com/office/drawing/2014/main" val="3905669820"/>
                  </a:ext>
                </a:extLst>
              </a:tr>
              <a:tr h="209160">
                <a:tc>
                  <a:txBody>
                    <a:bodyPr/>
                    <a:lstStyle/>
                    <a:p>
                      <a:r>
                        <a:rPr lang="en-US" sz="1400" dirty="0">
                          <a:latin typeface="Consolas" panose="020B0609020204030204" pitchFamily="49" charset="0"/>
                        </a:rPr>
                        <a:t>Klaus Schumann</a:t>
                      </a:r>
                    </a:p>
                  </a:txBody>
                  <a:tcPr marL="45720" marR="0"/>
                </a:tc>
                <a:tc>
                  <a:txBody>
                    <a:bodyPr/>
                    <a:lstStyle/>
                    <a:p>
                      <a:r>
                        <a:rPr lang="en-US" sz="1400" dirty="0" err="1">
                          <a:latin typeface="Consolas" panose="020B0609020204030204" pitchFamily="49" charset="0"/>
                        </a:rPr>
                        <a:t>Koenigsstrasse</a:t>
                      </a:r>
                      <a:r>
                        <a:rPr lang="en-US" sz="1400" dirty="0">
                          <a:latin typeface="Consolas" panose="020B0609020204030204" pitchFamily="49" charset="0"/>
                        </a:rPr>
                        <a:t> 7</a:t>
                      </a:r>
                    </a:p>
                  </a:txBody>
                  <a:tcPr marL="45720" marR="0"/>
                </a:tc>
                <a:tc>
                  <a:txBody>
                    <a:bodyPr/>
                    <a:lstStyle/>
                    <a:p>
                      <a:r>
                        <a:rPr lang="en-US" sz="1400" dirty="0">
                          <a:latin typeface="Consolas" panose="020B0609020204030204" pitchFamily="49" charset="0"/>
                        </a:rPr>
                        <a:t>Dresden, 01199 </a:t>
                      </a:r>
                    </a:p>
                  </a:txBody>
                  <a:tcPr marL="45720" marR="0"/>
                </a:tc>
                <a:extLst>
                  <a:ext uri="{0D108BD9-81ED-4DB2-BD59-A6C34878D82A}">
                    <a16:rowId xmlns:a16="http://schemas.microsoft.com/office/drawing/2014/main" val="2812069375"/>
                  </a:ext>
                </a:extLst>
              </a:tr>
            </a:tbl>
          </a:graphicData>
        </a:graphic>
      </p:graphicFrame>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168"/>
          <p:cNvSpPr txBox="1">
            <a:spLocks noChangeArrowheads="1"/>
          </p:cNvSpPr>
          <p:nvPr/>
        </p:nvSpPr>
        <p:spPr bwMode="auto">
          <a:xfrm flipH="1">
            <a:off x="7253288" y="778543"/>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6" name="Text Box 169"/>
          <p:cNvSpPr txBox="1">
            <a:spLocks noChangeArrowheads="1"/>
          </p:cNvSpPr>
          <p:nvPr/>
        </p:nvSpPr>
        <p:spPr bwMode="auto">
          <a:xfrm flipH="1">
            <a:off x="6635750" y="1146843"/>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7" name="Text Box 170"/>
          <p:cNvSpPr txBox="1">
            <a:spLocks noChangeArrowheads="1"/>
          </p:cNvSpPr>
          <p:nvPr/>
        </p:nvSpPr>
        <p:spPr bwMode="auto">
          <a:xfrm flipH="1">
            <a:off x="7867650" y="1146843"/>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8" name="AutoShape 171"/>
          <p:cNvCxnSpPr>
            <a:cxnSpLocks noChangeShapeType="1"/>
            <a:stCxn id="5" idx="2"/>
            <a:endCxn id="7" idx="0"/>
          </p:cNvCxnSpPr>
          <p:nvPr/>
        </p:nvCxnSpPr>
        <p:spPr bwMode="auto">
          <a:xfrm rot="16200000" flipH="1">
            <a:off x="8068015" y="776502"/>
            <a:ext cx="126320" cy="614362"/>
          </a:xfrm>
          <a:prstGeom prst="straightConnector1">
            <a:avLst/>
          </a:prstGeom>
          <a:noFill/>
          <a:ln w="19050">
            <a:solidFill>
              <a:srgbClr val="7889FB"/>
            </a:solidFill>
            <a:round/>
            <a:headEnd/>
            <a:tailEnd/>
          </a:ln>
          <a:effectLst/>
        </p:spPr>
      </p:cxnSp>
      <p:cxnSp>
        <p:nvCxnSpPr>
          <p:cNvPr id="9" name="AutoShape 172"/>
          <p:cNvCxnSpPr>
            <a:cxnSpLocks noChangeShapeType="1"/>
            <a:stCxn id="5" idx="2"/>
            <a:endCxn id="6" idx="0"/>
          </p:cNvCxnSpPr>
          <p:nvPr/>
        </p:nvCxnSpPr>
        <p:spPr bwMode="auto">
          <a:xfrm rot="5400000">
            <a:off x="7452065" y="774914"/>
            <a:ext cx="126320" cy="617538"/>
          </a:xfrm>
          <a:prstGeom prst="straightConnector1">
            <a:avLst/>
          </a:prstGeom>
          <a:noFill/>
          <a:ln w="19050">
            <a:solidFill>
              <a:srgbClr val="7889FB"/>
            </a:solidFill>
            <a:round/>
            <a:headEnd/>
            <a:tailEnd/>
          </a:ln>
          <a:effectLst/>
        </p:spPr>
      </p:cxnSp>
      <p:sp>
        <p:nvSpPr>
          <p:cNvPr id="12" name="Content Placeholder 5"/>
          <p:cNvSpPr txBox="1">
            <a:spLocks/>
          </p:cNvSpPr>
          <p:nvPr/>
        </p:nvSpPr>
        <p:spPr>
          <a:xfrm>
            <a:off x="721784" y="1311256"/>
            <a:ext cx="8196170" cy="4941101"/>
          </a:xfrm>
          <a:prstGeom prst="rect">
            <a:avLst/>
          </a:prstGeom>
        </p:spPr>
        <p:txBody>
          <a:bodyPr>
            <a:noAutofit/>
          </a:bodyPr>
          <a:lstStyle>
            <a:lvl1pPr marL="228600" indent="-228600" algn="l" defTabSz="457200" rtl="0" eaLnBrk="1" fontAlgn="base" hangingPunct="1">
              <a:spcBef>
                <a:spcPct val="20000"/>
              </a:spcBef>
              <a:spcAft>
                <a:spcPct val="0"/>
              </a:spcAft>
              <a:buClr>
                <a:srgbClr val="F70146"/>
              </a:buClr>
              <a:buFont typeface="Wingdings" panose="05000000000000000000" pitchFamily="2" charset="2"/>
              <a:buChar char="§"/>
              <a:defRPr sz="2000" b="1" kern="1200">
                <a:solidFill>
                  <a:srgbClr val="000000"/>
                </a:solidFill>
                <a:latin typeface="Calibri" panose="020F0502020204030204" pitchFamily="34" charset="0"/>
                <a:ea typeface="ＭＳ Ｐゴシック" pitchFamily="-107" charset="-128"/>
                <a:cs typeface="Calibri" panose="020F0502020204030204" pitchFamily="34" charset="0"/>
              </a:defRPr>
            </a:lvl1pPr>
            <a:lvl2pPr marL="6858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2pPr>
            <a:lvl3pPr marL="11430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3pPr>
            <a:lvl4pPr marL="16002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4pPr>
            <a:lvl5pPr marL="2057400" indent="-228600" algn="l" defTabSz="457200" rtl="0" eaLnBrk="1" fontAlgn="base" hangingPunct="1">
              <a:spcBef>
                <a:spcPts val="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Linguistic Approaches</a:t>
            </a:r>
          </a:p>
          <a:p>
            <a:pPr lvl="1"/>
            <a:r>
              <a:rPr lang="en-US" dirty="0"/>
              <a:t>Syntactic</a:t>
            </a:r>
          </a:p>
          <a:p>
            <a:pPr lvl="2"/>
            <a:r>
              <a:rPr lang="en-US" dirty="0"/>
              <a:t>Affix (suffix, prefix)</a:t>
            </a:r>
          </a:p>
          <a:p>
            <a:pPr lvl="2"/>
            <a:r>
              <a:rPr lang="en-US" dirty="0"/>
              <a:t>N-grams</a:t>
            </a:r>
          </a:p>
          <a:p>
            <a:pPr lvl="2"/>
            <a:r>
              <a:rPr lang="en-US" dirty="0" err="1"/>
              <a:t>EditDistance</a:t>
            </a:r>
            <a:endParaRPr lang="en-US" dirty="0"/>
          </a:p>
          <a:p>
            <a:pPr lvl="1"/>
            <a:r>
              <a:rPr lang="en-US" dirty="0"/>
              <a:t>Semantic</a:t>
            </a:r>
          </a:p>
          <a:p>
            <a:pPr lvl="2"/>
            <a:r>
              <a:rPr lang="en-US" dirty="0"/>
              <a:t>Synonyms</a:t>
            </a:r>
          </a:p>
          <a:p>
            <a:pPr lvl="2"/>
            <a:r>
              <a:rPr lang="en-US" dirty="0"/>
              <a:t>Hierarchy </a:t>
            </a:r>
            <a:r>
              <a:rPr lang="en-US" dirty="0">
                <a:sym typeface="Wingdings" panose="05000000000000000000" pitchFamily="2" charset="2"/>
              </a:rPr>
              <a:t> taxonomies</a:t>
            </a:r>
          </a:p>
          <a:p>
            <a:pPr lvl="2"/>
            <a:r>
              <a:rPr lang="en-US" dirty="0">
                <a:sym typeface="Wingdings" panose="05000000000000000000" pitchFamily="2" charset="2"/>
              </a:rPr>
              <a:t>Language  dictionaries</a:t>
            </a:r>
            <a:endParaRPr lang="en-US" dirty="0"/>
          </a:p>
          <a:p>
            <a:endParaRPr lang="en-US" dirty="0"/>
          </a:p>
          <a:p>
            <a:r>
              <a:rPr lang="en-US" dirty="0"/>
              <a:t>Example Trigram</a:t>
            </a:r>
          </a:p>
          <a:p>
            <a:pPr lvl="1"/>
            <a:endParaRPr lang="en-US" sz="1000" dirty="0"/>
          </a:p>
          <a:p>
            <a:pPr lvl="1"/>
            <a:r>
              <a:rPr lang="en-US" dirty="0"/>
              <a:t>Similarity </a:t>
            </a:r>
            <a:br>
              <a:rPr lang="en-US" dirty="0"/>
            </a:br>
            <a:r>
              <a:rPr lang="en-US" dirty="0"/>
              <a:t>= 2|</a:t>
            </a:r>
            <a:r>
              <a:rPr lang="en-US" b="1" dirty="0">
                <a:solidFill>
                  <a:srgbClr val="7889FB"/>
                </a:solidFill>
              </a:rPr>
              <a:t>S1</a:t>
            </a:r>
            <a:r>
              <a:rPr lang="de-DE" b="1" dirty="0">
                <a:solidFill>
                  <a:srgbClr val="7889FB"/>
                </a:solidFill>
                <a:sym typeface="Symbol"/>
              </a:rPr>
              <a:t>  </a:t>
            </a:r>
            <a:r>
              <a:rPr lang="de-DE" b="1" dirty="0" err="1">
                <a:solidFill>
                  <a:srgbClr val="7889FB"/>
                </a:solidFill>
                <a:sym typeface="Symbol"/>
              </a:rPr>
              <a:t>S2</a:t>
            </a:r>
            <a:r>
              <a:rPr lang="en-US" dirty="0"/>
              <a:t>| / (|S1|+|S2|)</a:t>
            </a:r>
            <a:br>
              <a:rPr lang="en-US" dirty="0"/>
            </a:br>
            <a:r>
              <a:rPr lang="en-US" dirty="0"/>
              <a:t>= 8/16 = 0.5</a:t>
            </a:r>
            <a:br>
              <a:rPr lang="en-US" dirty="0"/>
            </a:br>
            <a:endParaRPr lang="en-US" dirty="0"/>
          </a:p>
        </p:txBody>
      </p:sp>
      <p:graphicFrame>
        <p:nvGraphicFramePr>
          <p:cNvPr id="13" name="Group 184"/>
          <p:cNvGraphicFramePr>
            <a:graphicFrameLocks noGrp="1"/>
          </p:cNvGraphicFramePr>
          <p:nvPr>
            <p:extLst>
              <p:ext uri="{D42A27DB-BD31-4B8C-83A1-F6EECF244321}">
                <p14:modId xmlns:p14="http://schemas.microsoft.com/office/powerpoint/2010/main" val="271523815"/>
              </p:ext>
            </p:extLst>
          </p:nvPr>
        </p:nvGraphicFramePr>
        <p:xfrm>
          <a:off x="3496829" y="4834636"/>
          <a:ext cx="5541711" cy="570720"/>
        </p:xfrm>
        <a:graphic>
          <a:graphicData uri="http://schemas.openxmlformats.org/drawingml/2006/table">
            <a:tbl>
              <a:tblPr/>
              <a:tblGrid>
                <a:gridCol w="1065125">
                  <a:extLst>
                    <a:ext uri="{9D8B030D-6E8A-4147-A177-3AD203B41FA5}">
                      <a16:colId xmlns:a16="http://schemas.microsoft.com/office/drawing/2014/main" val="20000"/>
                    </a:ext>
                  </a:extLst>
                </a:gridCol>
                <a:gridCol w="435728">
                  <a:extLst>
                    <a:ext uri="{9D8B030D-6E8A-4147-A177-3AD203B41FA5}">
                      <a16:colId xmlns:a16="http://schemas.microsoft.com/office/drawing/2014/main" val="20001"/>
                    </a:ext>
                  </a:extLst>
                </a:gridCol>
                <a:gridCol w="426479">
                  <a:extLst>
                    <a:ext uri="{9D8B030D-6E8A-4147-A177-3AD203B41FA5}">
                      <a16:colId xmlns:a16="http://schemas.microsoft.com/office/drawing/2014/main" val="20002"/>
                    </a:ext>
                  </a:extLst>
                </a:gridCol>
                <a:gridCol w="378673">
                  <a:extLst>
                    <a:ext uri="{9D8B030D-6E8A-4147-A177-3AD203B41FA5}">
                      <a16:colId xmlns:a16="http://schemas.microsoft.com/office/drawing/2014/main" val="20003"/>
                    </a:ext>
                  </a:extLst>
                </a:gridCol>
                <a:gridCol w="378673">
                  <a:extLst>
                    <a:ext uri="{9D8B030D-6E8A-4147-A177-3AD203B41FA5}">
                      <a16:colId xmlns:a16="http://schemas.microsoft.com/office/drawing/2014/main" val="1141700261"/>
                    </a:ext>
                  </a:extLst>
                </a:gridCol>
                <a:gridCol w="476801">
                  <a:extLst>
                    <a:ext uri="{9D8B030D-6E8A-4147-A177-3AD203B41FA5}">
                      <a16:colId xmlns:a16="http://schemas.microsoft.com/office/drawing/2014/main" val="20004"/>
                    </a:ext>
                  </a:extLst>
                </a:gridCol>
                <a:gridCol w="426479">
                  <a:extLst>
                    <a:ext uri="{9D8B030D-6E8A-4147-A177-3AD203B41FA5}">
                      <a16:colId xmlns:a16="http://schemas.microsoft.com/office/drawing/2014/main" val="20005"/>
                    </a:ext>
                  </a:extLst>
                </a:gridCol>
                <a:gridCol w="500704">
                  <a:extLst>
                    <a:ext uri="{9D8B030D-6E8A-4147-A177-3AD203B41FA5}">
                      <a16:colId xmlns:a16="http://schemas.microsoft.com/office/drawing/2014/main" val="20006"/>
                    </a:ext>
                  </a:extLst>
                </a:gridCol>
                <a:gridCol w="464221">
                  <a:extLst>
                    <a:ext uri="{9D8B030D-6E8A-4147-A177-3AD203B41FA5}">
                      <a16:colId xmlns:a16="http://schemas.microsoft.com/office/drawing/2014/main" val="20007"/>
                    </a:ext>
                  </a:extLst>
                </a:gridCol>
                <a:gridCol w="500704">
                  <a:extLst>
                    <a:ext uri="{9D8B030D-6E8A-4147-A177-3AD203B41FA5}">
                      <a16:colId xmlns:a16="http://schemas.microsoft.com/office/drawing/2014/main" val="20008"/>
                    </a:ext>
                  </a:extLst>
                </a:gridCol>
                <a:gridCol w="488124">
                  <a:extLst>
                    <a:ext uri="{9D8B030D-6E8A-4147-A177-3AD203B41FA5}">
                      <a16:colId xmlns:a16="http://schemas.microsoft.com/office/drawing/2014/main" val="20009"/>
                    </a:ext>
                  </a:extLst>
                </a:gridCol>
              </a:tblGrid>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Name</a:t>
                      </a:r>
                    </a:p>
                  </a:txBody>
                  <a:tcPr marL="36000" marR="36000" marT="36000" marB="36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__N</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rPr>
                        <a:t>_Na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Nam</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ame</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me_</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e__</a:t>
                      </a:r>
                    </a:p>
                  </a:txBody>
                  <a:tcPr marL="36000" marR="36000" marT="36000" marB="36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extLst>
                  <a:ext uri="{0D108BD9-81ED-4DB2-BD59-A6C34878D82A}">
                    <a16:rowId xmlns:a16="http://schemas.microsoft.com/office/drawing/2014/main" val="10001"/>
                  </a:ext>
                </a:extLst>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Lastname</a:t>
                      </a:r>
                    </a:p>
                  </a:txBody>
                  <a:tcPr marL="36000" marR="36000" marT="36000" marB="36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__L</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_La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Las</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ast</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stn</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tna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bg1"/>
                          </a:solidFill>
                          <a:effectLst/>
                          <a:latin typeface="Consolas" panose="020B0609020204030204" pitchFamily="49" charset="0"/>
                          <a:cs typeface="Calibri" panose="020F0502020204030204" pitchFamily="34" charset="0"/>
                        </a:rPr>
                        <a:t>nam</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bg1"/>
                          </a:solidFill>
                          <a:effectLst/>
                          <a:latin typeface="Consolas" panose="020B0609020204030204" pitchFamily="49" charset="0"/>
                          <a:cs typeface="Calibri" panose="020F0502020204030204" pitchFamily="34" charset="0"/>
                        </a:rPr>
                        <a:t>ame</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me_</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e__</a:t>
                      </a:r>
                    </a:p>
                  </a:txBody>
                  <a:tcPr marL="36000" marR="36000" marT="36000" marB="36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extLst>
                  <a:ext uri="{0D108BD9-81ED-4DB2-BD59-A6C34878D82A}">
                    <a16:rowId xmlns:a16="http://schemas.microsoft.com/office/drawing/2014/main" val="844201990"/>
                  </a:ext>
                </a:extLst>
              </a:tr>
            </a:tbl>
          </a:graphicData>
        </a:graphic>
      </p:graphicFrame>
      <p:graphicFrame>
        <p:nvGraphicFramePr>
          <p:cNvPr id="14" name="Content Placeholder 10"/>
          <p:cNvGraphicFramePr>
            <a:graphicFrameLocks/>
          </p:cNvGraphicFramePr>
          <p:nvPr>
            <p:extLst>
              <p:ext uri="{D42A27DB-BD31-4B8C-83A1-F6EECF244321}">
                <p14:modId xmlns:p14="http://schemas.microsoft.com/office/powerpoint/2010/main" val="2683255269"/>
              </p:ext>
            </p:extLst>
          </p:nvPr>
        </p:nvGraphicFramePr>
        <p:xfrm>
          <a:off x="3788228" y="2629856"/>
          <a:ext cx="5220830" cy="914400"/>
        </p:xfrm>
        <a:graphic>
          <a:graphicData uri="http://schemas.openxmlformats.org/drawingml/2006/table">
            <a:tbl>
              <a:tblPr firstRow="1" bandRow="1">
                <a:tableStyleId>{5C22544A-7EE6-4342-B048-85BDC9FD1C3A}</a:tableStyleId>
              </a:tblPr>
              <a:tblGrid>
                <a:gridCol w="976571">
                  <a:extLst>
                    <a:ext uri="{9D8B030D-6E8A-4147-A177-3AD203B41FA5}">
                      <a16:colId xmlns:a16="http://schemas.microsoft.com/office/drawing/2014/main" val="3774107895"/>
                    </a:ext>
                  </a:extLst>
                </a:gridCol>
                <a:gridCol w="986636">
                  <a:extLst>
                    <a:ext uri="{9D8B030D-6E8A-4147-A177-3AD203B41FA5}">
                      <a16:colId xmlns:a16="http://schemas.microsoft.com/office/drawing/2014/main" val="1815974092"/>
                    </a:ext>
                  </a:extLst>
                </a:gridCol>
                <a:gridCol w="1302508">
                  <a:extLst>
                    <a:ext uri="{9D8B030D-6E8A-4147-A177-3AD203B41FA5}">
                      <a16:colId xmlns:a16="http://schemas.microsoft.com/office/drawing/2014/main" val="2602453363"/>
                    </a:ext>
                  </a:extLst>
                </a:gridCol>
                <a:gridCol w="452176">
                  <a:extLst>
                    <a:ext uri="{9D8B030D-6E8A-4147-A177-3AD203B41FA5}">
                      <a16:colId xmlns:a16="http://schemas.microsoft.com/office/drawing/2014/main" val="316234620"/>
                    </a:ext>
                  </a:extLst>
                </a:gridCol>
                <a:gridCol w="636003">
                  <a:extLst>
                    <a:ext uri="{9D8B030D-6E8A-4147-A177-3AD203B41FA5}">
                      <a16:colId xmlns:a16="http://schemas.microsoft.com/office/drawing/2014/main" val="633985697"/>
                    </a:ext>
                  </a:extLst>
                </a:gridCol>
                <a:gridCol w="866936">
                  <a:extLst>
                    <a:ext uri="{9D8B030D-6E8A-4147-A177-3AD203B41FA5}">
                      <a16:colId xmlns:a16="http://schemas.microsoft.com/office/drawing/2014/main" val="1325898701"/>
                    </a:ext>
                  </a:extLst>
                </a:gridCol>
              </a:tblGrid>
              <a:tr h="209160">
                <a:tc>
                  <a:txBody>
                    <a:bodyPr/>
                    <a:lstStyle/>
                    <a:p>
                      <a:r>
                        <a:rPr lang="en-US" sz="1400" dirty="0" err="1">
                          <a:latin typeface="Consolas" panose="020B0609020204030204" pitchFamily="49" charset="0"/>
                        </a:rPr>
                        <a:t>Firstname</a:t>
                      </a:r>
                      <a:endParaRPr lang="en-US" sz="1400" dirty="0">
                        <a:latin typeface="Consolas" panose="020B0609020204030204" pitchFamily="49" charset="0"/>
                      </a:endParaRPr>
                    </a:p>
                  </a:txBody>
                  <a:tcPr marL="45720" marR="0"/>
                </a:tc>
                <a:tc>
                  <a:txBody>
                    <a:bodyPr/>
                    <a:lstStyle/>
                    <a:p>
                      <a:r>
                        <a:rPr lang="en-US" sz="1400" dirty="0" err="1">
                          <a:latin typeface="Consolas" panose="020B0609020204030204" pitchFamily="49" charset="0"/>
                        </a:rPr>
                        <a:t>Lastname</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Street</a:t>
                      </a:r>
                    </a:p>
                  </a:txBody>
                  <a:tcPr marL="45720" marR="0"/>
                </a:tc>
                <a:tc>
                  <a:txBody>
                    <a:bodyPr/>
                    <a:lstStyle/>
                    <a:p>
                      <a:r>
                        <a:rPr lang="en-US" sz="1400" dirty="0" err="1">
                          <a:latin typeface="Consolas" panose="020B0609020204030204" pitchFamily="49" charset="0"/>
                        </a:rPr>
                        <a:t>Num</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ZIP</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a:latin typeface="Consolas" panose="020B0609020204030204" pitchFamily="49" charset="0"/>
                        </a:rPr>
                        <a:t>Susanne</a:t>
                      </a:r>
                    </a:p>
                  </a:txBody>
                  <a:tcPr marL="45720" marR="0"/>
                </a:tc>
                <a:tc>
                  <a:txBody>
                    <a:bodyPr/>
                    <a:lstStyle/>
                    <a:p>
                      <a:r>
                        <a:rPr lang="en-US" sz="1400" dirty="0">
                          <a:latin typeface="Consolas" panose="020B0609020204030204" pitchFamily="49" charset="0"/>
                        </a:rPr>
                        <a:t>Froehlich</a:t>
                      </a:r>
                    </a:p>
                  </a:txBody>
                  <a:tcPr marL="45720" marR="0"/>
                </a:tc>
                <a:tc>
                  <a:txBody>
                    <a:bodyPr/>
                    <a:lstStyle/>
                    <a:p>
                      <a:r>
                        <a:rPr lang="en-US" sz="1400" dirty="0" err="1">
                          <a:latin typeface="Consolas" panose="020B0609020204030204" pitchFamily="49" charset="0"/>
                        </a:rPr>
                        <a:t>Weststrasse</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2</a:t>
                      </a:r>
                    </a:p>
                  </a:txBody>
                  <a:tcPr marL="45720" marR="0"/>
                </a:tc>
                <a:tc>
                  <a:txBody>
                    <a:bodyPr/>
                    <a:lstStyle/>
                    <a:p>
                      <a:r>
                        <a:rPr lang="en-US" sz="1400" dirty="0">
                          <a:latin typeface="Consolas" panose="020B0609020204030204" pitchFamily="49" charset="0"/>
                        </a:rPr>
                        <a:t>01187</a:t>
                      </a:r>
                    </a:p>
                  </a:txBody>
                  <a:tcPr marL="45720" marR="0"/>
                </a:tc>
                <a:tc>
                  <a:txBody>
                    <a:bodyPr/>
                    <a:lstStyle/>
                    <a:p>
                      <a:r>
                        <a:rPr lang="en-US" sz="1400" dirty="0">
                          <a:latin typeface="Consolas" panose="020B0609020204030204" pitchFamily="49" charset="0"/>
                        </a:rPr>
                        <a:t>Dresden</a:t>
                      </a:r>
                    </a:p>
                  </a:txBody>
                  <a:tcPr marL="45720" marR="0"/>
                </a:tc>
                <a:extLst>
                  <a:ext uri="{0D108BD9-81ED-4DB2-BD59-A6C34878D82A}">
                    <a16:rowId xmlns:a16="http://schemas.microsoft.com/office/drawing/2014/main" val="3905669820"/>
                  </a:ext>
                </a:extLst>
              </a:tr>
              <a:tr h="209160">
                <a:tc>
                  <a:txBody>
                    <a:bodyPr/>
                    <a:lstStyle/>
                    <a:p>
                      <a:r>
                        <a:rPr lang="en-US" sz="1400" dirty="0">
                          <a:latin typeface="Consolas" panose="020B0609020204030204" pitchFamily="49" charset="0"/>
                        </a:rPr>
                        <a:t>Thomas</a:t>
                      </a:r>
                    </a:p>
                  </a:txBody>
                  <a:tcPr marL="45720" marR="0"/>
                </a:tc>
                <a:tc>
                  <a:txBody>
                    <a:bodyPr/>
                    <a:lstStyle/>
                    <a:p>
                      <a:r>
                        <a:rPr lang="en-US" sz="1400" dirty="0" err="1">
                          <a:latin typeface="Consolas" panose="020B0609020204030204" pitchFamily="49" charset="0"/>
                        </a:rPr>
                        <a:t>Kunze</a:t>
                      </a:r>
                      <a:endParaRPr lang="en-US" sz="1400" dirty="0">
                        <a:latin typeface="Consolas" panose="020B0609020204030204" pitchFamily="49" charset="0"/>
                      </a:endParaRPr>
                    </a:p>
                  </a:txBody>
                  <a:tcPr marL="45720" marR="0"/>
                </a:tc>
                <a:tc>
                  <a:txBody>
                    <a:bodyPr/>
                    <a:lstStyle/>
                    <a:p>
                      <a:r>
                        <a:rPr lang="en-US" sz="1400" dirty="0" err="1">
                          <a:latin typeface="Consolas" panose="020B0609020204030204" pitchFamily="49" charset="0"/>
                        </a:rPr>
                        <a:t>Dammweg</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45</a:t>
                      </a:r>
                    </a:p>
                  </a:txBody>
                  <a:tcPr marL="45720" marR="0"/>
                </a:tc>
                <a:tc>
                  <a:txBody>
                    <a:bodyPr/>
                    <a:lstStyle/>
                    <a:p>
                      <a:r>
                        <a:rPr lang="en-US" sz="1400" dirty="0">
                          <a:latin typeface="Consolas" panose="020B0609020204030204" pitchFamily="49" charset="0"/>
                        </a:rPr>
                        <a:t>12437 </a:t>
                      </a:r>
                    </a:p>
                  </a:txBody>
                  <a:tcPr marL="45720" marR="0"/>
                </a:tc>
                <a:tc>
                  <a:txBody>
                    <a:bodyPr/>
                    <a:lstStyle/>
                    <a:p>
                      <a:r>
                        <a:rPr lang="en-US" sz="1400" dirty="0">
                          <a:latin typeface="Consolas" panose="020B0609020204030204" pitchFamily="49" charset="0"/>
                        </a:rPr>
                        <a:t>Berlin</a:t>
                      </a:r>
                    </a:p>
                  </a:txBody>
                  <a:tcPr marL="45720" marR="0"/>
                </a:tc>
                <a:extLst>
                  <a:ext uri="{0D108BD9-81ED-4DB2-BD59-A6C34878D82A}">
                    <a16:rowId xmlns:a16="http://schemas.microsoft.com/office/drawing/2014/main" val="2812069375"/>
                  </a:ext>
                </a:extLst>
              </a:tr>
            </a:tbl>
          </a:graphicData>
        </a:graphic>
      </p:graphicFrame>
      <p:sp>
        <p:nvSpPr>
          <p:cNvPr id="3" name="TextBox 2"/>
          <p:cNvSpPr txBox="1"/>
          <p:nvPr/>
        </p:nvSpPr>
        <p:spPr>
          <a:xfrm>
            <a:off x="6016625" y="5514271"/>
            <a:ext cx="216535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(alignment irrelevant)</a:t>
            </a:r>
          </a:p>
        </p:txBody>
      </p:sp>
    </p:spTree>
    <p:extLst>
      <p:ext uri="{BB962C8B-B14F-4D97-AF65-F5344CB8AC3E}">
        <p14:creationId xmlns:p14="http://schemas.microsoft.com/office/powerpoint/2010/main" val="18270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987755" y="4009295"/>
            <a:ext cx="8037665" cy="2285778"/>
          </a:xfrm>
          <a:prstGeom prst="rect">
            <a:avLst/>
          </a:prstGeom>
        </p:spPr>
      </p:pic>
      <p:sp>
        <p:nvSpPr>
          <p:cNvPr id="2" name="Title 1"/>
          <p:cNvSpPr>
            <a:spLocks noGrp="1"/>
          </p:cNvSpPr>
          <p:nvPr>
            <p:ph type="title"/>
          </p:nvPr>
        </p:nvSpPr>
        <p:spPr/>
        <p:txBody>
          <a:bodyPr/>
          <a:lstStyle/>
          <a:p>
            <a:r>
              <a:rPr lang="en-US" dirty="0"/>
              <a:t>Selected Matchers, cont.</a:t>
            </a:r>
          </a:p>
        </p:txBody>
      </p:sp>
      <p:sp>
        <p:nvSpPr>
          <p:cNvPr id="3" name="Content Placeholder 2"/>
          <p:cNvSpPr>
            <a:spLocks noGrp="1"/>
          </p:cNvSpPr>
          <p:nvPr>
            <p:ph idx="1"/>
          </p:nvPr>
        </p:nvSpPr>
        <p:spPr/>
        <p:txBody>
          <a:bodyPr/>
          <a:lstStyle/>
          <a:p>
            <a:r>
              <a:rPr lang="en-US" dirty="0"/>
              <a:t>Constraint-Based Approaches</a:t>
            </a:r>
          </a:p>
          <a:p>
            <a:pPr lvl="1"/>
            <a:r>
              <a:rPr lang="en-US" b="1" dirty="0">
                <a:solidFill>
                  <a:schemeClr val="accent1"/>
                </a:solidFill>
              </a:rPr>
              <a:t>Elements: </a:t>
            </a:r>
            <a:r>
              <a:rPr lang="en-US" dirty="0"/>
              <a:t>data types, domains, key attributes, constraints</a:t>
            </a:r>
          </a:p>
          <a:p>
            <a:pPr lvl="1"/>
            <a:r>
              <a:rPr lang="en-US" b="1" dirty="0">
                <a:solidFill>
                  <a:schemeClr val="accent1"/>
                </a:solidFill>
              </a:rPr>
              <a:t>Structure:</a:t>
            </a:r>
            <a:r>
              <a:rPr lang="en-US" dirty="0"/>
              <a:t> relationships between elements, combinations of data types, neighborhood, specialization and composition</a:t>
            </a:r>
          </a:p>
          <a:p>
            <a:pPr lvl="1"/>
            <a:endParaRPr lang="en-US" sz="1000" dirty="0"/>
          </a:p>
          <a:p>
            <a:r>
              <a:rPr lang="en-US" dirty="0"/>
              <a:t>Example Similarity Flooding</a:t>
            </a:r>
          </a:p>
          <a:p>
            <a:pPr lvl="1"/>
            <a:r>
              <a:rPr lang="en-US" dirty="0"/>
              <a:t>Create map pairs A x B (</a:t>
            </a:r>
            <a:r>
              <a:rPr lang="en-US" b="1" dirty="0">
                <a:solidFill>
                  <a:srgbClr val="7889FB"/>
                </a:solidFill>
              </a:rPr>
              <a:t>PCG</a:t>
            </a:r>
            <a:r>
              <a:rPr lang="en-US" dirty="0"/>
              <a:t>)</a:t>
            </a:r>
          </a:p>
          <a:p>
            <a:pPr lvl="1"/>
            <a:r>
              <a:rPr lang="en-US" dirty="0"/>
              <a:t>Propagation coefficients: 1/|out(v)| (</a:t>
            </a:r>
            <a:r>
              <a:rPr lang="en-US" b="1" dirty="0">
                <a:solidFill>
                  <a:srgbClr val="7889FB"/>
                </a:solidFill>
              </a:rPr>
              <a:t>IPG</a:t>
            </a:r>
            <a:r>
              <a:rPr lang="en-US" dirty="0"/>
              <a:t>)</a:t>
            </a:r>
          </a:p>
          <a:p>
            <a:pPr lvl="1"/>
            <a:r>
              <a:rPr lang="en-US" dirty="0"/>
              <a:t>Initial sim, adjusted by neighborhood sim until </a:t>
            </a:r>
            <a:r>
              <a:rPr lang="en-US" dirty="0" err="1"/>
              <a:t>fixpoint</a:t>
            </a:r>
            <a:r>
              <a:rPr lang="en-US" dirty="0"/>
              <a:t> (converged)</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168"/>
          <p:cNvSpPr txBox="1">
            <a:spLocks noChangeArrowheads="1"/>
          </p:cNvSpPr>
          <p:nvPr/>
        </p:nvSpPr>
        <p:spPr bwMode="auto">
          <a:xfrm flipH="1">
            <a:off x="7253288" y="778543"/>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6" name="Text Box 169"/>
          <p:cNvSpPr txBox="1">
            <a:spLocks noChangeArrowheads="1"/>
          </p:cNvSpPr>
          <p:nvPr/>
        </p:nvSpPr>
        <p:spPr bwMode="auto">
          <a:xfrm flipH="1">
            <a:off x="6635750" y="1146843"/>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7" name="Text Box 170"/>
          <p:cNvSpPr txBox="1">
            <a:spLocks noChangeArrowheads="1"/>
          </p:cNvSpPr>
          <p:nvPr/>
        </p:nvSpPr>
        <p:spPr bwMode="auto">
          <a:xfrm flipH="1">
            <a:off x="7867650" y="1146843"/>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8" name="AutoShape 171"/>
          <p:cNvCxnSpPr>
            <a:cxnSpLocks noChangeShapeType="1"/>
            <a:stCxn id="5" idx="2"/>
            <a:endCxn id="7" idx="0"/>
          </p:cNvCxnSpPr>
          <p:nvPr/>
        </p:nvCxnSpPr>
        <p:spPr bwMode="auto">
          <a:xfrm rot="16200000" flipH="1">
            <a:off x="8068015" y="776502"/>
            <a:ext cx="126320" cy="614362"/>
          </a:xfrm>
          <a:prstGeom prst="straightConnector1">
            <a:avLst/>
          </a:prstGeom>
          <a:noFill/>
          <a:ln w="19050">
            <a:solidFill>
              <a:srgbClr val="7889FB"/>
            </a:solidFill>
            <a:round/>
            <a:headEnd/>
            <a:tailEnd/>
          </a:ln>
          <a:effectLst/>
        </p:spPr>
      </p:cxnSp>
      <p:cxnSp>
        <p:nvCxnSpPr>
          <p:cNvPr id="9" name="AutoShape 172"/>
          <p:cNvCxnSpPr>
            <a:cxnSpLocks noChangeShapeType="1"/>
            <a:stCxn id="5" idx="2"/>
            <a:endCxn id="6" idx="0"/>
          </p:cNvCxnSpPr>
          <p:nvPr/>
        </p:nvCxnSpPr>
        <p:spPr bwMode="auto">
          <a:xfrm rot="5400000">
            <a:off x="7452065" y="774914"/>
            <a:ext cx="126320" cy="617538"/>
          </a:xfrm>
          <a:prstGeom prst="straightConnector1">
            <a:avLst/>
          </a:prstGeom>
          <a:noFill/>
          <a:ln w="19050">
            <a:solidFill>
              <a:srgbClr val="7889FB"/>
            </a:solidFill>
            <a:round/>
            <a:headEnd/>
            <a:tailEnd/>
          </a:ln>
          <a:effectLst/>
        </p:spPr>
      </p:cxnSp>
      <p:pic>
        <p:nvPicPr>
          <p:cNvPr id="10" name="Picture 9"/>
          <p:cNvPicPr>
            <a:picLocks noChangeAspect="1"/>
          </p:cNvPicPr>
          <p:nvPr/>
        </p:nvPicPr>
        <p:blipFill>
          <a:blip r:embed="rId4"/>
          <a:stretch>
            <a:fillRect/>
          </a:stretch>
        </p:blipFill>
        <p:spPr>
          <a:xfrm>
            <a:off x="8452424" y="2923258"/>
            <a:ext cx="497901" cy="640080"/>
          </a:xfrm>
          <a:prstGeom prst="rect">
            <a:avLst/>
          </a:prstGeom>
          <a:ln w="25400">
            <a:solidFill>
              <a:srgbClr val="7889FB"/>
            </a:solidFill>
          </a:ln>
        </p:spPr>
      </p:pic>
      <p:sp>
        <p:nvSpPr>
          <p:cNvPr id="11" name="TextBox 10"/>
          <p:cNvSpPr txBox="1"/>
          <p:nvPr/>
        </p:nvSpPr>
        <p:spPr>
          <a:xfrm>
            <a:off x="5026897" y="2785295"/>
            <a:ext cx="334610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[Sergey </a:t>
            </a:r>
            <a:r>
              <a:rPr lang="en-US" sz="1400" dirty="0" err="1">
                <a:latin typeface="Calibri" panose="020F0502020204030204" pitchFamily="34" charset="0"/>
                <a:cs typeface="Calibri" panose="020F0502020204030204" pitchFamily="34" charset="0"/>
              </a:rPr>
              <a:t>Melnik</a:t>
            </a:r>
            <a:r>
              <a:rPr lang="en-US" sz="1400" dirty="0">
                <a:latin typeface="Calibri" panose="020F0502020204030204" pitchFamily="34" charset="0"/>
                <a:cs typeface="Calibri" panose="020F0502020204030204" pitchFamily="34" charset="0"/>
              </a:rPr>
              <a:t>, Hector Garcia-Molina, Erhard Rahm: Similarity Flooding: A Versatile Graph Matching Algorithm and Its Application to Schema Matching. </a:t>
            </a:r>
            <a:r>
              <a:rPr lang="en-US" sz="1400" b="1" dirty="0">
                <a:latin typeface="Calibri" panose="020F0502020204030204" pitchFamily="34" charset="0"/>
                <a:cs typeface="Calibri" panose="020F0502020204030204" pitchFamily="34" charset="0"/>
              </a:rPr>
              <a:t>ICDE 2002</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3574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lstStyle/>
          <a:p>
            <a:r>
              <a:rPr lang="en-US" dirty="0">
                <a:solidFill>
                  <a:schemeClr val="tx1"/>
                </a:solidFill>
              </a:rPr>
              <a:t>Motivation and Terminology</a:t>
            </a:r>
          </a:p>
          <a:p>
            <a:r>
              <a:rPr lang="en-US" dirty="0">
                <a:solidFill>
                  <a:schemeClr val="tx1"/>
                </a:solidFill>
              </a:rPr>
              <a:t>Schema Detection</a:t>
            </a:r>
          </a:p>
          <a:p>
            <a:r>
              <a:rPr lang="en-US" dirty="0">
                <a:solidFill>
                  <a:schemeClr val="tx1"/>
                </a:solidFill>
              </a:rPr>
              <a:t>Schema Matching</a:t>
            </a:r>
          </a:p>
          <a:p>
            <a:r>
              <a:rPr lang="en-US" dirty="0">
                <a:solidFill>
                  <a:schemeClr val="tx1"/>
                </a:solidFill>
              </a:rPr>
              <a:t>Schema Mapping</a:t>
            </a:r>
          </a:p>
        </p:txBody>
      </p:sp>
    </p:spTree>
    <p:extLst>
      <p:ext uri="{BB962C8B-B14F-4D97-AF65-F5344CB8AC3E}">
        <p14:creationId xmlns:p14="http://schemas.microsoft.com/office/powerpoint/2010/main" val="427629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Matchers, cont.</a:t>
            </a:r>
          </a:p>
        </p:txBody>
      </p:sp>
      <p:sp>
        <p:nvSpPr>
          <p:cNvPr id="3" name="Content Placeholder 2"/>
          <p:cNvSpPr>
            <a:spLocks noGrp="1"/>
          </p:cNvSpPr>
          <p:nvPr>
            <p:ph idx="1"/>
          </p:nvPr>
        </p:nvSpPr>
        <p:spPr/>
        <p:txBody>
          <a:bodyPr/>
          <a:lstStyle/>
          <a:p>
            <a:r>
              <a:rPr lang="en-US" dirty="0"/>
              <a:t>Problem Schema-based</a:t>
            </a:r>
          </a:p>
          <a:p>
            <a:pPr lvl="1"/>
            <a:r>
              <a:rPr lang="en-US" dirty="0"/>
              <a:t>Attribute names might differ vastly (</a:t>
            </a:r>
            <a:r>
              <a:rPr lang="en-US" dirty="0" err="1"/>
              <a:t>CustNa</a:t>
            </a:r>
            <a:r>
              <a:rPr lang="en-US" dirty="0"/>
              <a:t> vs Name, </a:t>
            </a:r>
            <a:r>
              <a:rPr lang="en-US" dirty="0" err="1"/>
              <a:t>CustSt</a:t>
            </a:r>
            <a:r>
              <a:rPr lang="en-US" dirty="0"/>
              <a:t> vs Street)</a:t>
            </a:r>
          </a:p>
          <a:p>
            <a:pPr marL="457200" lvl="1" indent="0">
              <a:buNone/>
            </a:pPr>
            <a:r>
              <a:rPr lang="en-US" dirty="0">
                <a:sym typeface="Wingdings" panose="05000000000000000000" pitchFamily="2" charset="2"/>
              </a:rPr>
              <a:t> </a:t>
            </a:r>
            <a:r>
              <a:rPr lang="en-US" b="1" dirty="0">
                <a:solidFill>
                  <a:schemeClr val="accent1"/>
                </a:solidFill>
                <a:sym typeface="Wingdings" panose="05000000000000000000" pitchFamily="2" charset="2"/>
              </a:rPr>
              <a:t>Instance-based matching</a:t>
            </a:r>
            <a:r>
              <a:rPr lang="en-US" dirty="0">
                <a:sym typeface="Wingdings" panose="05000000000000000000" pitchFamily="2" charset="2"/>
              </a:rPr>
              <a:t>, but need for data </a:t>
            </a:r>
            <a:endParaRPr lang="en-US" dirty="0"/>
          </a:p>
          <a:p>
            <a:pPr lvl="1"/>
            <a:endParaRPr lang="en-US" sz="1000" dirty="0"/>
          </a:p>
          <a:p>
            <a:r>
              <a:rPr lang="en-US" dirty="0"/>
              <a:t>Linguistic Approaches</a:t>
            </a:r>
          </a:p>
          <a:p>
            <a:pPr lvl="1"/>
            <a:r>
              <a:rPr lang="en-US" dirty="0"/>
              <a:t>Word frequencies, bigrams, trigrams, </a:t>
            </a:r>
            <a:r>
              <a:rPr lang="en-US" dirty="0" err="1"/>
              <a:t>etc</a:t>
            </a:r>
            <a:endParaRPr lang="en-US" dirty="0"/>
          </a:p>
          <a:p>
            <a:pPr lvl="1"/>
            <a:r>
              <a:rPr lang="en-US" dirty="0"/>
              <a:t>Keywords, abbreviations</a:t>
            </a:r>
          </a:p>
          <a:p>
            <a:pPr lvl="1"/>
            <a:endParaRPr lang="en-US" dirty="0"/>
          </a:p>
          <a:p>
            <a:pPr lvl="1"/>
            <a:endParaRPr lang="en-US" dirty="0"/>
          </a:p>
          <a:p>
            <a:pPr lvl="1"/>
            <a:endParaRPr lang="en-US" dirty="0"/>
          </a:p>
          <a:p>
            <a:r>
              <a:rPr lang="en-US" dirty="0"/>
              <a:t>Constraint-based Approaches</a:t>
            </a:r>
          </a:p>
          <a:p>
            <a:pPr lvl="1"/>
            <a:r>
              <a:rPr lang="en-US" b="1" dirty="0">
                <a:solidFill>
                  <a:schemeClr val="accent1"/>
                </a:solidFill>
              </a:rPr>
              <a:t>Elements: </a:t>
            </a:r>
            <a:r>
              <a:rPr lang="en-US" dirty="0"/>
              <a:t>data types and lengths, </a:t>
            </a:r>
            <a:br>
              <a:rPr lang="en-US" dirty="0"/>
            </a:br>
            <a:r>
              <a:rPr lang="en-US" dirty="0"/>
              <a:t>value domains, patterns</a:t>
            </a:r>
          </a:p>
          <a:p>
            <a:pPr lvl="1"/>
            <a:r>
              <a:rPr lang="en-US" b="1" dirty="0">
                <a:solidFill>
                  <a:schemeClr val="accent1"/>
                </a:solidFill>
              </a:rPr>
              <a:t>Structure:</a:t>
            </a:r>
            <a:r>
              <a:rPr lang="en-US" dirty="0"/>
              <a:t> combinations of element </a:t>
            </a:r>
            <a:br>
              <a:rPr lang="en-US" dirty="0"/>
            </a:br>
            <a:r>
              <a:rPr lang="en-US" dirty="0"/>
              <a:t>constraints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168"/>
          <p:cNvSpPr txBox="1">
            <a:spLocks noChangeArrowheads="1"/>
          </p:cNvSpPr>
          <p:nvPr/>
        </p:nvSpPr>
        <p:spPr bwMode="auto">
          <a:xfrm flipH="1">
            <a:off x="7253288" y="778543"/>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6" name="Text Box 169"/>
          <p:cNvSpPr txBox="1">
            <a:spLocks noChangeArrowheads="1"/>
          </p:cNvSpPr>
          <p:nvPr/>
        </p:nvSpPr>
        <p:spPr bwMode="auto">
          <a:xfrm flipH="1">
            <a:off x="6635750" y="1146843"/>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7" name="Text Box 170"/>
          <p:cNvSpPr txBox="1">
            <a:spLocks noChangeArrowheads="1"/>
          </p:cNvSpPr>
          <p:nvPr/>
        </p:nvSpPr>
        <p:spPr bwMode="auto">
          <a:xfrm flipH="1">
            <a:off x="7867650" y="1146843"/>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8" name="AutoShape 171"/>
          <p:cNvCxnSpPr>
            <a:cxnSpLocks noChangeShapeType="1"/>
            <a:stCxn id="5" idx="2"/>
            <a:endCxn id="7" idx="0"/>
          </p:cNvCxnSpPr>
          <p:nvPr/>
        </p:nvCxnSpPr>
        <p:spPr bwMode="auto">
          <a:xfrm rot="16200000" flipH="1">
            <a:off x="8068015" y="776502"/>
            <a:ext cx="126320" cy="614362"/>
          </a:xfrm>
          <a:prstGeom prst="straightConnector1">
            <a:avLst/>
          </a:prstGeom>
          <a:noFill/>
          <a:ln w="19050">
            <a:solidFill>
              <a:srgbClr val="7889FB"/>
            </a:solidFill>
            <a:round/>
            <a:headEnd/>
            <a:tailEnd/>
          </a:ln>
          <a:effectLst/>
        </p:spPr>
      </p:cxnSp>
      <p:cxnSp>
        <p:nvCxnSpPr>
          <p:cNvPr id="9" name="AutoShape 172"/>
          <p:cNvCxnSpPr>
            <a:cxnSpLocks noChangeShapeType="1"/>
            <a:stCxn id="5" idx="2"/>
            <a:endCxn id="6" idx="0"/>
          </p:cNvCxnSpPr>
          <p:nvPr/>
        </p:nvCxnSpPr>
        <p:spPr bwMode="auto">
          <a:xfrm rot="5400000">
            <a:off x="7452065" y="774914"/>
            <a:ext cx="126320" cy="617538"/>
          </a:xfrm>
          <a:prstGeom prst="straightConnector1">
            <a:avLst/>
          </a:prstGeom>
          <a:noFill/>
          <a:ln w="19050">
            <a:solidFill>
              <a:srgbClr val="7889FB"/>
            </a:solidFill>
            <a:round/>
            <a:headEnd/>
            <a:tailEnd/>
          </a:ln>
          <a:effectLst/>
        </p:spPr>
      </p:cxnSp>
      <p:graphicFrame>
        <p:nvGraphicFramePr>
          <p:cNvPr id="10" name="Content Placeholder 10"/>
          <p:cNvGraphicFramePr>
            <a:graphicFrameLocks/>
          </p:cNvGraphicFramePr>
          <p:nvPr>
            <p:extLst>
              <p:ext uri="{D42A27DB-BD31-4B8C-83A1-F6EECF244321}">
                <p14:modId xmlns:p14="http://schemas.microsoft.com/office/powerpoint/2010/main" val="149127984"/>
              </p:ext>
            </p:extLst>
          </p:nvPr>
        </p:nvGraphicFramePr>
        <p:xfrm>
          <a:off x="5726746" y="2567749"/>
          <a:ext cx="3282317" cy="914400"/>
        </p:xfrm>
        <a:graphic>
          <a:graphicData uri="http://schemas.openxmlformats.org/drawingml/2006/table">
            <a:tbl>
              <a:tblPr firstRow="1" bandRow="1">
                <a:tableStyleId>{5C22544A-7EE6-4342-B048-85BDC9FD1C3A}</a:tableStyleId>
              </a:tblPr>
              <a:tblGrid>
                <a:gridCol w="1695278">
                  <a:extLst>
                    <a:ext uri="{9D8B030D-6E8A-4147-A177-3AD203B41FA5}">
                      <a16:colId xmlns:a16="http://schemas.microsoft.com/office/drawing/2014/main" val="2602453363"/>
                    </a:ext>
                  </a:extLst>
                </a:gridCol>
                <a:gridCol w="1587039">
                  <a:extLst>
                    <a:ext uri="{9D8B030D-6E8A-4147-A177-3AD203B41FA5}">
                      <a16:colId xmlns:a16="http://schemas.microsoft.com/office/drawing/2014/main" val="633985697"/>
                    </a:ext>
                  </a:extLst>
                </a:gridCol>
              </a:tblGrid>
              <a:tr h="209160">
                <a:tc>
                  <a:txBody>
                    <a:bodyPr/>
                    <a:lstStyle/>
                    <a:p>
                      <a:r>
                        <a:rPr lang="en-US" sz="1400" dirty="0">
                          <a:latin typeface="Consolas" panose="020B0609020204030204" pitchFamily="49" charset="0"/>
                        </a:rPr>
                        <a:t>Street</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err="1">
                          <a:latin typeface="Consolas" panose="020B0609020204030204" pitchFamily="49" charset="0"/>
                        </a:rPr>
                        <a:t>Luisen</a:t>
                      </a:r>
                      <a:r>
                        <a:rPr lang="en-US" sz="1400" b="1" dirty="0" err="1">
                          <a:solidFill>
                            <a:srgbClr val="7889FB"/>
                          </a:solidFill>
                          <a:latin typeface="Consolas" panose="020B0609020204030204" pitchFamily="49" charset="0"/>
                        </a:rPr>
                        <a:t>strasse</a:t>
                      </a:r>
                      <a:r>
                        <a:rPr lang="en-US" sz="1400" dirty="0">
                          <a:latin typeface="Consolas" panose="020B0609020204030204" pitchFamily="49" charset="0"/>
                        </a:rPr>
                        <a:t> 90</a:t>
                      </a:r>
                    </a:p>
                  </a:txBody>
                  <a:tcPr marL="45720" marR="0"/>
                </a:tc>
                <a:tc>
                  <a:txBody>
                    <a:bodyPr/>
                    <a:lstStyle/>
                    <a:p>
                      <a:r>
                        <a:rPr lang="en-US" sz="1400" b="1" dirty="0">
                          <a:solidFill>
                            <a:srgbClr val="7889FB"/>
                          </a:solidFill>
                          <a:latin typeface="Consolas" panose="020B0609020204030204" pitchFamily="49" charset="0"/>
                        </a:rPr>
                        <a:t>Munich,</a:t>
                      </a:r>
                      <a:r>
                        <a:rPr lang="en-US" sz="1400" baseline="0" dirty="0">
                          <a:latin typeface="Consolas" panose="020B0609020204030204" pitchFamily="49" charset="0"/>
                        </a:rPr>
                        <a:t> 80333</a:t>
                      </a:r>
                      <a:endParaRPr lang="en-US" sz="1400" dirty="0">
                        <a:latin typeface="Consolas" panose="020B0609020204030204" pitchFamily="49" charset="0"/>
                      </a:endParaRPr>
                    </a:p>
                  </a:txBody>
                  <a:tcPr marL="45720" marR="0"/>
                </a:tc>
                <a:extLst>
                  <a:ext uri="{0D108BD9-81ED-4DB2-BD59-A6C34878D82A}">
                    <a16:rowId xmlns:a16="http://schemas.microsoft.com/office/drawing/2014/main" val="3905669820"/>
                  </a:ext>
                </a:extLst>
              </a:tr>
              <a:tr h="209160">
                <a:tc>
                  <a:txBody>
                    <a:bodyPr/>
                    <a:lstStyle/>
                    <a:p>
                      <a:r>
                        <a:rPr lang="en-US" sz="1400" dirty="0" err="1">
                          <a:latin typeface="Consolas" panose="020B0609020204030204" pitchFamily="49" charset="0"/>
                        </a:rPr>
                        <a:t>Koenigs</a:t>
                      </a:r>
                      <a:r>
                        <a:rPr lang="en-US" sz="1400" b="1" dirty="0" err="1">
                          <a:solidFill>
                            <a:srgbClr val="7889FB"/>
                          </a:solidFill>
                          <a:latin typeface="Consolas" panose="020B0609020204030204" pitchFamily="49" charset="0"/>
                        </a:rPr>
                        <a:t>strasse</a:t>
                      </a:r>
                      <a:r>
                        <a:rPr lang="en-US" sz="1400" dirty="0">
                          <a:latin typeface="Consolas" panose="020B0609020204030204" pitchFamily="49" charset="0"/>
                        </a:rPr>
                        <a:t> 7</a:t>
                      </a:r>
                    </a:p>
                  </a:txBody>
                  <a:tcPr marL="45720" marR="0"/>
                </a:tc>
                <a:tc>
                  <a:txBody>
                    <a:bodyPr/>
                    <a:lstStyle/>
                    <a:p>
                      <a:r>
                        <a:rPr lang="en-US" sz="1400" b="1" dirty="0">
                          <a:solidFill>
                            <a:srgbClr val="7889FB"/>
                          </a:solidFill>
                          <a:latin typeface="Consolas" panose="020B0609020204030204" pitchFamily="49" charset="0"/>
                        </a:rPr>
                        <a:t>Dresden,</a:t>
                      </a:r>
                      <a:r>
                        <a:rPr lang="en-US" sz="1400" dirty="0">
                          <a:latin typeface="Consolas" panose="020B0609020204030204" pitchFamily="49" charset="0"/>
                        </a:rPr>
                        <a:t> 01199 </a:t>
                      </a:r>
                    </a:p>
                  </a:txBody>
                  <a:tcPr marL="45720" marR="0"/>
                </a:tc>
                <a:extLst>
                  <a:ext uri="{0D108BD9-81ED-4DB2-BD59-A6C34878D82A}">
                    <a16:rowId xmlns:a16="http://schemas.microsoft.com/office/drawing/2014/main" val="2812069375"/>
                  </a:ext>
                </a:extLst>
              </a:tr>
            </a:tbl>
          </a:graphicData>
        </a:graphic>
      </p:graphicFrame>
      <p:graphicFrame>
        <p:nvGraphicFramePr>
          <p:cNvPr id="11" name="Content Placeholder 10"/>
          <p:cNvGraphicFramePr>
            <a:graphicFrameLocks/>
          </p:cNvGraphicFramePr>
          <p:nvPr>
            <p:extLst>
              <p:ext uri="{D42A27DB-BD31-4B8C-83A1-F6EECF244321}">
                <p14:modId xmlns:p14="http://schemas.microsoft.com/office/powerpoint/2010/main" val="1115876234"/>
              </p:ext>
            </p:extLst>
          </p:nvPr>
        </p:nvGraphicFramePr>
        <p:xfrm>
          <a:off x="5726746" y="3554307"/>
          <a:ext cx="3282317" cy="914400"/>
        </p:xfrm>
        <a:graphic>
          <a:graphicData uri="http://schemas.openxmlformats.org/drawingml/2006/table">
            <a:tbl>
              <a:tblPr firstRow="1" bandRow="1">
                <a:tableStyleId>{5C22544A-7EE6-4342-B048-85BDC9FD1C3A}</a:tableStyleId>
              </a:tblPr>
              <a:tblGrid>
                <a:gridCol w="1312381">
                  <a:extLst>
                    <a:ext uri="{9D8B030D-6E8A-4147-A177-3AD203B41FA5}">
                      <a16:colId xmlns:a16="http://schemas.microsoft.com/office/drawing/2014/main" val="2602453363"/>
                    </a:ext>
                  </a:extLst>
                </a:gridCol>
                <a:gridCol w="455604">
                  <a:extLst>
                    <a:ext uri="{9D8B030D-6E8A-4147-A177-3AD203B41FA5}">
                      <a16:colId xmlns:a16="http://schemas.microsoft.com/office/drawing/2014/main" val="316234620"/>
                    </a:ext>
                  </a:extLst>
                </a:gridCol>
                <a:gridCol w="640824">
                  <a:extLst>
                    <a:ext uri="{9D8B030D-6E8A-4147-A177-3AD203B41FA5}">
                      <a16:colId xmlns:a16="http://schemas.microsoft.com/office/drawing/2014/main" val="633985697"/>
                    </a:ext>
                  </a:extLst>
                </a:gridCol>
                <a:gridCol w="873508">
                  <a:extLst>
                    <a:ext uri="{9D8B030D-6E8A-4147-A177-3AD203B41FA5}">
                      <a16:colId xmlns:a16="http://schemas.microsoft.com/office/drawing/2014/main" val="1325898701"/>
                    </a:ext>
                  </a:extLst>
                </a:gridCol>
              </a:tblGrid>
              <a:tr h="209160">
                <a:tc>
                  <a:txBody>
                    <a:bodyPr/>
                    <a:lstStyle/>
                    <a:p>
                      <a:r>
                        <a:rPr lang="en-US" sz="1400" dirty="0">
                          <a:latin typeface="Consolas" panose="020B0609020204030204" pitchFamily="49" charset="0"/>
                        </a:rPr>
                        <a:t>Street</a:t>
                      </a:r>
                    </a:p>
                  </a:txBody>
                  <a:tcPr marL="45720" marR="0"/>
                </a:tc>
                <a:tc>
                  <a:txBody>
                    <a:bodyPr/>
                    <a:lstStyle/>
                    <a:p>
                      <a:r>
                        <a:rPr lang="en-US" sz="1400" dirty="0" err="1">
                          <a:latin typeface="Consolas" panose="020B0609020204030204" pitchFamily="49" charset="0"/>
                        </a:rPr>
                        <a:t>Num</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ZIP</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err="1">
                          <a:latin typeface="Consolas" panose="020B0609020204030204" pitchFamily="49" charset="0"/>
                        </a:rPr>
                        <a:t>West</a:t>
                      </a:r>
                      <a:r>
                        <a:rPr lang="en-US" sz="1400" b="1" dirty="0" err="1">
                          <a:solidFill>
                            <a:srgbClr val="7889FB"/>
                          </a:solidFill>
                          <a:latin typeface="Consolas" panose="020B0609020204030204" pitchFamily="49" charset="0"/>
                        </a:rPr>
                        <a:t>strasse</a:t>
                      </a:r>
                      <a:endParaRPr lang="en-US" sz="1400" b="1" dirty="0">
                        <a:solidFill>
                          <a:srgbClr val="7889FB"/>
                        </a:solidFill>
                        <a:latin typeface="Consolas" panose="020B0609020204030204" pitchFamily="49" charset="0"/>
                      </a:endParaRPr>
                    </a:p>
                  </a:txBody>
                  <a:tcPr marL="45720" marR="0"/>
                </a:tc>
                <a:tc>
                  <a:txBody>
                    <a:bodyPr/>
                    <a:lstStyle/>
                    <a:p>
                      <a:r>
                        <a:rPr lang="en-US" sz="1400" dirty="0">
                          <a:latin typeface="Consolas" panose="020B0609020204030204" pitchFamily="49" charset="0"/>
                        </a:rPr>
                        <a:t>2</a:t>
                      </a:r>
                    </a:p>
                  </a:txBody>
                  <a:tcPr marL="45720" marR="0"/>
                </a:tc>
                <a:tc>
                  <a:txBody>
                    <a:bodyPr/>
                    <a:lstStyle/>
                    <a:p>
                      <a:r>
                        <a:rPr lang="en-US" sz="1400" dirty="0">
                          <a:latin typeface="Consolas" panose="020B0609020204030204" pitchFamily="49" charset="0"/>
                        </a:rPr>
                        <a:t>01187</a:t>
                      </a:r>
                    </a:p>
                  </a:txBody>
                  <a:tcPr marL="45720" marR="0"/>
                </a:tc>
                <a:tc>
                  <a:txBody>
                    <a:bodyPr/>
                    <a:lstStyle/>
                    <a:p>
                      <a:r>
                        <a:rPr lang="en-US" sz="1400" b="1" dirty="0">
                          <a:solidFill>
                            <a:srgbClr val="7889FB"/>
                          </a:solidFill>
                          <a:latin typeface="Consolas" panose="020B0609020204030204" pitchFamily="49" charset="0"/>
                        </a:rPr>
                        <a:t>Dresden</a:t>
                      </a:r>
                    </a:p>
                  </a:txBody>
                  <a:tcPr marL="45720" marR="0"/>
                </a:tc>
                <a:extLst>
                  <a:ext uri="{0D108BD9-81ED-4DB2-BD59-A6C34878D82A}">
                    <a16:rowId xmlns:a16="http://schemas.microsoft.com/office/drawing/2014/main" val="3905669820"/>
                  </a:ext>
                </a:extLst>
              </a:tr>
              <a:tr h="209160">
                <a:tc>
                  <a:txBody>
                    <a:bodyPr/>
                    <a:lstStyle/>
                    <a:p>
                      <a:r>
                        <a:rPr lang="en-US" sz="1400" dirty="0" err="1">
                          <a:latin typeface="Consolas" panose="020B0609020204030204" pitchFamily="49" charset="0"/>
                        </a:rPr>
                        <a:t>Damm</a:t>
                      </a:r>
                      <a:r>
                        <a:rPr lang="en-US" sz="1400" b="1" dirty="0" err="1">
                          <a:solidFill>
                            <a:srgbClr val="7889FB"/>
                          </a:solidFill>
                          <a:latin typeface="Consolas" panose="020B0609020204030204" pitchFamily="49" charset="0"/>
                        </a:rPr>
                        <a:t>weg</a:t>
                      </a:r>
                      <a:endParaRPr lang="en-US" sz="1400" b="1" dirty="0">
                        <a:solidFill>
                          <a:srgbClr val="7889FB"/>
                        </a:solidFill>
                        <a:latin typeface="Consolas" panose="020B0609020204030204" pitchFamily="49" charset="0"/>
                      </a:endParaRPr>
                    </a:p>
                  </a:txBody>
                  <a:tcPr marL="45720" marR="0"/>
                </a:tc>
                <a:tc>
                  <a:txBody>
                    <a:bodyPr/>
                    <a:lstStyle/>
                    <a:p>
                      <a:r>
                        <a:rPr lang="en-US" sz="1400" dirty="0">
                          <a:latin typeface="Consolas" panose="020B0609020204030204" pitchFamily="49" charset="0"/>
                        </a:rPr>
                        <a:t>45</a:t>
                      </a:r>
                    </a:p>
                  </a:txBody>
                  <a:tcPr marL="45720" marR="0"/>
                </a:tc>
                <a:tc>
                  <a:txBody>
                    <a:bodyPr/>
                    <a:lstStyle/>
                    <a:p>
                      <a:r>
                        <a:rPr lang="en-US" sz="1400" dirty="0">
                          <a:latin typeface="Consolas" panose="020B0609020204030204" pitchFamily="49" charset="0"/>
                        </a:rPr>
                        <a:t>12437 </a:t>
                      </a:r>
                    </a:p>
                  </a:txBody>
                  <a:tcPr marL="45720" marR="0"/>
                </a:tc>
                <a:tc>
                  <a:txBody>
                    <a:bodyPr/>
                    <a:lstStyle/>
                    <a:p>
                      <a:r>
                        <a:rPr lang="en-US" sz="1400" b="1" dirty="0">
                          <a:solidFill>
                            <a:srgbClr val="7889FB"/>
                          </a:solidFill>
                          <a:latin typeface="Consolas" panose="020B0609020204030204" pitchFamily="49" charset="0"/>
                        </a:rPr>
                        <a:t>Berlin</a:t>
                      </a:r>
                    </a:p>
                  </a:txBody>
                  <a:tcPr marL="45720" marR="0"/>
                </a:tc>
                <a:extLst>
                  <a:ext uri="{0D108BD9-81ED-4DB2-BD59-A6C34878D82A}">
                    <a16:rowId xmlns:a16="http://schemas.microsoft.com/office/drawing/2014/main" val="281206937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24762192"/>
              </p:ext>
            </p:extLst>
          </p:nvPr>
        </p:nvGraphicFramePr>
        <p:xfrm>
          <a:off x="8347468" y="5202052"/>
          <a:ext cx="640824" cy="914400"/>
        </p:xfrm>
        <a:graphic>
          <a:graphicData uri="http://schemas.openxmlformats.org/drawingml/2006/table">
            <a:tbl>
              <a:tblPr firstRow="1" bandRow="1">
                <a:tableStyleId>{5C22544A-7EE6-4342-B048-85BDC9FD1C3A}</a:tableStyleId>
              </a:tblPr>
              <a:tblGrid>
                <a:gridCol w="640824">
                  <a:extLst>
                    <a:ext uri="{9D8B030D-6E8A-4147-A177-3AD203B41FA5}">
                      <a16:colId xmlns:a16="http://schemas.microsoft.com/office/drawing/2014/main" val="4044649376"/>
                    </a:ext>
                  </a:extLst>
                </a:gridCol>
              </a:tblGrid>
              <a:tr h="209160">
                <a:tc>
                  <a:txBody>
                    <a:bodyPr/>
                    <a:lstStyle/>
                    <a:p>
                      <a:r>
                        <a:rPr lang="en-US" sz="1400" dirty="0">
                          <a:latin typeface="Consolas" panose="020B0609020204030204" pitchFamily="49" charset="0"/>
                        </a:rPr>
                        <a:t>ZIP</a:t>
                      </a:r>
                    </a:p>
                  </a:txBody>
                  <a:tcPr marL="45720" marR="0"/>
                </a:tc>
                <a:extLst>
                  <a:ext uri="{0D108BD9-81ED-4DB2-BD59-A6C34878D82A}">
                    <a16:rowId xmlns:a16="http://schemas.microsoft.com/office/drawing/2014/main" val="1173838149"/>
                  </a:ext>
                </a:extLst>
              </a:tr>
              <a:tr h="209160">
                <a:tc>
                  <a:txBody>
                    <a:bodyPr/>
                    <a:lstStyle/>
                    <a:p>
                      <a:r>
                        <a:rPr lang="en-US" sz="1400" b="1" dirty="0">
                          <a:solidFill>
                            <a:srgbClr val="7889FB"/>
                          </a:solidFill>
                          <a:latin typeface="Consolas" panose="020B0609020204030204" pitchFamily="49" charset="0"/>
                        </a:rPr>
                        <a:t>01187</a:t>
                      </a:r>
                    </a:p>
                  </a:txBody>
                  <a:tcPr marL="45720" marR="0"/>
                </a:tc>
                <a:extLst>
                  <a:ext uri="{0D108BD9-81ED-4DB2-BD59-A6C34878D82A}">
                    <a16:rowId xmlns:a16="http://schemas.microsoft.com/office/drawing/2014/main" val="1504138339"/>
                  </a:ext>
                </a:extLst>
              </a:tr>
              <a:tr h="209160">
                <a:tc>
                  <a:txBody>
                    <a:bodyPr/>
                    <a:lstStyle/>
                    <a:p>
                      <a:r>
                        <a:rPr lang="en-US" sz="1400" b="1" dirty="0">
                          <a:solidFill>
                            <a:srgbClr val="7889FB"/>
                          </a:solidFill>
                          <a:latin typeface="Consolas" panose="020B0609020204030204" pitchFamily="49" charset="0"/>
                        </a:rPr>
                        <a:t>12437 </a:t>
                      </a:r>
                    </a:p>
                  </a:txBody>
                  <a:tcPr marL="45720" marR="0"/>
                </a:tc>
                <a:extLst>
                  <a:ext uri="{0D108BD9-81ED-4DB2-BD59-A6C34878D82A}">
                    <a16:rowId xmlns:a16="http://schemas.microsoft.com/office/drawing/2014/main" val="363953694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17738273"/>
              </p:ext>
            </p:extLst>
          </p:nvPr>
        </p:nvGraphicFramePr>
        <p:xfrm>
          <a:off x="5278450" y="5178780"/>
          <a:ext cx="1587039" cy="914400"/>
        </p:xfrm>
        <a:graphic>
          <a:graphicData uri="http://schemas.openxmlformats.org/drawingml/2006/table">
            <a:tbl>
              <a:tblPr firstRow="1" bandRow="1">
                <a:tableStyleId>{5C22544A-7EE6-4342-B048-85BDC9FD1C3A}</a:tableStyleId>
              </a:tblPr>
              <a:tblGrid>
                <a:gridCol w="1587039">
                  <a:extLst>
                    <a:ext uri="{9D8B030D-6E8A-4147-A177-3AD203B41FA5}">
                      <a16:colId xmlns:a16="http://schemas.microsoft.com/office/drawing/2014/main" val="1545728383"/>
                    </a:ext>
                  </a:extLst>
                </a:gridCol>
              </a:tblGrid>
              <a:tr h="209160">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1269793689"/>
                  </a:ext>
                </a:extLst>
              </a:tr>
              <a:tr h="209160">
                <a:tc>
                  <a:txBody>
                    <a:bodyPr/>
                    <a:lstStyle/>
                    <a:p>
                      <a:r>
                        <a:rPr lang="en-US" sz="1400" b="0" dirty="0">
                          <a:solidFill>
                            <a:schemeClr val="tx1"/>
                          </a:solidFill>
                          <a:latin typeface="Consolas" panose="020B0609020204030204" pitchFamily="49" charset="0"/>
                        </a:rPr>
                        <a:t>Munich,</a:t>
                      </a:r>
                      <a:r>
                        <a:rPr lang="en-US" sz="1400" b="0" baseline="0" dirty="0">
                          <a:solidFill>
                            <a:schemeClr val="tx1"/>
                          </a:solidFill>
                          <a:latin typeface="Consolas" panose="020B0609020204030204" pitchFamily="49" charset="0"/>
                        </a:rPr>
                        <a:t> </a:t>
                      </a:r>
                      <a:r>
                        <a:rPr lang="en-US" sz="1400" b="1" baseline="0" dirty="0">
                          <a:solidFill>
                            <a:srgbClr val="7889FB"/>
                          </a:solidFill>
                          <a:latin typeface="Consolas" panose="020B0609020204030204" pitchFamily="49" charset="0"/>
                        </a:rPr>
                        <a:t>80333</a:t>
                      </a:r>
                      <a:endParaRPr lang="en-US" sz="1400" b="1" dirty="0">
                        <a:solidFill>
                          <a:srgbClr val="7889FB"/>
                        </a:solidFill>
                        <a:latin typeface="Consolas" panose="020B0609020204030204" pitchFamily="49" charset="0"/>
                      </a:endParaRPr>
                    </a:p>
                  </a:txBody>
                  <a:tcPr marL="45720" marR="0"/>
                </a:tc>
                <a:extLst>
                  <a:ext uri="{0D108BD9-81ED-4DB2-BD59-A6C34878D82A}">
                    <a16:rowId xmlns:a16="http://schemas.microsoft.com/office/drawing/2014/main" val="1805781442"/>
                  </a:ext>
                </a:extLst>
              </a:tr>
              <a:tr h="209160">
                <a:tc>
                  <a:txBody>
                    <a:bodyPr/>
                    <a:lstStyle/>
                    <a:p>
                      <a:r>
                        <a:rPr lang="en-US" sz="1400" b="0" dirty="0">
                          <a:solidFill>
                            <a:schemeClr val="tx1"/>
                          </a:solidFill>
                          <a:latin typeface="Consolas" panose="020B0609020204030204" pitchFamily="49" charset="0"/>
                        </a:rPr>
                        <a:t>Dresden, </a:t>
                      </a:r>
                      <a:r>
                        <a:rPr lang="en-US" sz="1400" b="1" dirty="0">
                          <a:solidFill>
                            <a:srgbClr val="7889FB"/>
                          </a:solidFill>
                          <a:latin typeface="Consolas" panose="020B0609020204030204" pitchFamily="49" charset="0"/>
                        </a:rPr>
                        <a:t>01199</a:t>
                      </a:r>
                      <a:r>
                        <a:rPr lang="en-US" sz="1400" b="0" dirty="0">
                          <a:solidFill>
                            <a:schemeClr val="tx1"/>
                          </a:solidFill>
                          <a:latin typeface="Consolas" panose="020B0609020204030204" pitchFamily="49" charset="0"/>
                        </a:rPr>
                        <a:t> </a:t>
                      </a:r>
                    </a:p>
                  </a:txBody>
                  <a:tcPr marL="45720" marR="0"/>
                </a:tc>
                <a:extLst>
                  <a:ext uri="{0D108BD9-81ED-4DB2-BD59-A6C34878D82A}">
                    <a16:rowId xmlns:a16="http://schemas.microsoft.com/office/drawing/2014/main" val="1656199772"/>
                  </a:ext>
                </a:extLst>
              </a:tr>
            </a:tbl>
          </a:graphicData>
        </a:graphic>
      </p:graphicFrame>
      <p:cxnSp>
        <p:nvCxnSpPr>
          <p:cNvPr id="14" name="Straight Arrow Connector 13"/>
          <p:cNvCxnSpPr/>
          <p:nvPr/>
        </p:nvCxnSpPr>
        <p:spPr>
          <a:xfrm flipH="1">
            <a:off x="6865489" y="5908430"/>
            <a:ext cx="1479362" cy="0"/>
          </a:xfrm>
          <a:prstGeom prst="straightConnector1">
            <a:avLst/>
          </a:prstGeom>
          <a:ln w="19050">
            <a:solidFill>
              <a:srgbClr val="7889FB"/>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74040" y="5124661"/>
            <a:ext cx="1057135" cy="788036"/>
          </a:xfrm>
          <a:prstGeom prst="rect">
            <a:avLst/>
          </a:prstGeom>
          <a:noFill/>
        </p:spPr>
        <p:txBody>
          <a:bodyPr wrap="square" lIns="0" rIns="0" rtlCol="0">
            <a:spAutoFit/>
          </a:bodyPr>
          <a:lstStyle/>
          <a:p>
            <a:pPr algn="ctr">
              <a:lnSpc>
                <a:spcPts val="1800"/>
              </a:lnSpc>
            </a:pPr>
            <a:r>
              <a:rPr lang="en-US" b="1" dirty="0">
                <a:solidFill>
                  <a:srgbClr val="7889FB"/>
                </a:solidFill>
                <a:latin typeface="Calibri" panose="020F0502020204030204" pitchFamily="34" charset="0"/>
                <a:cs typeface="Calibri" panose="020F0502020204030204" pitchFamily="34" charset="0"/>
              </a:rPr>
              <a:t>5-letter numeric</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codes</a:t>
            </a:r>
          </a:p>
        </p:txBody>
      </p:sp>
    </p:spTree>
    <p:extLst>
      <p:ext uri="{BB962C8B-B14F-4D97-AF65-F5344CB8AC3E}">
        <p14:creationId xmlns:p14="http://schemas.microsoft.com/office/powerpoint/2010/main" val="332750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 of Matchers</a:t>
            </a:r>
          </a:p>
        </p:txBody>
      </p:sp>
      <p:sp>
        <p:nvSpPr>
          <p:cNvPr id="3" name="Content Placeholder 2"/>
          <p:cNvSpPr>
            <a:spLocks noGrp="1"/>
          </p:cNvSpPr>
          <p:nvPr>
            <p:ph idx="1"/>
          </p:nvPr>
        </p:nvSpPr>
        <p:spPr/>
        <p:txBody>
          <a:bodyPr/>
          <a:lstStyle/>
          <a:p>
            <a:r>
              <a:rPr lang="en-US" dirty="0"/>
              <a:t>#1 </a:t>
            </a:r>
            <a:r>
              <a:rPr lang="en-US" dirty="0">
                <a:solidFill>
                  <a:srgbClr val="7889FB"/>
                </a:solidFill>
              </a:rPr>
              <a:t>Reuse</a:t>
            </a:r>
          </a:p>
          <a:p>
            <a:pPr lvl="1"/>
            <a:r>
              <a:rPr lang="en-US" dirty="0"/>
              <a:t>Exploitation of transitive similarity</a:t>
            </a:r>
          </a:p>
          <a:p>
            <a:pPr lvl="1"/>
            <a:r>
              <a:rPr lang="en-US" dirty="0"/>
              <a:t>Fast and efficient matching, but potential for lost mappings </a:t>
            </a:r>
            <a:br>
              <a:rPr lang="en-US" dirty="0"/>
            </a:br>
            <a:r>
              <a:rPr lang="en-US" dirty="0"/>
              <a:t>(e.g., S3 misses attributes)</a:t>
            </a:r>
          </a:p>
          <a:p>
            <a:pPr lvl="1"/>
            <a:endParaRPr lang="en-US" sz="1000" dirty="0"/>
          </a:p>
          <a:p>
            <a:r>
              <a:rPr lang="en-US" dirty="0"/>
              <a:t>#2 </a:t>
            </a:r>
            <a:r>
              <a:rPr lang="en-US" dirty="0">
                <a:solidFill>
                  <a:srgbClr val="7889FB"/>
                </a:solidFill>
              </a:rPr>
              <a:t>Refinement</a:t>
            </a:r>
          </a:p>
          <a:p>
            <a:pPr lvl="1"/>
            <a:r>
              <a:rPr lang="en-US" b="1" dirty="0">
                <a:solidFill>
                  <a:schemeClr val="accent1"/>
                </a:solidFill>
              </a:rPr>
              <a:t>Chaining:</a:t>
            </a:r>
            <a:r>
              <a:rPr lang="en-US" dirty="0"/>
              <a:t> matcher M</a:t>
            </a:r>
            <a:r>
              <a:rPr lang="en-US" baseline="-25000" dirty="0"/>
              <a:t>n+1</a:t>
            </a:r>
            <a:r>
              <a:rPr lang="en-US" dirty="0"/>
              <a:t> works on mappings of </a:t>
            </a:r>
            <a:r>
              <a:rPr lang="en-US" dirty="0" err="1"/>
              <a:t>M</a:t>
            </a:r>
            <a:r>
              <a:rPr lang="en-US" baseline="-25000" dirty="0" err="1"/>
              <a:t>n</a:t>
            </a:r>
            <a:r>
              <a:rPr lang="en-US" dirty="0"/>
              <a:t> </a:t>
            </a:r>
            <a:br>
              <a:rPr lang="en-US" dirty="0"/>
            </a:br>
            <a:r>
              <a:rPr lang="en-US" dirty="0">
                <a:sym typeface="Wingdings" panose="05000000000000000000" pitchFamily="2" charset="2"/>
              </a:rPr>
              <a:t> efficiency but potential for lost mappings</a:t>
            </a:r>
          </a:p>
          <a:p>
            <a:pPr lvl="1"/>
            <a:r>
              <a:rPr lang="en-US" b="1" dirty="0">
                <a:solidFill>
                  <a:schemeClr val="accent1"/>
                </a:solidFill>
                <a:sym typeface="Wingdings" panose="05000000000000000000" pitchFamily="2" charset="2"/>
              </a:rPr>
              <a:t>Context-sensitive matching:</a:t>
            </a:r>
            <a:r>
              <a:rPr lang="en-US" dirty="0">
                <a:sym typeface="Wingdings" panose="05000000000000000000" pitchFamily="2" charset="2"/>
              </a:rPr>
              <a:t> Matching context of schema components, matching elements within components</a:t>
            </a:r>
          </a:p>
          <a:p>
            <a:pPr lvl="1"/>
            <a:endParaRPr lang="en-US" sz="1000" dirty="0">
              <a:sym typeface="Wingdings" panose="05000000000000000000" pitchFamily="2" charset="2"/>
            </a:endParaRPr>
          </a:p>
          <a:p>
            <a:r>
              <a:rPr lang="en-US" dirty="0"/>
              <a:t>#3 </a:t>
            </a:r>
            <a:r>
              <a:rPr lang="en-US" dirty="0">
                <a:solidFill>
                  <a:srgbClr val="7889FB"/>
                </a:solidFill>
                <a:sym typeface="Wingdings" panose="05000000000000000000" pitchFamily="2" charset="2"/>
              </a:rPr>
              <a:t>Composite Matchers</a:t>
            </a:r>
          </a:p>
          <a:p>
            <a:pPr lvl="1"/>
            <a:r>
              <a:rPr lang="en-US" dirty="0">
                <a:sym typeface="Wingdings" panose="05000000000000000000" pitchFamily="2" charset="2"/>
              </a:rPr>
              <a:t>Select combination of complementary </a:t>
            </a:r>
            <a:br>
              <a:rPr lang="en-US" dirty="0">
                <a:sym typeface="Wingdings" panose="05000000000000000000" pitchFamily="2" charset="2"/>
              </a:rPr>
            </a:br>
            <a:r>
              <a:rPr lang="en-US" dirty="0">
                <a:sym typeface="Wingdings" panose="05000000000000000000" pitchFamily="2" charset="2"/>
              </a:rPr>
              <a:t>matchers in form of </a:t>
            </a:r>
            <a:r>
              <a:rPr lang="en-US" b="1" dirty="0">
                <a:solidFill>
                  <a:schemeClr val="accent1"/>
                </a:solidFill>
                <a:sym typeface="Wingdings" panose="05000000000000000000" pitchFamily="2" charset="2"/>
              </a:rPr>
              <a:t>ensemble</a:t>
            </a:r>
          </a:p>
          <a:p>
            <a:pPr lvl="1"/>
            <a:r>
              <a:rPr lang="en-US" b="1" dirty="0">
                <a:solidFill>
                  <a:schemeClr val="accent1"/>
                </a:solidFill>
                <a:sym typeface="Wingdings" panose="05000000000000000000" pitchFamily="2" charset="2"/>
              </a:rPr>
              <a:t>Aggregation</a:t>
            </a:r>
            <a:r>
              <a:rPr lang="en-US" dirty="0">
                <a:sym typeface="Wingdings" panose="05000000000000000000" pitchFamily="2" charset="2"/>
              </a:rPr>
              <a:t> of similarity </a:t>
            </a:r>
            <a:br>
              <a:rPr lang="en-US" dirty="0">
                <a:sym typeface="Wingdings" panose="05000000000000000000" pitchFamily="2" charset="2"/>
              </a:rPr>
            </a:br>
            <a:r>
              <a:rPr lang="en-US" dirty="0">
                <a:sym typeface="Wingdings" panose="05000000000000000000" pitchFamily="2" charset="2"/>
              </a:rPr>
              <a:t>(e.g., trigram, synonym  </a:t>
            </a:r>
            <a:r>
              <a:rPr lang="en-US" dirty="0" err="1">
                <a:sym typeface="Wingdings" panose="05000000000000000000" pitchFamily="2" charset="2"/>
              </a:rPr>
              <a:t>avg</a:t>
            </a:r>
            <a:r>
              <a:rPr lang="en-US" dirty="0">
                <a:sym typeface="Wingdings" panose="05000000000000000000" pitchFamily="2" charset="2"/>
              </a:rPr>
              <a:t>/min/max)</a:t>
            </a:r>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Rectangle 4"/>
          <p:cNvSpPr/>
          <p:nvPr/>
        </p:nvSpPr>
        <p:spPr>
          <a:xfrm>
            <a:off x="7066165" y="1376154"/>
            <a:ext cx="1851789" cy="646331"/>
          </a:xfrm>
          <a:prstGeom prst="rect">
            <a:avLst/>
          </a:prstGeom>
        </p:spPr>
        <p:txBody>
          <a:bodyPr wrap="none">
            <a:spAutoFit/>
          </a:bodyPr>
          <a:lstStyle/>
          <a:p>
            <a:pPr algn="ctr"/>
            <a:r>
              <a:rPr lang="de-DE" b="1" dirty="0">
                <a:solidFill>
                  <a:schemeClr val="accent1"/>
                </a:solidFill>
                <a:latin typeface="Calibri" panose="020F0502020204030204" pitchFamily="34" charset="0"/>
                <a:cs typeface="Calibri" panose="020F0502020204030204" pitchFamily="34" charset="0"/>
              </a:rPr>
              <a:t>S1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 </a:t>
            </a:r>
            <a:r>
              <a:rPr lang="de-DE" b="1" dirty="0">
                <a:solidFill>
                  <a:schemeClr val="accent1"/>
                </a:solidFill>
                <a:latin typeface="Calibri" panose="020F0502020204030204" pitchFamily="34" charset="0"/>
                <a:cs typeface="Calibri" panose="020F0502020204030204" pitchFamily="34" charset="0"/>
              </a:rPr>
              <a:t>S3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S3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S2 </a:t>
            </a:r>
            <a:br>
              <a:rPr lang="de-DE" b="1" dirty="0">
                <a:solidFill>
                  <a:schemeClr val="accent1"/>
                </a:solidFill>
                <a:latin typeface="Calibri" panose="020F0502020204030204" pitchFamily="34" charset="0"/>
                <a:cs typeface="Calibri" panose="020F0502020204030204" pitchFamily="34" charset="0"/>
              </a:rPr>
            </a:br>
            <a:r>
              <a:rPr lang="de-DE" b="1" dirty="0">
                <a:solidFill>
                  <a:schemeClr val="accent1"/>
                </a:solidFill>
                <a:latin typeface="Calibri" panose="020F0502020204030204" pitchFamily="34" charset="0"/>
                <a:cs typeface="Calibri" panose="020F0502020204030204" pitchFamily="34" charset="0"/>
                <a:sym typeface="Wingdings" pitchFamily="2" charset="2"/>
              </a:rPr>
              <a:t></a:t>
            </a:r>
            <a:r>
              <a:rPr lang="de-DE" b="1" dirty="0">
                <a:solidFill>
                  <a:schemeClr val="accent1"/>
                </a:solidFill>
                <a:latin typeface="Calibri" panose="020F0502020204030204" pitchFamily="34" charset="0"/>
                <a:cs typeface="Calibri" panose="020F0502020204030204" pitchFamily="34" charset="0"/>
              </a:rPr>
              <a:t> S1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S2</a:t>
            </a:r>
          </a:p>
        </p:txBody>
      </p:sp>
      <p:grpSp>
        <p:nvGrpSpPr>
          <p:cNvPr id="120" name="Group 119"/>
          <p:cNvGrpSpPr/>
          <p:nvPr/>
        </p:nvGrpSpPr>
        <p:grpSpPr>
          <a:xfrm>
            <a:off x="6759412" y="3259804"/>
            <a:ext cx="2166162" cy="355886"/>
            <a:chOff x="6759412" y="3259804"/>
            <a:chExt cx="2166162" cy="355886"/>
          </a:xfrm>
        </p:grpSpPr>
        <p:sp>
          <p:nvSpPr>
            <p:cNvPr id="6" name="AutoShape 44"/>
            <p:cNvSpPr>
              <a:spLocks noChangeArrowheads="1"/>
            </p:cNvSpPr>
            <p:nvPr/>
          </p:nvSpPr>
          <p:spPr bwMode="auto">
            <a:xfrm>
              <a:off x="6759412" y="3267709"/>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1</a:t>
              </a:r>
            </a:p>
          </p:txBody>
        </p:sp>
        <p:sp>
          <p:nvSpPr>
            <p:cNvPr id="7" name="AutoShape 45"/>
            <p:cNvSpPr>
              <a:spLocks noChangeArrowheads="1"/>
            </p:cNvSpPr>
            <p:nvPr/>
          </p:nvSpPr>
          <p:spPr bwMode="auto">
            <a:xfrm>
              <a:off x="8149358" y="3266742"/>
              <a:ext cx="776216"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2</a:t>
              </a:r>
            </a:p>
          </p:txBody>
        </p:sp>
        <p:grpSp>
          <p:nvGrpSpPr>
            <p:cNvPr id="8" name="Group 46"/>
            <p:cNvGrpSpPr>
              <a:grpSpLocks/>
            </p:cNvGrpSpPr>
            <p:nvPr/>
          </p:nvGrpSpPr>
          <p:grpSpPr bwMode="auto">
            <a:xfrm>
              <a:off x="7689565" y="3259804"/>
              <a:ext cx="299578" cy="355886"/>
              <a:chOff x="1901" y="2290"/>
              <a:chExt cx="910" cy="978"/>
            </a:xfrm>
            <a:solidFill>
              <a:schemeClr val="accent1"/>
            </a:solidFill>
          </p:grpSpPr>
          <p:grpSp>
            <p:nvGrpSpPr>
              <p:cNvPr id="9" name="Group 47"/>
              <p:cNvGrpSpPr>
                <a:grpSpLocks/>
              </p:cNvGrpSpPr>
              <p:nvPr/>
            </p:nvGrpSpPr>
            <p:grpSpPr bwMode="auto">
              <a:xfrm>
                <a:off x="1903" y="2290"/>
                <a:ext cx="908" cy="485"/>
                <a:chOff x="1903" y="2290"/>
                <a:chExt cx="908" cy="485"/>
              </a:xfrm>
              <a:grpFill/>
            </p:grpSpPr>
            <p:sp>
              <p:nvSpPr>
                <p:cNvPr id="25"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6"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7"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8"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 name="Group 52"/>
              <p:cNvGrpSpPr>
                <a:grpSpLocks/>
              </p:cNvGrpSpPr>
              <p:nvPr/>
            </p:nvGrpSpPr>
            <p:grpSpPr bwMode="auto">
              <a:xfrm>
                <a:off x="1901" y="2455"/>
                <a:ext cx="908" cy="483"/>
                <a:chOff x="1901" y="2290"/>
                <a:chExt cx="908" cy="483"/>
              </a:xfrm>
              <a:grpFill/>
            </p:grpSpPr>
            <p:sp>
              <p:nvSpPr>
                <p:cNvPr id="21"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2"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3"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4"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1" name="Group 57"/>
              <p:cNvGrpSpPr>
                <a:grpSpLocks/>
              </p:cNvGrpSpPr>
              <p:nvPr/>
            </p:nvGrpSpPr>
            <p:grpSpPr bwMode="auto">
              <a:xfrm>
                <a:off x="1901" y="2620"/>
                <a:ext cx="908" cy="483"/>
                <a:chOff x="1901" y="2290"/>
                <a:chExt cx="908" cy="483"/>
              </a:xfrm>
              <a:grpFill/>
            </p:grpSpPr>
            <p:sp>
              <p:nvSpPr>
                <p:cNvPr id="17"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8"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9"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20"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2" name="Group 62"/>
              <p:cNvGrpSpPr>
                <a:grpSpLocks/>
              </p:cNvGrpSpPr>
              <p:nvPr/>
            </p:nvGrpSpPr>
            <p:grpSpPr bwMode="auto">
              <a:xfrm>
                <a:off x="1901" y="2785"/>
                <a:ext cx="908" cy="483"/>
                <a:chOff x="1901" y="2290"/>
                <a:chExt cx="908" cy="483"/>
              </a:xfrm>
              <a:grpFill/>
            </p:grpSpPr>
            <p:sp>
              <p:nvSpPr>
                <p:cNvPr id="13"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4"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5"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6"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cxnSp>
          <p:nvCxnSpPr>
            <p:cNvPr id="29" name="AutoShape 67"/>
            <p:cNvCxnSpPr>
              <a:cxnSpLocks noChangeShapeType="1"/>
              <a:stCxn id="6" idx="3"/>
            </p:cNvCxnSpPr>
            <p:nvPr/>
          </p:nvCxnSpPr>
          <p:spPr bwMode="auto">
            <a:xfrm>
              <a:off x="7534649" y="3403917"/>
              <a:ext cx="144868" cy="3809"/>
            </a:xfrm>
            <a:prstGeom prst="straightConnector1">
              <a:avLst/>
            </a:prstGeom>
            <a:noFill/>
            <a:ln w="19050">
              <a:solidFill>
                <a:srgbClr val="7889FB"/>
              </a:solidFill>
              <a:round/>
              <a:headEnd/>
              <a:tailEnd type="triangle" w="med" len="med"/>
            </a:ln>
            <a:effectLst/>
          </p:spPr>
        </p:cxnSp>
        <p:cxnSp>
          <p:nvCxnSpPr>
            <p:cNvPr id="30" name="AutoShape 68"/>
            <p:cNvCxnSpPr>
              <a:cxnSpLocks noChangeShapeType="1"/>
              <a:endCxn id="7" idx="1"/>
            </p:cNvCxnSpPr>
            <p:nvPr/>
          </p:nvCxnSpPr>
          <p:spPr bwMode="auto">
            <a:xfrm flipV="1">
              <a:off x="7978437" y="3402950"/>
              <a:ext cx="170921" cy="4776"/>
            </a:xfrm>
            <a:prstGeom prst="straightConnector1">
              <a:avLst/>
            </a:prstGeom>
            <a:noFill/>
            <a:ln w="19050">
              <a:solidFill>
                <a:srgbClr val="7889FB"/>
              </a:solidFill>
              <a:round/>
              <a:headEnd/>
              <a:tailEnd type="triangle" w="med" len="med"/>
            </a:ln>
            <a:effectLst/>
          </p:spPr>
        </p:cxnSp>
      </p:grpSp>
      <p:grpSp>
        <p:nvGrpSpPr>
          <p:cNvPr id="121" name="Group 120"/>
          <p:cNvGrpSpPr/>
          <p:nvPr/>
        </p:nvGrpSpPr>
        <p:grpSpPr>
          <a:xfrm>
            <a:off x="6128048" y="4859161"/>
            <a:ext cx="2747022" cy="1143005"/>
            <a:chOff x="6128048" y="4859161"/>
            <a:chExt cx="2747022" cy="1143005"/>
          </a:xfrm>
        </p:grpSpPr>
        <p:sp>
          <p:nvSpPr>
            <p:cNvPr id="31" name="AutoShape 44"/>
            <p:cNvSpPr>
              <a:spLocks noChangeArrowheads="1"/>
            </p:cNvSpPr>
            <p:nvPr/>
          </p:nvSpPr>
          <p:spPr bwMode="auto">
            <a:xfrm>
              <a:off x="6128048" y="4887164"/>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1</a:t>
              </a:r>
            </a:p>
          </p:txBody>
        </p:sp>
        <p:sp>
          <p:nvSpPr>
            <p:cNvPr id="32" name="AutoShape 44"/>
            <p:cNvSpPr>
              <a:spLocks noChangeArrowheads="1"/>
            </p:cNvSpPr>
            <p:nvPr/>
          </p:nvSpPr>
          <p:spPr bwMode="auto">
            <a:xfrm>
              <a:off x="6129723" y="5280722"/>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Matcher 2</a:t>
              </a:r>
            </a:p>
          </p:txBody>
        </p:sp>
        <p:sp>
          <p:nvSpPr>
            <p:cNvPr id="33" name="AutoShape 44"/>
            <p:cNvSpPr>
              <a:spLocks noChangeArrowheads="1"/>
            </p:cNvSpPr>
            <p:nvPr/>
          </p:nvSpPr>
          <p:spPr bwMode="auto">
            <a:xfrm>
              <a:off x="6131398" y="5674283"/>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Matcher 3</a:t>
              </a:r>
            </a:p>
          </p:txBody>
        </p:sp>
        <p:sp>
          <p:nvSpPr>
            <p:cNvPr id="34" name="AutoShape 45"/>
            <p:cNvSpPr>
              <a:spLocks noChangeArrowheads="1"/>
            </p:cNvSpPr>
            <p:nvPr/>
          </p:nvSpPr>
          <p:spPr bwMode="auto">
            <a:xfrm>
              <a:off x="7612314" y="5286198"/>
              <a:ext cx="776216"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Combiner</a:t>
              </a:r>
            </a:p>
          </p:txBody>
        </p:sp>
        <p:grpSp>
          <p:nvGrpSpPr>
            <p:cNvPr id="35" name="Group 46"/>
            <p:cNvGrpSpPr>
              <a:grpSpLocks/>
            </p:cNvGrpSpPr>
            <p:nvPr/>
          </p:nvGrpSpPr>
          <p:grpSpPr bwMode="auto">
            <a:xfrm>
              <a:off x="7138585" y="4859161"/>
              <a:ext cx="299578" cy="355886"/>
              <a:chOff x="1901" y="2290"/>
              <a:chExt cx="910" cy="978"/>
            </a:xfrm>
            <a:solidFill>
              <a:schemeClr val="accent1"/>
            </a:solidFill>
          </p:grpSpPr>
          <p:grpSp>
            <p:nvGrpSpPr>
              <p:cNvPr id="36" name="Group 47"/>
              <p:cNvGrpSpPr>
                <a:grpSpLocks/>
              </p:cNvGrpSpPr>
              <p:nvPr/>
            </p:nvGrpSpPr>
            <p:grpSpPr bwMode="auto">
              <a:xfrm>
                <a:off x="1903" y="2290"/>
                <a:ext cx="908" cy="485"/>
                <a:chOff x="1903" y="2290"/>
                <a:chExt cx="908" cy="485"/>
              </a:xfrm>
              <a:grpFill/>
            </p:grpSpPr>
            <p:sp>
              <p:nvSpPr>
                <p:cNvPr id="52"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3"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4"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5"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37" name="Group 52"/>
              <p:cNvGrpSpPr>
                <a:grpSpLocks/>
              </p:cNvGrpSpPr>
              <p:nvPr/>
            </p:nvGrpSpPr>
            <p:grpSpPr bwMode="auto">
              <a:xfrm>
                <a:off x="1901" y="2455"/>
                <a:ext cx="908" cy="483"/>
                <a:chOff x="1901" y="2290"/>
                <a:chExt cx="908" cy="483"/>
              </a:xfrm>
              <a:grpFill/>
            </p:grpSpPr>
            <p:sp>
              <p:nvSpPr>
                <p:cNvPr id="48"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9"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0"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1"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38" name="Group 57"/>
              <p:cNvGrpSpPr>
                <a:grpSpLocks/>
              </p:cNvGrpSpPr>
              <p:nvPr/>
            </p:nvGrpSpPr>
            <p:grpSpPr bwMode="auto">
              <a:xfrm>
                <a:off x="1901" y="2620"/>
                <a:ext cx="908" cy="483"/>
                <a:chOff x="1901" y="2290"/>
                <a:chExt cx="908" cy="483"/>
              </a:xfrm>
              <a:grpFill/>
            </p:grpSpPr>
            <p:sp>
              <p:nvSpPr>
                <p:cNvPr id="44"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5"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6"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47"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39" name="Group 62"/>
              <p:cNvGrpSpPr>
                <a:grpSpLocks/>
              </p:cNvGrpSpPr>
              <p:nvPr/>
            </p:nvGrpSpPr>
            <p:grpSpPr bwMode="auto">
              <a:xfrm>
                <a:off x="1901" y="2785"/>
                <a:ext cx="908" cy="483"/>
                <a:chOff x="1901" y="2290"/>
                <a:chExt cx="908" cy="483"/>
              </a:xfrm>
              <a:grpFill/>
            </p:grpSpPr>
            <p:sp>
              <p:nvSpPr>
                <p:cNvPr id="40"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1"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2"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3"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56" name="Group 46"/>
            <p:cNvGrpSpPr>
              <a:grpSpLocks/>
            </p:cNvGrpSpPr>
            <p:nvPr/>
          </p:nvGrpSpPr>
          <p:grpSpPr bwMode="auto">
            <a:xfrm>
              <a:off x="7140260" y="5252721"/>
              <a:ext cx="299578" cy="355886"/>
              <a:chOff x="1901" y="2290"/>
              <a:chExt cx="910" cy="978"/>
            </a:xfrm>
            <a:solidFill>
              <a:schemeClr val="accent1"/>
            </a:solidFill>
          </p:grpSpPr>
          <p:grpSp>
            <p:nvGrpSpPr>
              <p:cNvPr id="57" name="Group 47"/>
              <p:cNvGrpSpPr>
                <a:grpSpLocks/>
              </p:cNvGrpSpPr>
              <p:nvPr/>
            </p:nvGrpSpPr>
            <p:grpSpPr bwMode="auto">
              <a:xfrm>
                <a:off x="1903" y="2290"/>
                <a:ext cx="908" cy="485"/>
                <a:chOff x="1903" y="2290"/>
                <a:chExt cx="908" cy="485"/>
              </a:xfrm>
              <a:grpFill/>
            </p:grpSpPr>
            <p:sp>
              <p:nvSpPr>
                <p:cNvPr id="73"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4"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5"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6"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8" name="Group 52"/>
              <p:cNvGrpSpPr>
                <a:grpSpLocks/>
              </p:cNvGrpSpPr>
              <p:nvPr/>
            </p:nvGrpSpPr>
            <p:grpSpPr bwMode="auto">
              <a:xfrm>
                <a:off x="1901" y="2455"/>
                <a:ext cx="908" cy="483"/>
                <a:chOff x="1901" y="2290"/>
                <a:chExt cx="908" cy="483"/>
              </a:xfrm>
              <a:grpFill/>
            </p:grpSpPr>
            <p:sp>
              <p:nvSpPr>
                <p:cNvPr id="69"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0"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1"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2"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9" name="Group 57"/>
              <p:cNvGrpSpPr>
                <a:grpSpLocks/>
              </p:cNvGrpSpPr>
              <p:nvPr/>
            </p:nvGrpSpPr>
            <p:grpSpPr bwMode="auto">
              <a:xfrm>
                <a:off x="1901" y="2620"/>
                <a:ext cx="908" cy="483"/>
                <a:chOff x="1901" y="2290"/>
                <a:chExt cx="908" cy="483"/>
              </a:xfrm>
              <a:grpFill/>
            </p:grpSpPr>
            <p:sp>
              <p:nvSpPr>
                <p:cNvPr id="65"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6"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7"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68"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60" name="Group 62"/>
              <p:cNvGrpSpPr>
                <a:grpSpLocks/>
              </p:cNvGrpSpPr>
              <p:nvPr/>
            </p:nvGrpSpPr>
            <p:grpSpPr bwMode="auto">
              <a:xfrm>
                <a:off x="1901" y="2785"/>
                <a:ext cx="908" cy="483"/>
                <a:chOff x="1901" y="2290"/>
                <a:chExt cx="908" cy="483"/>
              </a:xfrm>
              <a:grpFill/>
            </p:grpSpPr>
            <p:sp>
              <p:nvSpPr>
                <p:cNvPr id="61"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2"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3"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4"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77" name="Group 46"/>
            <p:cNvGrpSpPr>
              <a:grpSpLocks/>
            </p:cNvGrpSpPr>
            <p:nvPr/>
          </p:nvGrpSpPr>
          <p:grpSpPr bwMode="auto">
            <a:xfrm>
              <a:off x="7131885" y="5646280"/>
              <a:ext cx="299578" cy="355886"/>
              <a:chOff x="1901" y="2290"/>
              <a:chExt cx="910" cy="978"/>
            </a:xfrm>
            <a:solidFill>
              <a:schemeClr val="accent1"/>
            </a:solidFill>
          </p:grpSpPr>
          <p:grpSp>
            <p:nvGrpSpPr>
              <p:cNvPr id="78" name="Group 47"/>
              <p:cNvGrpSpPr>
                <a:grpSpLocks/>
              </p:cNvGrpSpPr>
              <p:nvPr/>
            </p:nvGrpSpPr>
            <p:grpSpPr bwMode="auto">
              <a:xfrm>
                <a:off x="1903" y="2290"/>
                <a:ext cx="908" cy="485"/>
                <a:chOff x="1903" y="2290"/>
                <a:chExt cx="908" cy="485"/>
              </a:xfrm>
              <a:grpFill/>
            </p:grpSpPr>
            <p:sp>
              <p:nvSpPr>
                <p:cNvPr id="94"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5"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6"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7"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79" name="Group 52"/>
              <p:cNvGrpSpPr>
                <a:grpSpLocks/>
              </p:cNvGrpSpPr>
              <p:nvPr/>
            </p:nvGrpSpPr>
            <p:grpSpPr bwMode="auto">
              <a:xfrm>
                <a:off x="1901" y="2455"/>
                <a:ext cx="908" cy="483"/>
                <a:chOff x="1901" y="2290"/>
                <a:chExt cx="908" cy="483"/>
              </a:xfrm>
              <a:grpFill/>
            </p:grpSpPr>
            <p:sp>
              <p:nvSpPr>
                <p:cNvPr id="90"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1"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2"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3"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80" name="Group 57"/>
              <p:cNvGrpSpPr>
                <a:grpSpLocks/>
              </p:cNvGrpSpPr>
              <p:nvPr/>
            </p:nvGrpSpPr>
            <p:grpSpPr bwMode="auto">
              <a:xfrm>
                <a:off x="1901" y="2620"/>
                <a:ext cx="908" cy="483"/>
                <a:chOff x="1901" y="2290"/>
                <a:chExt cx="908" cy="483"/>
              </a:xfrm>
              <a:grpFill/>
            </p:grpSpPr>
            <p:sp>
              <p:nvSpPr>
                <p:cNvPr id="86"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7"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8"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89"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81" name="Group 62"/>
              <p:cNvGrpSpPr>
                <a:grpSpLocks/>
              </p:cNvGrpSpPr>
              <p:nvPr/>
            </p:nvGrpSpPr>
            <p:grpSpPr bwMode="auto">
              <a:xfrm>
                <a:off x="1901" y="2785"/>
                <a:ext cx="908" cy="483"/>
                <a:chOff x="1901" y="2290"/>
                <a:chExt cx="908" cy="483"/>
              </a:xfrm>
              <a:grpFill/>
            </p:grpSpPr>
            <p:sp>
              <p:nvSpPr>
                <p:cNvPr id="82"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3"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4"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5"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98" name="Group 46"/>
            <p:cNvGrpSpPr>
              <a:grpSpLocks/>
            </p:cNvGrpSpPr>
            <p:nvPr/>
          </p:nvGrpSpPr>
          <p:grpSpPr bwMode="auto">
            <a:xfrm>
              <a:off x="8575492" y="5259264"/>
              <a:ext cx="299578" cy="355886"/>
              <a:chOff x="1901" y="2290"/>
              <a:chExt cx="910" cy="978"/>
            </a:xfrm>
            <a:solidFill>
              <a:schemeClr val="accent1"/>
            </a:solidFill>
          </p:grpSpPr>
          <p:grpSp>
            <p:nvGrpSpPr>
              <p:cNvPr id="99" name="Group 47"/>
              <p:cNvGrpSpPr>
                <a:grpSpLocks/>
              </p:cNvGrpSpPr>
              <p:nvPr/>
            </p:nvGrpSpPr>
            <p:grpSpPr bwMode="auto">
              <a:xfrm>
                <a:off x="1903" y="2290"/>
                <a:ext cx="908" cy="485"/>
                <a:chOff x="1903" y="2290"/>
                <a:chExt cx="908" cy="485"/>
              </a:xfrm>
              <a:grpFill/>
            </p:grpSpPr>
            <p:sp>
              <p:nvSpPr>
                <p:cNvPr id="115"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6"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7"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8"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0" name="Group 52"/>
              <p:cNvGrpSpPr>
                <a:grpSpLocks/>
              </p:cNvGrpSpPr>
              <p:nvPr/>
            </p:nvGrpSpPr>
            <p:grpSpPr bwMode="auto">
              <a:xfrm>
                <a:off x="1901" y="2455"/>
                <a:ext cx="908" cy="483"/>
                <a:chOff x="1901" y="2290"/>
                <a:chExt cx="908" cy="483"/>
              </a:xfrm>
              <a:grpFill/>
            </p:grpSpPr>
            <p:sp>
              <p:nvSpPr>
                <p:cNvPr id="111"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2"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3"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4"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1" name="Group 57"/>
              <p:cNvGrpSpPr>
                <a:grpSpLocks/>
              </p:cNvGrpSpPr>
              <p:nvPr/>
            </p:nvGrpSpPr>
            <p:grpSpPr bwMode="auto">
              <a:xfrm>
                <a:off x="1901" y="2620"/>
                <a:ext cx="908" cy="483"/>
                <a:chOff x="1901" y="2290"/>
                <a:chExt cx="908" cy="483"/>
              </a:xfrm>
              <a:grpFill/>
            </p:grpSpPr>
            <p:sp>
              <p:nvSpPr>
                <p:cNvPr id="107"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8"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9"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110"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2" name="Group 62"/>
              <p:cNvGrpSpPr>
                <a:grpSpLocks/>
              </p:cNvGrpSpPr>
              <p:nvPr/>
            </p:nvGrpSpPr>
            <p:grpSpPr bwMode="auto">
              <a:xfrm>
                <a:off x="1901" y="2785"/>
                <a:ext cx="908" cy="483"/>
                <a:chOff x="1901" y="2290"/>
                <a:chExt cx="908" cy="483"/>
              </a:xfrm>
              <a:grpFill/>
            </p:grpSpPr>
            <p:sp>
              <p:nvSpPr>
                <p:cNvPr id="103"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4"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5"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6"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cxnSp>
          <p:nvCxnSpPr>
            <p:cNvPr id="119" name="AutoShape 67"/>
            <p:cNvCxnSpPr>
              <a:cxnSpLocks noChangeShapeType="1"/>
              <a:stCxn id="31" idx="3"/>
            </p:cNvCxnSpPr>
            <p:nvPr/>
          </p:nvCxnSpPr>
          <p:spPr bwMode="auto">
            <a:xfrm>
              <a:off x="6903285" y="5023372"/>
              <a:ext cx="228600" cy="0"/>
            </a:xfrm>
            <a:prstGeom prst="straightConnector1">
              <a:avLst/>
            </a:prstGeom>
            <a:noFill/>
            <a:ln w="19050">
              <a:solidFill>
                <a:srgbClr val="7889FB"/>
              </a:solidFill>
              <a:round/>
              <a:headEnd/>
              <a:tailEnd type="triangle" w="med" len="med"/>
            </a:ln>
            <a:effectLst/>
          </p:spPr>
        </p:cxnSp>
        <p:cxnSp>
          <p:nvCxnSpPr>
            <p:cNvPr id="122" name="AutoShape 67"/>
            <p:cNvCxnSpPr>
              <a:cxnSpLocks noChangeShapeType="1"/>
              <a:stCxn id="32" idx="3"/>
            </p:cNvCxnSpPr>
            <p:nvPr/>
          </p:nvCxnSpPr>
          <p:spPr bwMode="auto">
            <a:xfrm>
              <a:off x="6904960" y="5416930"/>
              <a:ext cx="223410" cy="0"/>
            </a:xfrm>
            <a:prstGeom prst="straightConnector1">
              <a:avLst/>
            </a:prstGeom>
            <a:noFill/>
            <a:ln w="19050">
              <a:solidFill>
                <a:srgbClr val="7889FB"/>
              </a:solidFill>
              <a:round/>
              <a:headEnd/>
              <a:tailEnd type="triangle" w="med" len="med"/>
            </a:ln>
            <a:effectLst/>
          </p:spPr>
        </p:cxnSp>
        <p:cxnSp>
          <p:nvCxnSpPr>
            <p:cNvPr id="125" name="AutoShape 67"/>
            <p:cNvCxnSpPr>
              <a:cxnSpLocks noChangeShapeType="1"/>
              <a:stCxn id="33" idx="3"/>
            </p:cNvCxnSpPr>
            <p:nvPr/>
          </p:nvCxnSpPr>
          <p:spPr bwMode="auto">
            <a:xfrm flipV="1">
              <a:off x="6906635" y="5805916"/>
              <a:ext cx="215900" cy="4575"/>
            </a:xfrm>
            <a:prstGeom prst="straightConnector1">
              <a:avLst/>
            </a:prstGeom>
            <a:noFill/>
            <a:ln w="19050">
              <a:solidFill>
                <a:srgbClr val="7889FB"/>
              </a:solidFill>
              <a:round/>
              <a:headEnd/>
              <a:tailEnd type="triangle" w="med" len="med"/>
            </a:ln>
            <a:effectLst/>
          </p:spPr>
        </p:cxnSp>
        <p:cxnSp>
          <p:nvCxnSpPr>
            <p:cNvPr id="128" name="AutoShape 67"/>
            <p:cNvCxnSpPr>
              <a:cxnSpLocks noChangeShapeType="1"/>
              <a:endCxn id="34" idx="0"/>
            </p:cNvCxnSpPr>
            <p:nvPr/>
          </p:nvCxnSpPr>
          <p:spPr bwMode="auto">
            <a:xfrm>
              <a:off x="7439839" y="5023372"/>
              <a:ext cx="560583" cy="262826"/>
            </a:xfrm>
            <a:prstGeom prst="straightConnector1">
              <a:avLst/>
            </a:prstGeom>
            <a:noFill/>
            <a:ln w="19050">
              <a:solidFill>
                <a:srgbClr val="7889FB"/>
              </a:solidFill>
              <a:round/>
              <a:headEnd/>
              <a:tailEnd type="triangle" w="med" len="med"/>
            </a:ln>
            <a:effectLst/>
          </p:spPr>
        </p:cxnSp>
        <p:cxnSp>
          <p:nvCxnSpPr>
            <p:cNvPr id="131" name="AutoShape 67"/>
            <p:cNvCxnSpPr>
              <a:cxnSpLocks noChangeShapeType="1"/>
              <a:endCxn id="34" idx="1"/>
            </p:cNvCxnSpPr>
            <p:nvPr/>
          </p:nvCxnSpPr>
          <p:spPr bwMode="auto">
            <a:xfrm>
              <a:off x="7441513" y="5416931"/>
              <a:ext cx="170801" cy="5475"/>
            </a:xfrm>
            <a:prstGeom prst="straightConnector1">
              <a:avLst/>
            </a:prstGeom>
            <a:noFill/>
            <a:ln w="19050">
              <a:solidFill>
                <a:srgbClr val="7889FB"/>
              </a:solidFill>
              <a:round/>
              <a:headEnd/>
              <a:tailEnd type="triangle" w="med" len="med"/>
            </a:ln>
            <a:effectLst/>
          </p:spPr>
        </p:cxnSp>
        <p:cxnSp>
          <p:nvCxnSpPr>
            <p:cNvPr id="133" name="AutoShape 67"/>
            <p:cNvCxnSpPr>
              <a:cxnSpLocks noChangeShapeType="1"/>
              <a:endCxn id="34" idx="2"/>
            </p:cNvCxnSpPr>
            <p:nvPr/>
          </p:nvCxnSpPr>
          <p:spPr bwMode="auto">
            <a:xfrm flipV="1">
              <a:off x="7443188" y="5558613"/>
              <a:ext cx="557234" cy="251877"/>
            </a:xfrm>
            <a:prstGeom prst="straightConnector1">
              <a:avLst/>
            </a:prstGeom>
            <a:noFill/>
            <a:ln w="19050">
              <a:solidFill>
                <a:srgbClr val="7889FB"/>
              </a:solidFill>
              <a:round/>
              <a:headEnd/>
              <a:tailEnd type="triangle" w="med" len="med"/>
            </a:ln>
            <a:effectLst/>
          </p:spPr>
        </p:cxnSp>
        <p:cxnSp>
          <p:nvCxnSpPr>
            <p:cNvPr id="137" name="AutoShape 67"/>
            <p:cNvCxnSpPr>
              <a:cxnSpLocks noChangeShapeType="1"/>
              <a:stCxn id="34" idx="3"/>
            </p:cNvCxnSpPr>
            <p:nvPr/>
          </p:nvCxnSpPr>
          <p:spPr bwMode="auto">
            <a:xfrm flipV="1">
              <a:off x="8388530" y="5418502"/>
              <a:ext cx="156175" cy="3904"/>
            </a:xfrm>
            <a:prstGeom prst="straightConnector1">
              <a:avLst/>
            </a:prstGeom>
            <a:noFill/>
            <a:ln w="19050">
              <a:solidFill>
                <a:srgbClr val="7889FB"/>
              </a:solidFill>
              <a:round/>
              <a:headEnd/>
              <a:tailEnd type="triangle" w="med" len="med"/>
            </a:ln>
            <a:effectLst/>
          </p:spPr>
        </p:cxnSp>
      </p:grpSp>
    </p:spTree>
    <p:extLst>
      <p:ext uri="{BB962C8B-B14F-4D97-AF65-F5344CB8AC3E}">
        <p14:creationId xmlns:p14="http://schemas.microsoft.com/office/powerpoint/2010/main" val="40185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and Scalability</a:t>
            </a:r>
          </a:p>
        </p:txBody>
      </p:sp>
      <p:sp>
        <p:nvSpPr>
          <p:cNvPr id="3" name="Content Placeholder 2"/>
          <p:cNvSpPr>
            <a:spLocks noGrp="1"/>
          </p:cNvSpPr>
          <p:nvPr>
            <p:ph idx="1"/>
          </p:nvPr>
        </p:nvSpPr>
        <p:spPr/>
        <p:txBody>
          <a:bodyPr/>
          <a:lstStyle/>
          <a:p>
            <a:r>
              <a:rPr lang="en-US" dirty="0"/>
              <a:t>Problem</a:t>
            </a:r>
          </a:p>
          <a:p>
            <a:pPr lvl="1"/>
            <a:r>
              <a:rPr lang="en-US" b="1" dirty="0">
                <a:solidFill>
                  <a:schemeClr val="accent1"/>
                </a:solidFill>
              </a:rPr>
              <a:t>Large schemas and matching complexity</a:t>
            </a:r>
            <a:r>
              <a:rPr lang="en-US" dirty="0"/>
              <a:t>; all-pair problem </a:t>
            </a:r>
            <a:r>
              <a:rPr lang="en-US" b="1" dirty="0">
                <a:solidFill>
                  <a:schemeClr val="accent1"/>
                </a:solidFill>
              </a:rPr>
              <a:t>O(n*m)</a:t>
            </a:r>
          </a:p>
          <a:p>
            <a:pPr lvl="1"/>
            <a:endParaRPr lang="en-US" sz="1000" dirty="0"/>
          </a:p>
          <a:p>
            <a:r>
              <a:rPr lang="en-US" dirty="0"/>
              <a:t>#1 </a:t>
            </a:r>
            <a:r>
              <a:rPr lang="en-US" dirty="0">
                <a:solidFill>
                  <a:srgbClr val="7889FB"/>
                </a:solidFill>
              </a:rPr>
              <a:t>Early Search Space Pruning</a:t>
            </a:r>
          </a:p>
          <a:p>
            <a:pPr lvl="1"/>
            <a:r>
              <a:rPr lang="en-US" dirty="0"/>
              <a:t>Faster matchers used to eliminate unlikely matches </a:t>
            </a:r>
          </a:p>
          <a:p>
            <a:pPr lvl="1"/>
            <a:r>
              <a:rPr lang="en-US" dirty="0"/>
              <a:t>Reduce schema sizes for expensive matchers</a:t>
            </a:r>
          </a:p>
          <a:p>
            <a:pPr lvl="1"/>
            <a:endParaRPr lang="en-US" sz="1000" dirty="0"/>
          </a:p>
          <a:p>
            <a:r>
              <a:rPr lang="en-US" dirty="0"/>
              <a:t>#2 </a:t>
            </a:r>
            <a:r>
              <a:rPr lang="en-US" dirty="0">
                <a:solidFill>
                  <a:srgbClr val="7889FB"/>
                </a:solidFill>
              </a:rPr>
              <a:t>Partition-based Matching</a:t>
            </a:r>
          </a:p>
          <a:p>
            <a:pPr lvl="1"/>
            <a:r>
              <a:rPr lang="en-US" dirty="0"/>
              <a:t>Blocking into independent fragments </a:t>
            </a:r>
          </a:p>
          <a:p>
            <a:pPr lvl="1"/>
            <a:r>
              <a:rPr lang="en-US" dirty="0"/>
              <a:t>Match elements of similar fragment</a:t>
            </a:r>
          </a:p>
          <a:p>
            <a:pPr lvl="1"/>
            <a:endParaRPr lang="en-US" sz="1000" dirty="0"/>
          </a:p>
          <a:p>
            <a:r>
              <a:rPr lang="en-US" dirty="0"/>
              <a:t>#3 </a:t>
            </a:r>
            <a:r>
              <a:rPr lang="en-US" dirty="0">
                <a:solidFill>
                  <a:srgbClr val="7889FB"/>
                </a:solidFill>
              </a:rPr>
              <a:t>Parallel Matching</a:t>
            </a:r>
          </a:p>
          <a:p>
            <a:pPr lvl="1"/>
            <a:r>
              <a:rPr lang="en-US" dirty="0"/>
              <a:t>Process different steps/fragments in parallel</a:t>
            </a:r>
          </a:p>
          <a:p>
            <a:pPr lvl="1"/>
            <a:endParaRPr lang="en-US" sz="1000" dirty="0"/>
          </a:p>
          <a:p>
            <a:r>
              <a:rPr lang="en-US" dirty="0"/>
              <a:t>#4 </a:t>
            </a:r>
            <a:r>
              <a:rPr lang="en-US" dirty="0">
                <a:solidFill>
                  <a:srgbClr val="7889FB"/>
                </a:solidFill>
              </a:rPr>
              <a:t>Custom Similarity Matrices</a:t>
            </a:r>
          </a:p>
          <a:p>
            <a:pPr lvl="1"/>
            <a:r>
              <a:rPr lang="en-US" dirty="0"/>
              <a:t>Sparse matrices (adjacency lists) w/ nesting</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pic>
        <p:nvPicPr>
          <p:cNvPr id="5" name="Picture 4"/>
          <p:cNvPicPr>
            <a:picLocks noChangeAspect="1"/>
          </p:cNvPicPr>
          <p:nvPr/>
        </p:nvPicPr>
        <p:blipFill>
          <a:blip r:embed="rId2"/>
          <a:stretch>
            <a:fillRect/>
          </a:stretch>
        </p:blipFill>
        <p:spPr>
          <a:xfrm>
            <a:off x="8415461" y="781832"/>
            <a:ext cx="502493" cy="640080"/>
          </a:xfrm>
          <a:prstGeom prst="rect">
            <a:avLst/>
          </a:prstGeom>
          <a:ln w="25400">
            <a:solidFill>
              <a:srgbClr val="7889FB"/>
            </a:solidFill>
          </a:ln>
        </p:spPr>
      </p:pic>
      <p:sp>
        <p:nvSpPr>
          <p:cNvPr id="6" name="TextBox 5"/>
          <p:cNvSpPr txBox="1"/>
          <p:nvPr/>
        </p:nvSpPr>
        <p:spPr>
          <a:xfrm>
            <a:off x="6194080" y="618930"/>
            <a:ext cx="2090053"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Jayant </a:t>
            </a:r>
            <a:r>
              <a:rPr lang="en-US" sz="1400" dirty="0" err="1">
                <a:latin typeface="Calibri" panose="020F0502020204030204" pitchFamily="34" charset="0"/>
                <a:cs typeface="Calibri" panose="020F0502020204030204" pitchFamily="34" charset="0"/>
              </a:rPr>
              <a:t>Madhavan</a:t>
            </a:r>
            <a:r>
              <a:rPr lang="en-US" sz="1400" dirty="0">
                <a:latin typeface="Calibri" panose="020F0502020204030204" pitchFamily="34" charset="0"/>
                <a:cs typeface="Calibri" panose="020F0502020204030204" pitchFamily="34" charset="0"/>
              </a:rPr>
              <a:t>, Erhard Rahm: Generic Schema Matching, Ten Years Later. </a:t>
            </a:r>
            <a:r>
              <a:rPr lang="en-US" sz="1400" b="1" dirty="0">
                <a:latin typeface="Calibri" panose="020F0502020204030204" pitchFamily="34" charset="0"/>
                <a:cs typeface="Calibri" panose="020F0502020204030204" pitchFamily="34" charset="0"/>
              </a:rPr>
              <a:t>PVLDB 2011</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3"/>
          <a:stretch>
            <a:fillRect/>
          </a:stretch>
        </p:blipFill>
        <p:spPr>
          <a:xfrm>
            <a:off x="8420465" y="5482001"/>
            <a:ext cx="497489" cy="640080"/>
          </a:xfrm>
          <a:prstGeom prst="rect">
            <a:avLst/>
          </a:prstGeom>
          <a:ln w="25400">
            <a:solidFill>
              <a:srgbClr val="7889FB"/>
            </a:solidFill>
          </a:ln>
        </p:spPr>
      </p:pic>
      <p:sp>
        <p:nvSpPr>
          <p:cNvPr id="8" name="TextBox 7"/>
          <p:cNvSpPr txBox="1"/>
          <p:nvPr/>
        </p:nvSpPr>
        <p:spPr>
          <a:xfrm>
            <a:off x="5631892" y="5329961"/>
            <a:ext cx="2642717"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Sergey </a:t>
            </a:r>
            <a:r>
              <a:rPr lang="en-US" sz="1400" dirty="0" err="1">
                <a:latin typeface="Calibri" panose="020F0502020204030204" pitchFamily="34" charset="0"/>
                <a:cs typeface="Calibri" panose="020F0502020204030204" pitchFamily="34" charset="0"/>
              </a:rPr>
              <a:t>Melnik</a:t>
            </a:r>
            <a:r>
              <a:rPr lang="en-US" sz="1400" dirty="0">
                <a:latin typeface="Calibri" panose="020F0502020204030204" pitchFamily="34" charset="0"/>
                <a:cs typeface="Calibri" panose="020F0502020204030204" pitchFamily="34" charset="0"/>
              </a:rPr>
              <a:t>, Michalis Petropoulos, Christoph </a:t>
            </a:r>
            <a:r>
              <a:rPr lang="en-US" sz="1400" dirty="0" err="1">
                <a:latin typeface="Calibri" panose="020F0502020204030204" pitchFamily="34" charset="0"/>
                <a:cs typeface="Calibri" panose="020F0502020204030204" pitchFamily="34" charset="0"/>
              </a:rPr>
              <a:t>Quix</a:t>
            </a:r>
            <a:r>
              <a:rPr lang="en-US" sz="1400" dirty="0">
                <a:latin typeface="Calibri" panose="020F0502020204030204" pitchFamily="34" charset="0"/>
                <a:cs typeface="Calibri" panose="020F0502020204030204" pitchFamily="34" charset="0"/>
              </a:rPr>
              <a:t>: Industrial-Strength Schema Matching. </a:t>
            </a:r>
            <a:r>
              <a:rPr lang="en-US" sz="1400" b="1" dirty="0">
                <a:latin typeface="Calibri" panose="020F0502020204030204" pitchFamily="34" charset="0"/>
                <a:cs typeface="Calibri" panose="020F0502020204030204" pitchFamily="34" charset="0"/>
              </a:rPr>
              <a:t>SIGMOD Record 2004</a:t>
            </a:r>
            <a:r>
              <a:rPr lang="en-US" sz="1400" dirty="0">
                <a:latin typeface="Calibri" panose="020F0502020204030204" pitchFamily="34" charset="0"/>
                <a:cs typeface="Calibri" panose="020F0502020204030204" pitchFamily="34" charset="0"/>
              </a:rPr>
              <a:t>]</a:t>
            </a:r>
          </a:p>
        </p:txBody>
      </p:sp>
      <p:grpSp>
        <p:nvGrpSpPr>
          <p:cNvPr id="9" name="Group 8"/>
          <p:cNvGrpSpPr/>
          <p:nvPr/>
        </p:nvGrpSpPr>
        <p:grpSpPr>
          <a:xfrm>
            <a:off x="5882853" y="2969948"/>
            <a:ext cx="2582974" cy="1736620"/>
            <a:chOff x="5882853" y="2969948"/>
            <a:chExt cx="2582974" cy="1736620"/>
          </a:xfrm>
        </p:grpSpPr>
        <p:sp>
          <p:nvSpPr>
            <p:cNvPr id="23" name="AutoShape 49"/>
            <p:cNvSpPr>
              <a:spLocks noChangeArrowheads="1"/>
            </p:cNvSpPr>
            <p:nvPr/>
          </p:nvSpPr>
          <p:spPr bwMode="auto">
            <a:xfrm>
              <a:off x="7745102" y="3150817"/>
              <a:ext cx="463550" cy="611188"/>
            </a:xfrm>
            <a:prstGeom prst="triangle">
              <a:avLst>
                <a:gd name="adj" fmla="val 50000"/>
              </a:avLst>
            </a:prstGeom>
            <a:solidFill>
              <a:srgbClr val="7889FB"/>
            </a:solidFill>
            <a:ln w="9525" algn="ctr">
              <a:noFill/>
              <a:miter lim="800000"/>
              <a:headEnd/>
              <a:tailEnd/>
            </a:ln>
            <a:effectLst/>
          </p:spPr>
          <p:txBody>
            <a:bodyPr anchor="ctr">
              <a:noAutofit/>
            </a:bodyPr>
            <a:lstStyle/>
            <a:p>
              <a:pPr algn="ctr"/>
              <a:r>
                <a:rPr lang="de-DE" dirty="0">
                  <a:solidFill>
                    <a:schemeClr val="bg1"/>
                  </a:solidFill>
                  <a:latin typeface="Calibri" panose="020F0502020204030204" pitchFamily="34" charset="0"/>
                  <a:cs typeface="Calibri" panose="020F0502020204030204" pitchFamily="34" charset="0"/>
                </a:rPr>
                <a:t>1</a:t>
              </a:r>
            </a:p>
          </p:txBody>
        </p:sp>
        <p:sp>
          <p:nvSpPr>
            <p:cNvPr id="24" name="AutoShape 51"/>
            <p:cNvSpPr>
              <a:spLocks noChangeArrowheads="1"/>
            </p:cNvSpPr>
            <p:nvPr/>
          </p:nvSpPr>
          <p:spPr bwMode="auto">
            <a:xfrm>
              <a:off x="7722877" y="4000130"/>
              <a:ext cx="463550" cy="611188"/>
            </a:xfrm>
            <a:prstGeom prst="triangle">
              <a:avLst>
                <a:gd name="adj" fmla="val 50000"/>
              </a:avLst>
            </a:prstGeom>
            <a:solidFill>
              <a:srgbClr val="7889FB"/>
            </a:solidFill>
            <a:ln w="9525" algn="ctr">
              <a:noFill/>
              <a:miter lim="800000"/>
              <a:headEnd/>
              <a:tailEnd/>
            </a:ln>
            <a:effectLst/>
          </p:spPr>
          <p:txBody>
            <a:bodyPr anchor="ctr">
              <a:noAutofit/>
            </a:bodyPr>
            <a:lstStyle/>
            <a:p>
              <a:pPr algn="ctr"/>
              <a:r>
                <a:rPr lang="de-DE" dirty="0">
                  <a:solidFill>
                    <a:schemeClr val="bg1"/>
                  </a:solidFill>
                  <a:latin typeface="Calibri" panose="020F0502020204030204" pitchFamily="34" charset="0"/>
                  <a:cs typeface="Calibri" panose="020F0502020204030204" pitchFamily="34" charset="0"/>
                </a:rPr>
                <a:t>3</a:t>
              </a:r>
            </a:p>
          </p:txBody>
        </p:sp>
        <p:sp>
          <p:nvSpPr>
            <p:cNvPr id="25" name="AutoShape 52"/>
            <p:cNvSpPr>
              <a:spLocks noChangeArrowheads="1"/>
            </p:cNvSpPr>
            <p:nvPr/>
          </p:nvSpPr>
          <p:spPr bwMode="auto">
            <a:xfrm>
              <a:off x="8002277" y="3255592"/>
              <a:ext cx="463550" cy="611188"/>
            </a:xfrm>
            <a:prstGeom prst="triangle">
              <a:avLst>
                <a:gd name="adj" fmla="val 50000"/>
              </a:avLst>
            </a:prstGeom>
            <a:solidFill>
              <a:schemeClr val="accent1"/>
            </a:solidFill>
            <a:ln w="9525" algn="ctr">
              <a:noFill/>
              <a:miter lim="800000"/>
              <a:headEnd/>
              <a:tailEnd/>
            </a:ln>
            <a:effectLst/>
          </p:spPr>
          <p:txBody>
            <a:bodyPr anchor="ctr">
              <a:noAutofit/>
            </a:bodyPr>
            <a:lstStyle/>
            <a:p>
              <a:r>
                <a:rPr lang="de-DE" dirty="0">
                  <a:solidFill>
                    <a:schemeClr val="bg1"/>
                  </a:solidFill>
                  <a:latin typeface="Calibri" panose="020F0502020204030204" pitchFamily="34" charset="0"/>
                  <a:cs typeface="Calibri" panose="020F0502020204030204" pitchFamily="34" charset="0"/>
                </a:rPr>
                <a:t>1</a:t>
              </a:r>
            </a:p>
          </p:txBody>
        </p:sp>
        <p:sp>
          <p:nvSpPr>
            <p:cNvPr id="26" name="AutoShape 50"/>
            <p:cNvSpPr>
              <a:spLocks noChangeArrowheads="1"/>
            </p:cNvSpPr>
            <p:nvPr/>
          </p:nvSpPr>
          <p:spPr bwMode="auto">
            <a:xfrm>
              <a:off x="7992752" y="4095380"/>
              <a:ext cx="463550" cy="611188"/>
            </a:xfrm>
            <a:prstGeom prst="triangle">
              <a:avLst>
                <a:gd name="adj" fmla="val 50000"/>
              </a:avLst>
            </a:prstGeom>
            <a:solidFill>
              <a:schemeClr val="accent1"/>
            </a:solidFill>
            <a:ln w="9525" algn="ctr">
              <a:noFill/>
              <a:miter lim="800000"/>
              <a:headEnd/>
              <a:tailEnd/>
            </a:ln>
            <a:effectLst/>
          </p:spPr>
          <p:txBody>
            <a:bodyPr anchor="ctr">
              <a:noAutofit/>
            </a:bodyPr>
            <a:lstStyle/>
            <a:p>
              <a:r>
                <a:rPr lang="de-DE" dirty="0">
                  <a:solidFill>
                    <a:schemeClr val="bg1"/>
                  </a:solidFill>
                  <a:latin typeface="Calibri" panose="020F0502020204030204" pitchFamily="34" charset="0"/>
                  <a:cs typeface="Calibri" panose="020F0502020204030204" pitchFamily="34" charset="0"/>
                </a:rPr>
                <a:t>2</a:t>
              </a:r>
            </a:p>
          </p:txBody>
        </p:sp>
        <p:grpSp>
          <p:nvGrpSpPr>
            <p:cNvPr id="38" name="Group 37"/>
            <p:cNvGrpSpPr/>
            <p:nvPr/>
          </p:nvGrpSpPr>
          <p:grpSpPr>
            <a:xfrm>
              <a:off x="5882853" y="3224765"/>
              <a:ext cx="887413" cy="1435101"/>
              <a:chOff x="5621598" y="3244861"/>
              <a:chExt cx="887413" cy="1435101"/>
            </a:xfrm>
          </p:grpSpPr>
          <p:sp>
            <p:nvSpPr>
              <p:cNvPr id="12" name="AutoShape 37"/>
              <p:cNvSpPr>
                <a:spLocks noChangeArrowheads="1"/>
              </p:cNvSpPr>
              <p:nvPr/>
            </p:nvSpPr>
            <p:spPr bwMode="auto">
              <a:xfrm>
                <a:off x="5621598" y="3282961"/>
                <a:ext cx="882650" cy="611188"/>
              </a:xfrm>
              <a:prstGeom prst="triangle">
                <a:avLst>
                  <a:gd name="adj" fmla="val 50000"/>
                </a:avLst>
              </a:prstGeom>
              <a:solidFill>
                <a:srgbClr val="7889FB"/>
              </a:solidFill>
              <a:ln w="9525" algn="ctr">
                <a:noFill/>
                <a:miter lim="800000"/>
                <a:headEnd/>
                <a:tailEnd/>
              </a:ln>
              <a:effectLst/>
            </p:spPr>
            <p:txBody>
              <a:bodyPr anchor="ctr">
                <a:noAutofit/>
              </a:bodyPr>
              <a:lstStyle/>
              <a:p>
                <a:endParaRPr lang="de-DE" dirty="0">
                  <a:solidFill>
                    <a:schemeClr val="bg1"/>
                  </a:solidFill>
                  <a:latin typeface="Calibri" panose="020F0502020204030204" pitchFamily="34" charset="0"/>
                  <a:cs typeface="Calibri" panose="020F0502020204030204" pitchFamily="34" charset="0"/>
                </a:endParaRPr>
              </a:p>
            </p:txBody>
          </p:sp>
          <p:sp>
            <p:nvSpPr>
              <p:cNvPr id="13" name="AutoShape 38"/>
              <p:cNvSpPr>
                <a:spLocks noChangeArrowheads="1"/>
              </p:cNvSpPr>
              <p:nvPr/>
            </p:nvSpPr>
            <p:spPr bwMode="auto">
              <a:xfrm>
                <a:off x="5626361" y="4017974"/>
                <a:ext cx="882650" cy="611188"/>
              </a:xfrm>
              <a:prstGeom prst="triangle">
                <a:avLst>
                  <a:gd name="adj" fmla="val 50000"/>
                </a:avLst>
              </a:prstGeom>
              <a:solidFill>
                <a:schemeClr val="accent1"/>
              </a:solidFill>
              <a:ln w="9525" algn="ctr">
                <a:noFill/>
                <a:miter lim="800000"/>
                <a:headEnd/>
                <a:tailEnd/>
              </a:ln>
              <a:effectLst/>
            </p:spPr>
            <p:txBody>
              <a:bodyPr anchor="ct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4" name="Line 39"/>
              <p:cNvSpPr>
                <a:spLocks noChangeShapeType="1"/>
              </p:cNvSpPr>
              <p:nvPr/>
            </p:nvSpPr>
            <p:spPr bwMode="auto">
              <a:xfrm>
                <a:off x="6061336" y="3271849"/>
                <a:ext cx="177800" cy="66833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5" name="Line 40"/>
              <p:cNvSpPr>
                <a:spLocks noChangeShapeType="1"/>
              </p:cNvSpPr>
              <p:nvPr/>
            </p:nvSpPr>
            <p:spPr bwMode="auto">
              <a:xfrm flipH="1">
                <a:off x="6012123" y="3244861"/>
                <a:ext cx="50800" cy="73183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6" name="Line 42"/>
              <p:cNvSpPr>
                <a:spLocks noChangeShapeType="1"/>
              </p:cNvSpPr>
              <p:nvPr/>
            </p:nvSpPr>
            <p:spPr bwMode="auto">
              <a:xfrm>
                <a:off x="6067686" y="3979874"/>
                <a:ext cx="9525" cy="70008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33" name="TextBox 32"/>
              <p:cNvSpPr txBox="1"/>
              <p:nvPr/>
            </p:nvSpPr>
            <p:spPr>
              <a:xfrm>
                <a:off x="5767752" y="3547070"/>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1</a:t>
                </a:r>
              </a:p>
            </p:txBody>
          </p:sp>
          <p:sp>
            <p:nvSpPr>
              <p:cNvPr id="34" name="TextBox 33"/>
              <p:cNvSpPr txBox="1"/>
              <p:nvPr/>
            </p:nvSpPr>
            <p:spPr>
              <a:xfrm>
                <a:off x="6171361" y="3548746"/>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3</a:t>
                </a:r>
              </a:p>
            </p:txBody>
          </p:sp>
          <p:sp>
            <p:nvSpPr>
              <p:cNvPr id="35" name="TextBox 34"/>
              <p:cNvSpPr txBox="1"/>
              <p:nvPr/>
            </p:nvSpPr>
            <p:spPr>
              <a:xfrm>
                <a:off x="5992166" y="3550420"/>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2</a:t>
                </a:r>
              </a:p>
            </p:txBody>
          </p:sp>
          <p:sp>
            <p:nvSpPr>
              <p:cNvPr id="36" name="TextBox 35"/>
              <p:cNvSpPr txBox="1"/>
              <p:nvPr/>
            </p:nvSpPr>
            <p:spPr>
              <a:xfrm>
                <a:off x="5849814" y="4232029"/>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1</a:t>
                </a:r>
              </a:p>
            </p:txBody>
          </p:sp>
          <p:sp>
            <p:nvSpPr>
              <p:cNvPr id="37" name="TextBox 36"/>
              <p:cNvSpPr txBox="1"/>
              <p:nvPr/>
            </p:nvSpPr>
            <p:spPr>
              <a:xfrm>
                <a:off x="6074228" y="4235379"/>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2</a:t>
                </a:r>
              </a:p>
            </p:txBody>
          </p:sp>
        </p:grpSp>
        <p:cxnSp>
          <p:nvCxnSpPr>
            <p:cNvPr id="39" name="Straight Arrow Connector 38"/>
            <p:cNvCxnSpPr/>
            <p:nvPr/>
          </p:nvCxnSpPr>
          <p:spPr>
            <a:xfrm flipV="1">
              <a:off x="6809101" y="3543356"/>
              <a:ext cx="913776" cy="526147"/>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10775" y="4071180"/>
              <a:ext cx="855859" cy="27727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87515" y="2969948"/>
              <a:ext cx="889422"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Divide &amp; Conquer</a:t>
              </a:r>
            </a:p>
          </p:txBody>
        </p:sp>
      </p:grpSp>
    </p:spTree>
    <p:extLst>
      <p:ext uri="{BB962C8B-B14F-4D97-AF65-F5344CB8AC3E}">
        <p14:creationId xmlns:p14="http://schemas.microsoft.com/office/powerpoint/2010/main" val="14466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Excursus: Stable Marriage Problem</a:t>
            </a:r>
          </a:p>
        </p:txBody>
      </p:sp>
      <p:sp>
        <p:nvSpPr>
          <p:cNvPr id="6" name="Content Placeholder 5"/>
          <p:cNvSpPr>
            <a:spLocks noGrp="1"/>
          </p:cNvSpPr>
          <p:nvPr>
            <p:ph idx="1"/>
          </p:nvPr>
        </p:nvSpPr>
        <p:spPr/>
        <p:txBody>
          <a:bodyPr/>
          <a:lstStyle/>
          <a:p>
            <a:r>
              <a:rPr lang="en-US" dirty="0"/>
              <a:t>Problem Definition</a:t>
            </a:r>
          </a:p>
          <a:p>
            <a:pPr lvl="1"/>
            <a:r>
              <a:rPr lang="en-US" dirty="0"/>
              <a:t>For common correspondences, global schema matching relates to the </a:t>
            </a:r>
            <a:br>
              <a:rPr lang="en-US" dirty="0"/>
            </a:br>
            <a:r>
              <a:rPr lang="en-US" dirty="0"/>
              <a:t>stable marriage (1:1) and hospitals/residence (1:N) problems</a:t>
            </a:r>
          </a:p>
          <a:p>
            <a:pPr lvl="1"/>
            <a:endParaRPr lang="en-US" sz="1000" dirty="0"/>
          </a:p>
          <a:p>
            <a:r>
              <a:rPr lang="en-US" dirty="0"/>
              <a:t>Example Stable Marriage</a:t>
            </a:r>
          </a:p>
          <a:p>
            <a:pPr lvl="1"/>
            <a:r>
              <a:rPr lang="en-US" b="1" dirty="0">
                <a:solidFill>
                  <a:schemeClr val="accent1"/>
                </a:solidFill>
              </a:rPr>
              <a:t>Stable matching: </a:t>
            </a:r>
            <a:r>
              <a:rPr lang="en-US" dirty="0"/>
              <a:t>there is no</a:t>
            </a:r>
            <a:br>
              <a:rPr lang="en-US" dirty="0"/>
            </a:br>
            <a:r>
              <a:rPr lang="en-US" dirty="0"/>
              <a:t>match (A, B), preferable for both</a:t>
            </a:r>
            <a:br>
              <a:rPr lang="en-US" dirty="0"/>
            </a:br>
            <a:r>
              <a:rPr lang="en-US" dirty="0"/>
              <a:t>A and B over their current matches</a:t>
            </a:r>
          </a:p>
          <a:p>
            <a:pPr lvl="1"/>
            <a:r>
              <a:rPr lang="en-US" dirty="0"/>
              <a:t>Input are bidirectional similarity </a:t>
            </a:r>
            <a:br>
              <a:rPr lang="en-US" dirty="0"/>
            </a:br>
            <a:r>
              <a:rPr lang="en-US" dirty="0"/>
              <a:t>(preference ranking)</a:t>
            </a:r>
          </a:p>
          <a:p>
            <a:pPr lvl="1"/>
            <a:r>
              <a:rPr lang="en-US" b="1" dirty="0">
                <a:solidFill>
                  <a:schemeClr val="accent1"/>
                </a:solidFill>
              </a:rPr>
              <a:t>Deferred Acceptance Algorithm</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2" name="TextBox 1"/>
          <p:cNvSpPr txBox="1"/>
          <p:nvPr/>
        </p:nvSpPr>
        <p:spPr>
          <a:xfrm>
            <a:off x="5114607" y="4405090"/>
            <a:ext cx="2009671" cy="1477328"/>
          </a:xfrm>
          <a:prstGeom prst="rect">
            <a:avLst/>
          </a:prstGeom>
          <a:noFill/>
        </p:spPr>
        <p:txBody>
          <a:bodyPr wrap="square" lIns="0" rIns="0" rtlCol="0">
            <a:spAutoFit/>
          </a:bodyPr>
          <a:lstStyle/>
          <a:p>
            <a:pPr algn="ctr"/>
            <a:r>
              <a:rPr lang="en-US" b="1" dirty="0">
                <a:latin typeface="Consolas" panose="020B0609020204030204" pitchFamily="49" charset="0"/>
                <a:cs typeface="Calibri" panose="020F0502020204030204" pitchFamily="34" charset="0"/>
              </a:rPr>
              <a:t>Group A:</a:t>
            </a:r>
          </a:p>
          <a:p>
            <a:pPr algn="ctr"/>
            <a:r>
              <a:rPr lang="en-US" dirty="0">
                <a:latin typeface="Consolas" panose="020B0609020204030204" pitchFamily="49" charset="0"/>
                <a:cs typeface="Calibri" panose="020F0502020204030204" pitchFamily="34" charset="0"/>
              </a:rPr>
              <a:t>1: B, D, A, C</a:t>
            </a:r>
          </a:p>
          <a:p>
            <a:pPr algn="ctr"/>
            <a:r>
              <a:rPr lang="en-US" dirty="0">
                <a:latin typeface="Consolas" panose="020B0609020204030204" pitchFamily="49" charset="0"/>
                <a:cs typeface="Calibri" panose="020F0502020204030204" pitchFamily="34" charset="0"/>
              </a:rPr>
              <a:t>2: C, A, D, B</a:t>
            </a:r>
          </a:p>
          <a:p>
            <a:pPr algn="ctr"/>
            <a:r>
              <a:rPr lang="en-US" dirty="0">
                <a:latin typeface="Consolas" panose="020B0609020204030204" pitchFamily="49" charset="0"/>
                <a:cs typeface="Calibri" panose="020F0502020204030204" pitchFamily="34" charset="0"/>
              </a:rPr>
              <a:t>3: B, C, A, D</a:t>
            </a:r>
          </a:p>
          <a:p>
            <a:pPr algn="ctr"/>
            <a:r>
              <a:rPr lang="en-US" dirty="0">
                <a:latin typeface="Consolas" panose="020B0609020204030204" pitchFamily="49" charset="0"/>
                <a:cs typeface="Calibri" panose="020F0502020204030204" pitchFamily="34" charset="0"/>
              </a:rPr>
              <a:t>4: D, A, C, B</a:t>
            </a:r>
          </a:p>
        </p:txBody>
      </p:sp>
      <p:sp>
        <p:nvSpPr>
          <p:cNvPr id="9" name="TextBox 8"/>
          <p:cNvSpPr txBox="1"/>
          <p:nvPr/>
        </p:nvSpPr>
        <p:spPr>
          <a:xfrm>
            <a:off x="7114235" y="4405090"/>
            <a:ext cx="2009671" cy="1477328"/>
          </a:xfrm>
          <a:prstGeom prst="rect">
            <a:avLst/>
          </a:prstGeom>
          <a:noFill/>
        </p:spPr>
        <p:txBody>
          <a:bodyPr wrap="square" lIns="0" rIns="0" rtlCol="0">
            <a:spAutoFit/>
          </a:bodyPr>
          <a:lstStyle/>
          <a:p>
            <a:pPr algn="ctr"/>
            <a:r>
              <a:rPr lang="en-US" b="1" dirty="0">
                <a:latin typeface="Consolas" panose="020B0609020204030204" pitchFamily="49" charset="0"/>
                <a:cs typeface="Calibri" panose="020F0502020204030204" pitchFamily="34" charset="0"/>
              </a:rPr>
              <a:t>Group B:</a:t>
            </a:r>
          </a:p>
          <a:p>
            <a:pPr algn="ctr"/>
            <a:r>
              <a:rPr lang="en-US" dirty="0">
                <a:latin typeface="Consolas" panose="020B0609020204030204" pitchFamily="49" charset="0"/>
                <a:cs typeface="Calibri" panose="020F0502020204030204" pitchFamily="34" charset="0"/>
              </a:rPr>
              <a:t>A: 2, 1, 4, 3</a:t>
            </a:r>
          </a:p>
          <a:p>
            <a:pPr algn="ctr"/>
            <a:r>
              <a:rPr lang="en-US" dirty="0">
                <a:latin typeface="Consolas" panose="020B0609020204030204" pitchFamily="49" charset="0"/>
                <a:cs typeface="Calibri" panose="020F0502020204030204" pitchFamily="34" charset="0"/>
              </a:rPr>
              <a:t>B: 4, 3, 1, 2</a:t>
            </a:r>
          </a:p>
          <a:p>
            <a:pPr algn="ctr"/>
            <a:r>
              <a:rPr lang="en-US" dirty="0">
                <a:latin typeface="Consolas" panose="020B0609020204030204" pitchFamily="49" charset="0"/>
                <a:cs typeface="Calibri" panose="020F0502020204030204" pitchFamily="34" charset="0"/>
              </a:rPr>
              <a:t>C: 1, 4, 3, 2</a:t>
            </a:r>
          </a:p>
          <a:p>
            <a:pPr algn="ctr"/>
            <a:r>
              <a:rPr lang="en-US" dirty="0">
                <a:latin typeface="Consolas" panose="020B0609020204030204" pitchFamily="49" charset="0"/>
                <a:cs typeface="Calibri" panose="020F0502020204030204" pitchFamily="34" charset="0"/>
              </a:rPr>
              <a:t>D: 2, 1, 4, 3</a:t>
            </a:r>
          </a:p>
        </p:txBody>
      </p:sp>
      <p:sp>
        <p:nvSpPr>
          <p:cNvPr id="10" name="TextBox 9"/>
          <p:cNvSpPr txBox="1"/>
          <p:nvPr/>
        </p:nvSpPr>
        <p:spPr>
          <a:xfrm>
            <a:off x="5224059" y="2523259"/>
            <a:ext cx="3786555" cy="1477328"/>
          </a:xfrm>
          <a:prstGeom prst="rect">
            <a:avLst/>
          </a:prstGeom>
          <a:noFill/>
        </p:spPr>
        <p:txBody>
          <a:bodyPr wrap="square" lIns="0" rIns="0" rtlCol="0">
            <a:spAutoFit/>
          </a:bodyPr>
          <a:lstStyle/>
          <a:p>
            <a:pPr algn="ctr"/>
            <a:r>
              <a:rPr lang="en-US" dirty="0">
                <a:latin typeface="Consolas" panose="020B0609020204030204" pitchFamily="49" charset="0"/>
                <a:cs typeface="Calibri" panose="020F0502020204030204" pitchFamily="34" charset="0"/>
              </a:rPr>
              <a:t>   A,     B,     C,     D</a:t>
            </a:r>
          </a:p>
          <a:p>
            <a:pPr algn="ctr"/>
            <a:r>
              <a:rPr lang="en-US" dirty="0">
                <a:latin typeface="Consolas" panose="020B0609020204030204" pitchFamily="49" charset="0"/>
                <a:cs typeface="Calibri" panose="020F0502020204030204" pitchFamily="34" charset="0"/>
              </a:rPr>
              <a:t>1: (3,6), (9,3), (0,9), (6,6)</a:t>
            </a:r>
          </a:p>
          <a:p>
            <a:pPr algn="ctr"/>
            <a:r>
              <a:rPr lang="en-US" dirty="0">
                <a:latin typeface="Consolas" panose="020B0609020204030204" pitchFamily="49" charset="0"/>
                <a:cs typeface="Calibri" panose="020F0502020204030204" pitchFamily="34" charset="0"/>
              </a:rPr>
              <a:t>2: (6,9), (0,0), (9,0), (3,9)</a:t>
            </a:r>
          </a:p>
          <a:p>
            <a:pPr algn="ctr"/>
            <a:r>
              <a:rPr lang="en-US" dirty="0">
                <a:latin typeface="Consolas" panose="020B0609020204030204" pitchFamily="49" charset="0"/>
                <a:cs typeface="Calibri" panose="020F0502020204030204" pitchFamily="34" charset="0"/>
              </a:rPr>
              <a:t>3: (3,0), (9,6), (6,3), (0,0)</a:t>
            </a:r>
          </a:p>
          <a:p>
            <a:pPr algn="ctr"/>
            <a:r>
              <a:rPr lang="en-US" dirty="0">
                <a:latin typeface="Consolas" panose="020B0609020204030204" pitchFamily="49" charset="0"/>
                <a:cs typeface="Calibri" panose="020F0502020204030204" pitchFamily="34" charset="0"/>
              </a:rPr>
              <a:t>4: (6,3), (0,9), (3,6), (9,3)</a:t>
            </a:r>
          </a:p>
        </p:txBody>
      </p:sp>
      <p:sp>
        <p:nvSpPr>
          <p:cNvPr id="11" name="Right Arrow 10"/>
          <p:cNvSpPr/>
          <p:nvPr/>
        </p:nvSpPr>
        <p:spPr>
          <a:xfrm rot="5400000">
            <a:off x="6985099" y="412143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3" name="Rectangle 2"/>
          <p:cNvSpPr/>
          <p:nvPr/>
        </p:nvSpPr>
        <p:spPr>
          <a:xfrm>
            <a:off x="892381" y="4754326"/>
            <a:ext cx="4262421" cy="1477328"/>
          </a:xfrm>
          <a:prstGeom prst="rect">
            <a:avLst/>
          </a:prstGeom>
        </p:spPr>
        <p:txBody>
          <a:bodyPr wrap="square">
            <a:spAutoFit/>
          </a:bodyPr>
          <a:lstStyle/>
          <a:p>
            <a:r>
              <a:rPr lang="en-US" b="1" dirty="0">
                <a:latin typeface="Consolas" panose="020B0609020204030204" pitchFamily="49" charset="0"/>
              </a:rPr>
              <a:t>while</a:t>
            </a:r>
            <a:r>
              <a:rPr lang="en-US" dirty="0">
                <a:latin typeface="Consolas" panose="020B0609020204030204" pitchFamily="49" charset="0"/>
              </a:rPr>
              <a:t>(!converged)</a:t>
            </a:r>
          </a:p>
          <a:p>
            <a:r>
              <a:rPr lang="en-US" dirty="0">
                <a:latin typeface="Consolas" panose="020B0609020204030204" pitchFamily="49" charset="0"/>
              </a:rPr>
              <a:t>  </a:t>
            </a:r>
            <a:r>
              <a:rPr lang="en-US" b="1" dirty="0">
                <a:latin typeface="Consolas" panose="020B0609020204030204" pitchFamily="49" charset="0"/>
              </a:rPr>
              <a:t>#1 </a:t>
            </a:r>
            <a:r>
              <a:rPr lang="en-US" dirty="0">
                <a:latin typeface="Consolas" panose="020B0609020204030204" pitchFamily="49" charset="0"/>
              </a:rPr>
              <a:t>unmatched As propose to </a:t>
            </a:r>
            <a:br>
              <a:rPr lang="en-US" dirty="0">
                <a:latin typeface="Consolas" panose="020B0609020204030204" pitchFamily="49" charset="0"/>
              </a:rPr>
            </a:br>
            <a:r>
              <a:rPr lang="en-US" dirty="0">
                <a:latin typeface="Consolas" panose="020B0609020204030204" pitchFamily="49" charset="0"/>
              </a:rPr>
              <a:t>     highest-ranked, unasked </a:t>
            </a:r>
            <a:r>
              <a:rPr lang="en-US" dirty="0" err="1">
                <a:latin typeface="Consolas" panose="020B0609020204030204" pitchFamily="49" charset="0"/>
              </a:rPr>
              <a:t>Bs</a:t>
            </a:r>
            <a:endParaRPr lang="en-US" dirty="0">
              <a:latin typeface="Consolas" panose="020B0609020204030204" pitchFamily="49" charset="0"/>
            </a:endParaRPr>
          </a:p>
          <a:p>
            <a:r>
              <a:rPr lang="en-US" dirty="0">
                <a:latin typeface="Consolas" panose="020B0609020204030204" pitchFamily="49" charset="0"/>
              </a:rPr>
              <a:t>  </a:t>
            </a:r>
            <a:r>
              <a:rPr lang="en-US" b="1" dirty="0">
                <a:latin typeface="Consolas" panose="020B0609020204030204" pitchFamily="49" charset="0"/>
              </a:rPr>
              <a:t>#2</a:t>
            </a:r>
            <a:r>
              <a:rPr lang="en-US" dirty="0">
                <a:latin typeface="Consolas" panose="020B0609020204030204" pitchFamily="49" charset="0"/>
              </a:rPr>
              <a:t> </a:t>
            </a:r>
            <a:r>
              <a:rPr lang="en-US" dirty="0" err="1">
                <a:latin typeface="Consolas" panose="020B0609020204030204" pitchFamily="49" charset="0"/>
              </a:rPr>
              <a:t>Bs</a:t>
            </a:r>
            <a:r>
              <a:rPr lang="en-US" dirty="0">
                <a:latin typeface="Consolas" panose="020B0609020204030204" pitchFamily="49" charset="0"/>
              </a:rPr>
              <a:t> accept highest-ranked </a:t>
            </a:r>
            <a:br>
              <a:rPr lang="en-US" dirty="0">
                <a:latin typeface="Consolas" panose="020B0609020204030204" pitchFamily="49" charset="0"/>
              </a:rPr>
            </a:br>
            <a:r>
              <a:rPr lang="en-US" dirty="0">
                <a:latin typeface="Consolas" panose="020B0609020204030204" pitchFamily="49" charset="0"/>
              </a:rPr>
              <a:t>     proposal (even if matched)</a:t>
            </a:r>
          </a:p>
        </p:txBody>
      </p:sp>
      <p:sp>
        <p:nvSpPr>
          <p:cNvPr id="4" name="Rectangle 3"/>
          <p:cNvSpPr/>
          <p:nvPr/>
        </p:nvSpPr>
        <p:spPr>
          <a:xfrm>
            <a:off x="7174525" y="694677"/>
            <a:ext cx="1688121" cy="923330"/>
          </a:xfrm>
          <a:prstGeom prst="rect">
            <a:avLst/>
          </a:prstGeom>
        </p:spPr>
        <p:txBody>
          <a:bodyPr wrap="square">
            <a:spAutoFit/>
          </a:bodyPr>
          <a:lstStyle/>
          <a:p>
            <a:pPr algn="ctr"/>
            <a:r>
              <a:rPr lang="en-US" altLang="en-US" dirty="0">
                <a:latin typeface="Calibri" panose="020F0502020204030204" pitchFamily="34" charset="0"/>
                <a:cs typeface="Calibri" panose="020F0502020204030204" pitchFamily="34" charset="0"/>
              </a:rPr>
              <a:t>Alternatively: </a:t>
            </a:r>
            <a:br>
              <a:rPr lang="en-US" altLang="en-US" dirty="0">
                <a:latin typeface="Calibri" panose="020F0502020204030204" pitchFamily="34" charset="0"/>
                <a:cs typeface="Calibri" panose="020F0502020204030204" pitchFamily="34" charset="0"/>
              </a:rPr>
            </a:br>
            <a:r>
              <a:rPr lang="en-US" altLang="en-US" dirty="0">
                <a:solidFill>
                  <a:schemeClr val="accent1"/>
                </a:solidFill>
                <a:latin typeface="Calibri" panose="020F0502020204030204" pitchFamily="34" charset="0"/>
                <a:cs typeface="Calibri" panose="020F0502020204030204" pitchFamily="34" charset="0"/>
              </a:rPr>
              <a:t>Maximal weight matching</a:t>
            </a:r>
          </a:p>
        </p:txBody>
      </p:sp>
    </p:spTree>
    <p:extLst>
      <p:ext uri="{BB962C8B-B14F-4D97-AF65-F5344CB8AC3E}">
        <p14:creationId xmlns:p14="http://schemas.microsoft.com/office/powerpoint/2010/main" val="11965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Excursus: Stable Marriage Problem, cont.</a:t>
            </a:r>
          </a:p>
        </p:txBody>
      </p:sp>
      <p:sp>
        <p:nvSpPr>
          <p:cNvPr id="3" name="Content Placeholder 2"/>
          <p:cNvSpPr>
            <a:spLocks noGrp="1"/>
          </p:cNvSpPr>
          <p:nvPr>
            <p:ph idx="1"/>
          </p:nvPr>
        </p:nvSpPr>
        <p:spPr/>
        <p:txBody>
          <a:bodyPr/>
          <a:lstStyle/>
          <a:p>
            <a:r>
              <a:rPr lang="en-US" dirty="0"/>
              <a:t>Example DIA WS19/20 Project</a:t>
            </a:r>
          </a:p>
          <a:p>
            <a:pPr lvl="1"/>
            <a:r>
              <a:rPr lang="en-US" dirty="0"/>
              <a:t>#4 </a:t>
            </a:r>
            <a:r>
              <a:rPr lang="en-US" b="1" dirty="0">
                <a:solidFill>
                  <a:srgbClr val="7889FB"/>
                </a:solidFill>
              </a:rPr>
              <a:t>Stable Marriage Algorithms in Linear Algebra</a:t>
            </a:r>
            <a:r>
              <a:rPr lang="en-US" dirty="0"/>
              <a:t>, Thomas </a:t>
            </a:r>
            <a:r>
              <a:rPr lang="en-US" dirty="0" err="1"/>
              <a:t>Wedenig</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Others:</a:t>
            </a:r>
          </a:p>
          <a:p>
            <a:pPr lvl="1"/>
            <a:r>
              <a:rPr lang="en-US" b="1" dirty="0">
                <a:solidFill>
                  <a:srgbClr val="7889FB"/>
                </a:solidFill>
              </a:rPr>
              <a:t>Hospitals and Residents Problem</a:t>
            </a:r>
            <a:r>
              <a:rPr lang="en-US" dirty="0"/>
              <a:t> (aka Collage Admission Problem)</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a:p>
            <a:endParaRPr lang="en-US" dirty="0"/>
          </a:p>
        </p:txBody>
      </p:sp>
      <p:pic>
        <p:nvPicPr>
          <p:cNvPr id="5" name="Picture 4"/>
          <p:cNvPicPr>
            <a:picLocks noChangeAspect="1"/>
          </p:cNvPicPr>
          <p:nvPr/>
        </p:nvPicPr>
        <p:blipFill>
          <a:blip r:embed="rId2"/>
          <a:stretch>
            <a:fillRect/>
          </a:stretch>
        </p:blipFill>
        <p:spPr>
          <a:xfrm>
            <a:off x="1238250" y="2243518"/>
            <a:ext cx="6834188" cy="2733675"/>
          </a:xfrm>
          <a:prstGeom prst="rect">
            <a:avLst/>
          </a:prstGeom>
        </p:spPr>
      </p:pic>
    </p:spTree>
    <p:extLst>
      <p:ext uri="{BB962C8B-B14F-4D97-AF65-F5344CB8AC3E}">
        <p14:creationId xmlns:p14="http://schemas.microsoft.com/office/powerpoint/2010/main" val="6620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Matching Tools</a:t>
            </a:r>
          </a:p>
        </p:txBody>
      </p:sp>
      <p:sp>
        <p:nvSpPr>
          <p:cNvPr id="3" name="Content Placeholder 2"/>
          <p:cNvSpPr>
            <a:spLocks noGrp="1"/>
          </p:cNvSpPr>
          <p:nvPr>
            <p:ph idx="1"/>
          </p:nvPr>
        </p:nvSpPr>
        <p:spPr/>
        <p:txBody>
          <a:bodyPr/>
          <a:lstStyle/>
          <a:p>
            <a:r>
              <a:rPr lang="en-US" dirty="0"/>
              <a:t>Commercial Tools</a:t>
            </a:r>
          </a:p>
          <a:p>
            <a:pPr lvl="1"/>
            <a:r>
              <a:rPr lang="en-US" dirty="0"/>
              <a:t>Most </a:t>
            </a:r>
            <a:r>
              <a:rPr lang="en-US" b="1" dirty="0">
                <a:solidFill>
                  <a:schemeClr val="accent1"/>
                </a:solidFill>
              </a:rPr>
              <a:t>message-oriented middleware</a:t>
            </a:r>
            <a:r>
              <a:rPr lang="en-US" dirty="0"/>
              <a:t>, </a:t>
            </a:r>
            <a:r>
              <a:rPr lang="en-US" b="1" dirty="0">
                <a:solidFill>
                  <a:schemeClr val="accent1"/>
                </a:solidFill>
              </a:rPr>
              <a:t>EAI</a:t>
            </a:r>
            <a:r>
              <a:rPr lang="en-US" dirty="0"/>
              <a:t>, </a:t>
            </a:r>
            <a:r>
              <a:rPr lang="en-US" b="1" dirty="0">
                <a:solidFill>
                  <a:schemeClr val="accent1"/>
                </a:solidFill>
              </a:rPr>
              <a:t>ETL</a:t>
            </a:r>
            <a:r>
              <a:rPr lang="en-US" dirty="0"/>
              <a:t> tools provide mapping UIs</a:t>
            </a:r>
            <a:br>
              <a:rPr lang="en-US" dirty="0"/>
            </a:br>
            <a:r>
              <a:rPr lang="en-US" dirty="0"/>
              <a:t>(w/ </a:t>
            </a:r>
            <a:r>
              <a:rPr lang="en-US"/>
              <a:t>basic string </a:t>
            </a:r>
            <a:r>
              <a:rPr lang="en-US" dirty="0"/>
              <a:t>similarity for matching)</a:t>
            </a:r>
          </a:p>
          <a:p>
            <a:pPr lvl="1"/>
            <a:r>
              <a:rPr lang="en-US" dirty="0"/>
              <a:t>Many data modeling tools also support matching/mapping</a:t>
            </a:r>
          </a:p>
          <a:p>
            <a:pPr lvl="1"/>
            <a:endParaRPr lang="en-US" dirty="0"/>
          </a:p>
          <a:p>
            <a:r>
              <a:rPr lang="en-US" dirty="0"/>
              <a:t>Academic </a:t>
            </a:r>
            <a:br>
              <a:rPr lang="en-US" dirty="0"/>
            </a:br>
            <a:r>
              <a:rPr lang="en-US" dirty="0"/>
              <a:t>Prototypes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pic>
        <p:nvPicPr>
          <p:cNvPr id="5" name="Picture 4"/>
          <p:cNvPicPr>
            <a:picLocks noChangeAspect="1"/>
          </p:cNvPicPr>
          <p:nvPr/>
        </p:nvPicPr>
        <p:blipFill>
          <a:blip r:embed="rId2"/>
          <a:stretch>
            <a:fillRect/>
          </a:stretch>
        </p:blipFill>
        <p:spPr>
          <a:xfrm>
            <a:off x="2542454" y="3055405"/>
            <a:ext cx="6360961" cy="2782686"/>
          </a:xfrm>
          <a:prstGeom prst="rect">
            <a:avLst/>
          </a:prstGeom>
        </p:spPr>
      </p:pic>
      <p:pic>
        <p:nvPicPr>
          <p:cNvPr id="6" name="Picture 5"/>
          <p:cNvPicPr>
            <a:picLocks noChangeAspect="1"/>
          </p:cNvPicPr>
          <p:nvPr/>
        </p:nvPicPr>
        <p:blipFill>
          <a:blip r:embed="rId3"/>
          <a:stretch>
            <a:fillRect/>
          </a:stretch>
        </p:blipFill>
        <p:spPr>
          <a:xfrm>
            <a:off x="1943243" y="4168806"/>
            <a:ext cx="454046" cy="640080"/>
          </a:xfrm>
          <a:prstGeom prst="rect">
            <a:avLst/>
          </a:prstGeom>
          <a:ln w="25400">
            <a:solidFill>
              <a:srgbClr val="7889FB"/>
            </a:solidFill>
          </a:ln>
        </p:spPr>
      </p:pic>
      <p:sp>
        <p:nvSpPr>
          <p:cNvPr id="7" name="TextBox 6"/>
          <p:cNvSpPr txBox="1"/>
          <p:nvPr/>
        </p:nvSpPr>
        <p:spPr>
          <a:xfrm>
            <a:off x="200969" y="4893548"/>
            <a:ext cx="219632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[Erhard Rahm: Towards Large-Scale Schema and Ontology Matching. Schema Matching and Mapping 2011]</a:t>
            </a:r>
          </a:p>
        </p:txBody>
      </p:sp>
    </p:spTree>
    <p:extLst>
      <p:ext uri="{BB962C8B-B14F-4D97-AF65-F5344CB8AC3E}">
        <p14:creationId xmlns:p14="http://schemas.microsoft.com/office/powerpoint/2010/main" val="4114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p:txBody>
          <a:bodyPr/>
          <a:lstStyle/>
          <a:p>
            <a:r>
              <a:rPr lang="en-US" dirty="0"/>
              <a:t>Schema Matching Tools, cont.</a:t>
            </a:r>
          </a:p>
        </p:txBody>
      </p:sp>
      <p:sp>
        <p:nvSpPr>
          <p:cNvPr id="3" name="Content Placeholder 2"/>
          <p:cNvSpPr>
            <a:spLocks noGrp="1"/>
          </p:cNvSpPr>
          <p:nvPr>
            <p:ph idx="1"/>
          </p:nvPr>
        </p:nvSpPr>
        <p:spPr/>
        <p:txBody>
          <a:bodyPr/>
          <a:lstStyle/>
          <a:p>
            <a:r>
              <a:rPr lang="en-US" dirty="0"/>
              <a:t>COMA ++</a:t>
            </a:r>
          </a:p>
          <a:p>
            <a:endParaRPr lang="en-US" dirty="0"/>
          </a:p>
          <a:p>
            <a:pPr marL="0" indent="0">
              <a:buNone/>
            </a:pPr>
            <a:endParaRPr lang="en-US" dirty="0"/>
          </a:p>
          <a:p>
            <a:endParaRPr lang="en-US" dirty="0"/>
          </a:p>
          <a:p>
            <a:endParaRPr lang="en-US" dirty="0"/>
          </a:p>
          <a:p>
            <a:endParaRPr lang="en-US" dirty="0"/>
          </a:p>
          <a:p>
            <a:endParaRPr lang="en-US" dirty="0"/>
          </a:p>
          <a:p>
            <a:r>
              <a:rPr lang="en-US" dirty="0"/>
              <a:t>COMA 3.0</a:t>
            </a:r>
          </a:p>
          <a:p>
            <a:pPr lvl="1"/>
            <a:r>
              <a:rPr lang="en-US" dirty="0"/>
              <a:t>2011/2012</a:t>
            </a:r>
          </a:p>
          <a:p>
            <a:pPr lvl="1"/>
            <a:r>
              <a:rPr lang="en-US" b="1" dirty="0">
                <a:solidFill>
                  <a:srgbClr val="7889FB"/>
                </a:solidFill>
              </a:rPr>
              <a:t>Ontology </a:t>
            </a:r>
            <a:br>
              <a:rPr lang="en-US" b="1" dirty="0">
                <a:solidFill>
                  <a:srgbClr val="7889FB"/>
                </a:solidFill>
              </a:rPr>
            </a:br>
            <a:r>
              <a:rPr lang="en-US" b="1" dirty="0">
                <a:solidFill>
                  <a:srgbClr val="7889FB"/>
                </a:solidFill>
              </a:rPr>
              <a:t>Merging</a:t>
            </a:r>
          </a:p>
          <a:p>
            <a:pPr lvl="1"/>
            <a:r>
              <a:rPr lang="en-US" dirty="0"/>
              <a:t>Workflow</a:t>
            </a:r>
            <a:br>
              <a:rPr lang="en-US" dirty="0"/>
            </a:br>
            <a:r>
              <a:rPr lang="en-US" dirty="0"/>
              <a:t>Management </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pic>
        <p:nvPicPr>
          <p:cNvPr id="5" name="Picture 6"/>
          <p:cNvPicPr>
            <a:picLocks noChangeAspect="1" noChangeArrowheads="1"/>
          </p:cNvPicPr>
          <p:nvPr/>
        </p:nvPicPr>
        <p:blipFill>
          <a:blip r:embed="rId2" cstate="print"/>
          <a:srcRect l="6285" t="16016" r="2142" b="17969"/>
          <a:stretch>
            <a:fillRect/>
          </a:stretch>
        </p:blipFill>
        <p:spPr bwMode="auto">
          <a:xfrm>
            <a:off x="3916492" y="1377481"/>
            <a:ext cx="5001462" cy="2637239"/>
          </a:xfrm>
          <a:prstGeom prst="rect">
            <a:avLst/>
          </a:prstGeom>
          <a:noFill/>
          <a:ln w="9525" algn="ctr">
            <a:noFill/>
            <a:miter lim="800000"/>
            <a:headEnd/>
            <a:tailEnd/>
          </a:ln>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346" y="3687742"/>
            <a:ext cx="3833435" cy="3014769"/>
          </a:xfrm>
          <a:prstGeom prst="rect">
            <a:avLst/>
          </a:prstGeom>
        </p:spPr>
      </p:pic>
      <p:sp>
        <p:nvSpPr>
          <p:cNvPr id="7" name="Rectangle 6"/>
          <p:cNvSpPr/>
          <p:nvPr/>
        </p:nvSpPr>
        <p:spPr>
          <a:xfrm>
            <a:off x="6856051" y="4006273"/>
            <a:ext cx="2170444" cy="738664"/>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hlinkClick r:id="rId4"/>
              </a:rPr>
              <a:t>https://dbs.uni-leipzig.de/</a:t>
            </a:r>
            <a:br>
              <a:rPr lang="en-US" sz="1400" dirty="0">
                <a:latin typeface="Calibri" panose="020F0502020204030204" pitchFamily="34" charset="0"/>
                <a:cs typeface="Calibri" panose="020F0502020204030204" pitchFamily="34" charset="0"/>
                <a:hlinkClick r:id="rId4"/>
              </a:rPr>
            </a:br>
            <a:r>
              <a:rPr lang="en-US" sz="1400" dirty="0">
                <a:latin typeface="Calibri" panose="020F0502020204030204" pitchFamily="34" charset="0"/>
                <a:cs typeface="Calibri" panose="020F0502020204030204" pitchFamily="34" charset="0"/>
                <a:hlinkClick r:id="rId4"/>
              </a:rPr>
              <a:t>de/Research/coma.html</a:t>
            </a:r>
            <a:r>
              <a:rPr lang="en-US" sz="1400" dirty="0">
                <a:latin typeface="Calibri" panose="020F0502020204030204" pitchFamily="34" charset="0"/>
                <a:cs typeface="Calibri" panose="020F0502020204030204" pitchFamily="34" charset="0"/>
              </a:rPr>
              <a:t>]</a:t>
            </a:r>
          </a:p>
        </p:txBody>
      </p:sp>
      <p:pic>
        <p:nvPicPr>
          <p:cNvPr id="9" name="Picture 154"/>
          <p:cNvPicPr>
            <a:picLocks noChangeAspect="1" noChangeArrowheads="1"/>
          </p:cNvPicPr>
          <p:nvPr/>
        </p:nvPicPr>
        <p:blipFill>
          <a:blip r:embed="rId5" cstate="print"/>
          <a:srcRect r="1077"/>
          <a:stretch>
            <a:fillRect/>
          </a:stretch>
        </p:blipFill>
        <p:spPr bwMode="auto">
          <a:xfrm>
            <a:off x="7014019" y="1044746"/>
            <a:ext cx="1893887" cy="298450"/>
          </a:xfrm>
          <a:prstGeom prst="rect">
            <a:avLst/>
          </a:prstGeom>
          <a:noFill/>
          <a:ln w="9525" algn="ctr">
            <a:noFill/>
            <a:miter lim="800000"/>
            <a:headEnd/>
            <a:tailEnd/>
          </a:ln>
          <a:effectLst/>
        </p:spPr>
      </p:pic>
      <p:pic>
        <p:nvPicPr>
          <p:cNvPr id="11" name="Picture 10"/>
          <p:cNvPicPr>
            <a:picLocks noChangeAspect="1"/>
          </p:cNvPicPr>
          <p:nvPr/>
        </p:nvPicPr>
        <p:blipFill>
          <a:blip r:embed="rId6"/>
          <a:stretch>
            <a:fillRect/>
          </a:stretch>
        </p:blipFill>
        <p:spPr>
          <a:xfrm>
            <a:off x="851857" y="1892531"/>
            <a:ext cx="455255" cy="640080"/>
          </a:xfrm>
          <a:prstGeom prst="rect">
            <a:avLst/>
          </a:prstGeom>
          <a:ln w="25400">
            <a:solidFill>
              <a:srgbClr val="7889FB"/>
            </a:solidFill>
          </a:ln>
        </p:spPr>
      </p:pic>
      <p:pic>
        <p:nvPicPr>
          <p:cNvPr id="12" name="Picture 11"/>
          <p:cNvPicPr>
            <a:picLocks noChangeAspect="1"/>
          </p:cNvPicPr>
          <p:nvPr/>
        </p:nvPicPr>
        <p:blipFill>
          <a:blip r:embed="rId7"/>
          <a:stretch>
            <a:fillRect/>
          </a:stretch>
        </p:blipFill>
        <p:spPr>
          <a:xfrm>
            <a:off x="852047" y="2756536"/>
            <a:ext cx="455065" cy="640080"/>
          </a:xfrm>
          <a:prstGeom prst="rect">
            <a:avLst/>
          </a:prstGeom>
          <a:ln w="25400">
            <a:solidFill>
              <a:srgbClr val="7889FB"/>
            </a:solidFill>
          </a:ln>
        </p:spPr>
      </p:pic>
      <p:sp>
        <p:nvSpPr>
          <p:cNvPr id="13" name="TextBox 12"/>
          <p:cNvSpPr txBox="1"/>
          <p:nvPr/>
        </p:nvSpPr>
        <p:spPr>
          <a:xfrm>
            <a:off x="1416818" y="2627856"/>
            <a:ext cx="248962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[David </a:t>
            </a:r>
            <a:r>
              <a:rPr lang="en-US" sz="1400" dirty="0" err="1">
                <a:latin typeface="Calibri" panose="020F0502020204030204" pitchFamily="34" charset="0"/>
                <a:cs typeface="Calibri" panose="020F0502020204030204" pitchFamily="34" charset="0"/>
              </a:rPr>
              <a:t>Aumueller</a:t>
            </a:r>
            <a:r>
              <a:rPr lang="en-US" sz="1400" dirty="0">
                <a:latin typeface="Calibri" panose="020F0502020204030204" pitchFamily="34" charset="0"/>
                <a:cs typeface="Calibri" panose="020F0502020204030204" pitchFamily="34" charset="0"/>
              </a:rPr>
              <a:t>, Hong Hai Do, Sabine </a:t>
            </a:r>
            <a:r>
              <a:rPr lang="en-US" sz="1400" dirty="0" err="1">
                <a:latin typeface="Calibri" panose="020F0502020204030204" pitchFamily="34" charset="0"/>
                <a:cs typeface="Calibri" panose="020F0502020204030204" pitchFamily="34" charset="0"/>
              </a:rPr>
              <a:t>Massmann</a:t>
            </a:r>
            <a:r>
              <a:rPr lang="en-US" sz="1400" dirty="0">
                <a:latin typeface="Calibri" panose="020F0502020204030204" pitchFamily="34" charset="0"/>
                <a:cs typeface="Calibri" panose="020F0502020204030204" pitchFamily="34" charset="0"/>
              </a:rPr>
              <a:t>, Erhard Rahm: Schema and ontology matching with COMA++. </a:t>
            </a:r>
            <a:r>
              <a:rPr lang="en-US" sz="1400" b="1" dirty="0">
                <a:latin typeface="Calibri" panose="020F0502020204030204" pitchFamily="34" charset="0"/>
                <a:cs typeface="Calibri" panose="020F0502020204030204" pitchFamily="34" charset="0"/>
              </a:rPr>
              <a:t>SIGMOD 2005</a:t>
            </a:r>
            <a:r>
              <a:rPr lang="en-US" sz="1400" dirty="0">
                <a:latin typeface="Calibri" panose="020F0502020204030204" pitchFamily="34" charset="0"/>
                <a:cs typeface="Calibri" panose="020F0502020204030204" pitchFamily="34" charset="0"/>
              </a:rPr>
              <a:t>]</a:t>
            </a:r>
          </a:p>
        </p:txBody>
      </p:sp>
      <p:sp>
        <p:nvSpPr>
          <p:cNvPr id="14" name="TextBox 13"/>
          <p:cNvSpPr txBox="1"/>
          <p:nvPr/>
        </p:nvSpPr>
        <p:spPr>
          <a:xfrm>
            <a:off x="1418495" y="1745279"/>
            <a:ext cx="248962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[Hong Hai Do, Erhard Rahm: COMA - A System for Flexible Combination of Schema Matching Approaches. </a:t>
            </a:r>
            <a:r>
              <a:rPr lang="en-US" sz="1400" b="1" dirty="0">
                <a:latin typeface="Calibri" panose="020F0502020204030204" pitchFamily="34" charset="0"/>
                <a:cs typeface="Calibri" panose="020F0502020204030204" pitchFamily="34" charset="0"/>
              </a:rPr>
              <a:t>VLDB 2002</a:t>
            </a:r>
            <a:r>
              <a:rPr lang="en-US" sz="1400" dirty="0">
                <a:latin typeface="Calibri" panose="020F0502020204030204" pitchFamily="34" charset="0"/>
                <a:cs typeface="Calibri" panose="020F0502020204030204" pitchFamily="34" charset="0"/>
              </a:rPr>
              <a:t>]</a:t>
            </a:r>
          </a:p>
        </p:txBody>
      </p:sp>
      <p:sp>
        <p:nvSpPr>
          <p:cNvPr id="10" name="Rectangle 9"/>
          <p:cNvSpPr/>
          <p:nvPr/>
        </p:nvSpPr>
        <p:spPr>
          <a:xfrm>
            <a:off x="6210300" y="513382"/>
            <a:ext cx="2762250" cy="523220"/>
          </a:xfrm>
          <a:prstGeom prst="rect">
            <a:avLst/>
          </a:prstGeom>
        </p:spPr>
        <p:txBody>
          <a:bodyPr wrap="square">
            <a:spAutoFit/>
          </a:bodyPr>
          <a:lstStyle/>
          <a:p>
            <a:pPr algn="r"/>
            <a:r>
              <a:rPr lang="en-US" sz="1400" b="1" dirty="0">
                <a:solidFill>
                  <a:schemeClr val="accent1"/>
                </a:solidFill>
                <a:latin typeface="Calibri" panose="020F0502020204030204" pitchFamily="34" charset="0"/>
                <a:cs typeface="Calibri" panose="020F0502020204030204" pitchFamily="34" charset="0"/>
              </a:rPr>
              <a:t>COMA</a:t>
            </a:r>
            <a:r>
              <a:rPr lang="en-US" sz="1400" dirty="0">
                <a:latin typeface="Calibri" panose="020F0502020204030204" pitchFamily="34" charset="0"/>
                <a:cs typeface="Calibri" panose="020F0502020204030204" pitchFamily="34" charset="0"/>
              </a:rPr>
              <a:t> system for </a:t>
            </a:r>
            <a:r>
              <a:rPr lang="en-US" sz="1400" b="1" dirty="0">
                <a:solidFill>
                  <a:schemeClr val="accent1"/>
                </a:solidFill>
                <a:latin typeface="Calibri" panose="020F0502020204030204" pitchFamily="34" charset="0"/>
                <a:cs typeface="Calibri" panose="020F0502020204030204" pitchFamily="34" charset="0"/>
              </a:rPr>
              <a:t>co</a:t>
            </a:r>
            <a:r>
              <a:rPr lang="en-US" sz="1400" dirty="0">
                <a:latin typeface="Calibri" panose="020F0502020204030204" pitchFamily="34" charset="0"/>
                <a:cs typeface="Calibri" panose="020F0502020204030204" pitchFamily="34" charset="0"/>
              </a:rPr>
              <a:t>mbining </a:t>
            </a:r>
            <a:r>
              <a:rPr lang="en-US" sz="1400" b="1" dirty="0">
                <a:solidFill>
                  <a:schemeClr val="accent1"/>
                </a:solidFill>
                <a:latin typeface="Calibri" panose="020F0502020204030204" pitchFamily="34" charset="0"/>
                <a:cs typeface="Calibri" panose="020F0502020204030204" pitchFamily="34" charset="0"/>
              </a:rPr>
              <a:t>ma</a:t>
            </a:r>
            <a:r>
              <a:rPr lang="en-US" sz="1400" dirty="0">
                <a:latin typeface="Calibri" panose="020F0502020204030204" pitchFamily="34" charset="0"/>
                <a:cs typeface="Calibri" panose="020F0502020204030204" pitchFamily="34" charset="0"/>
              </a:rPr>
              <a:t>tch algorithms in a flexible way)</a:t>
            </a:r>
          </a:p>
        </p:txBody>
      </p:sp>
    </p:spTree>
    <p:extLst>
      <p:ext uri="{BB962C8B-B14F-4D97-AF65-F5344CB8AC3E}">
        <p14:creationId xmlns:p14="http://schemas.microsoft.com/office/powerpoint/2010/main" val="230417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Schema Mapping</a:t>
            </a:r>
          </a:p>
        </p:txBody>
      </p:sp>
      <p:pic>
        <p:nvPicPr>
          <p:cNvPr id="4" name="Picture 10" descr="https://upload.wikimedia.org/wikipedia/commons/thumb/d/d8/Emblem-person-blue.svg/1024px-Emblem-person-blu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574" y="3788577"/>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7" name="Chevron 6"/>
          <p:cNvSpPr/>
          <p:nvPr/>
        </p:nvSpPr>
        <p:spPr>
          <a:xfrm>
            <a:off x="934495"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8" name="Chevron 7"/>
          <p:cNvSpPr/>
          <p:nvPr/>
        </p:nvSpPr>
        <p:spPr>
          <a:xfrm>
            <a:off x="3339241"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9" name="Chevron 8"/>
          <p:cNvSpPr/>
          <p:nvPr/>
        </p:nvSpPr>
        <p:spPr>
          <a:xfrm>
            <a:off x="5733737" y="5134705"/>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0" name="Straight Arrow Connector 9"/>
          <p:cNvCxnSpPr>
            <a:stCxn id="4" idx="1"/>
            <a:endCxn id="7" idx="0"/>
          </p:cNvCxnSpPr>
          <p:nvPr/>
        </p:nvCxnSpPr>
        <p:spPr>
          <a:xfrm flipH="1">
            <a:off x="1622805" y="4348544"/>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175541" y="4908511"/>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9" idx="0"/>
          </p:cNvCxnSpPr>
          <p:nvPr/>
        </p:nvCxnSpPr>
        <p:spPr>
          <a:xfrm>
            <a:off x="4735508" y="4348544"/>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feld 4"/>
          <p:cNvSpPr txBox="1"/>
          <p:nvPr/>
        </p:nvSpPr>
        <p:spPr>
          <a:xfrm>
            <a:off x="7388398" y="5273131"/>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r>
              <a:rPr lang="de-DE" sz="1000" b="1" dirty="0">
                <a:latin typeface="Consolas" panose="020B0609020204030204" pitchFamily="49" charset="0"/>
              </a:rPr>
              <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4" name="Group 13"/>
          <p:cNvGrpSpPr/>
          <p:nvPr/>
        </p:nvGrpSpPr>
        <p:grpSpPr>
          <a:xfrm>
            <a:off x="371787" y="5305528"/>
            <a:ext cx="545963" cy="678839"/>
            <a:chOff x="180871" y="5004080"/>
            <a:chExt cx="545963" cy="678839"/>
          </a:xfrm>
        </p:grpSpPr>
        <p:sp>
          <p:nvSpPr>
            <p:cNvPr id="15" name="Folded Corner 14"/>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2858838" y="5406924"/>
            <a:ext cx="388442" cy="125540"/>
            <a:chOff x="5581337" y="3056661"/>
            <a:chExt cx="293277" cy="236705"/>
          </a:xfrm>
        </p:grpSpPr>
        <p:sp>
          <p:nvSpPr>
            <p:cNvPr id="19" name="Rectangle 18"/>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Rectangle 21"/>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2813620" y="5720097"/>
            <a:ext cx="490370" cy="125540"/>
            <a:chOff x="2739093" y="5422831"/>
            <a:chExt cx="490370" cy="125540"/>
          </a:xfrm>
        </p:grpSpPr>
        <p:sp>
          <p:nvSpPr>
            <p:cNvPr id="24" name="Rectangle 23"/>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Rectangle 26"/>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Rectangle 27"/>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9" name="Group 28"/>
          <p:cNvGrpSpPr/>
          <p:nvPr/>
        </p:nvGrpSpPr>
        <p:grpSpPr>
          <a:xfrm rot="10800000">
            <a:off x="5262074" y="5408600"/>
            <a:ext cx="388442" cy="125540"/>
            <a:chOff x="5581337" y="3056661"/>
            <a:chExt cx="293277" cy="236705"/>
          </a:xfrm>
        </p:grpSpPr>
        <p:sp>
          <p:nvSpPr>
            <p:cNvPr id="30" name="Rectangle 29"/>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4" name="Group 33"/>
          <p:cNvGrpSpPr/>
          <p:nvPr/>
        </p:nvGrpSpPr>
        <p:grpSpPr>
          <a:xfrm>
            <a:off x="5216856" y="5721773"/>
            <a:ext cx="490370" cy="125540"/>
            <a:chOff x="2739093" y="5422831"/>
            <a:chExt cx="490370" cy="125540"/>
          </a:xfrm>
        </p:grpSpPr>
        <p:sp>
          <p:nvSpPr>
            <p:cNvPr id="35" name="Rectangle 34"/>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40" name="Straight Arrow Connector 39"/>
          <p:cNvCxnSpPr>
            <a:stCxn id="30" idx="1"/>
            <a:endCxn id="35" idx="3"/>
          </p:cNvCxnSpPr>
          <p:nvPr/>
        </p:nvCxnSpPr>
        <p:spPr>
          <a:xfrm flipH="1">
            <a:off x="5265231" y="5534140"/>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1"/>
            <a:endCxn id="37" idx="3"/>
          </p:cNvCxnSpPr>
          <p:nvPr/>
        </p:nvCxnSpPr>
        <p:spPr>
          <a:xfrm flipH="1">
            <a:off x="5459559" y="5534140"/>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1"/>
            <a:endCxn id="36" idx="3"/>
          </p:cNvCxnSpPr>
          <p:nvPr/>
        </p:nvCxnSpPr>
        <p:spPr>
          <a:xfrm flipH="1">
            <a:off x="5361981" y="5534140"/>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1" idx="1"/>
          </p:cNvCxnSpPr>
          <p:nvPr/>
        </p:nvCxnSpPr>
        <p:spPr>
          <a:xfrm flipH="1" flipV="1">
            <a:off x="5407199" y="5534140"/>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8147571" y="756917"/>
            <a:ext cx="778100" cy="548640"/>
          </a:xfrm>
          <a:prstGeom prst="rect">
            <a:avLst/>
          </a:prstGeom>
          <a:ln w="25400">
            <a:solidFill>
              <a:srgbClr val="7889FB"/>
            </a:solidFill>
          </a:ln>
        </p:spPr>
      </p:pic>
      <p:sp>
        <p:nvSpPr>
          <p:cNvPr id="3" name="TextBox 2"/>
          <p:cNvSpPr txBox="1"/>
          <p:nvPr/>
        </p:nvSpPr>
        <p:spPr>
          <a:xfrm>
            <a:off x="4765745" y="683290"/>
            <a:ext cx="3205425"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[Felix </a:t>
            </a:r>
            <a:r>
              <a:rPr lang="en-US" sz="1400" dirty="0" err="1">
                <a:latin typeface="Calibri" panose="020F0502020204030204" pitchFamily="34" charset="0"/>
                <a:cs typeface="Calibri" panose="020F0502020204030204" pitchFamily="34" charset="0"/>
              </a:rPr>
              <a:t>Naumann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Informationsintegration</a:t>
            </a:r>
            <a:r>
              <a:rPr lang="en-US" sz="1400" dirty="0">
                <a:latin typeface="Calibri" panose="020F0502020204030204" pitchFamily="34" charset="0"/>
                <a:cs typeface="Calibri" panose="020F0502020204030204" pitchFamily="34" charset="0"/>
              </a:rPr>
              <a:t> – Schema Mapping, HPI Lecture, 2012]</a:t>
            </a:r>
          </a:p>
        </p:txBody>
      </p:sp>
    </p:spTree>
    <p:extLst>
      <p:ext uri="{BB962C8B-B14F-4D97-AF65-F5344CB8AC3E}">
        <p14:creationId xmlns:p14="http://schemas.microsoft.com/office/powerpoint/2010/main" val="412551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Schema Mapping Overview</a:t>
            </a:r>
          </a:p>
        </p:txBody>
      </p:sp>
      <p:sp>
        <p:nvSpPr>
          <p:cNvPr id="6" name="Content Placeholder 5"/>
          <p:cNvSpPr>
            <a:spLocks noGrp="1"/>
          </p:cNvSpPr>
          <p:nvPr>
            <p:ph idx="1"/>
          </p:nvPr>
        </p:nvSpPr>
        <p:spPr/>
        <p:txBody>
          <a:bodyPr/>
          <a:lstStyle/>
          <a:p>
            <a:r>
              <a:rPr lang="en-US" dirty="0"/>
              <a:t>Problem</a:t>
            </a:r>
          </a:p>
          <a:p>
            <a:pPr lvl="1"/>
            <a:r>
              <a:rPr lang="en-US" b="1" dirty="0">
                <a:solidFill>
                  <a:srgbClr val="7889FB"/>
                </a:solidFill>
              </a:rPr>
              <a:t>Given:</a:t>
            </a:r>
            <a:r>
              <a:rPr lang="en-US" dirty="0"/>
              <a:t> two schemas w/ high-level mapping</a:t>
            </a:r>
          </a:p>
          <a:p>
            <a:pPr lvl="1"/>
            <a:r>
              <a:rPr lang="en-US" dirty="0"/>
              <a:t>Generate concrete transformation program/query (SQL, XSLT, XQuery)</a:t>
            </a:r>
          </a:p>
          <a:p>
            <a:pPr lvl="1"/>
            <a:endParaRPr lang="en-US" sz="1000" dirty="0"/>
          </a:p>
          <a:p>
            <a:r>
              <a:rPr lang="en-US" dirty="0"/>
              <a:t>Schema Mapping Process </a:t>
            </a:r>
            <a:r>
              <a:rPr lang="en-US" b="0" dirty="0"/>
              <a:t>(systematic lowering)</a:t>
            </a:r>
          </a:p>
          <a:p>
            <a:pPr lvl="1"/>
            <a:r>
              <a:rPr lang="en-US" b="1" dirty="0">
                <a:solidFill>
                  <a:schemeClr val="accent1"/>
                </a:solidFill>
              </a:rPr>
              <a:t>High-level mapping:</a:t>
            </a:r>
            <a:r>
              <a:rPr lang="en-US" dirty="0"/>
              <a:t> intra- and inter-schema correspondences</a:t>
            </a:r>
          </a:p>
          <a:p>
            <a:pPr lvl="1"/>
            <a:r>
              <a:rPr lang="en-US" b="1" dirty="0">
                <a:solidFill>
                  <a:schemeClr val="accent1"/>
                </a:solidFill>
              </a:rPr>
              <a:t>Low-level mapping:</a:t>
            </a:r>
            <a:r>
              <a:rPr lang="en-US" dirty="0"/>
              <a:t> mapping that ensures consistency with </a:t>
            </a:r>
            <a:br>
              <a:rPr lang="en-US" dirty="0"/>
            </a:br>
            <a:r>
              <a:rPr lang="en-US" dirty="0"/>
              <a:t>constraints of target schema and user intend (interpretation)</a:t>
            </a:r>
          </a:p>
          <a:p>
            <a:pPr lvl="1"/>
            <a:r>
              <a:rPr lang="en-US" b="1" dirty="0">
                <a:solidFill>
                  <a:schemeClr val="accent1"/>
                </a:solidFill>
              </a:rPr>
              <a:t>Transformation query:</a:t>
            </a:r>
            <a:r>
              <a:rPr lang="en-US" dirty="0"/>
              <a:t> transformation program from one into the other schema, backend-specific (query generation)</a:t>
            </a:r>
          </a:p>
          <a:p>
            <a:pPr lvl="1"/>
            <a:endParaRPr lang="en-US" sz="1000" dirty="0"/>
          </a:p>
          <a:p>
            <a:r>
              <a:rPr lang="en-US" dirty="0"/>
              <a:t>Example</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908840012"/>
              </p:ext>
            </p:extLst>
          </p:nvPr>
        </p:nvGraphicFramePr>
        <p:xfrm>
          <a:off x="2182762" y="4688452"/>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artPK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137519"/>
              </p:ext>
            </p:extLst>
          </p:nvPr>
        </p:nvGraphicFramePr>
        <p:xfrm>
          <a:off x="3591211" y="4700177"/>
          <a:ext cx="1473163" cy="134112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bl>
          </a:graphicData>
        </a:graphic>
      </p:graphicFrame>
      <p:sp>
        <p:nvSpPr>
          <p:cNvPr id="11" name="TextBox 10"/>
          <p:cNvSpPr txBox="1"/>
          <p:nvPr/>
        </p:nvSpPr>
        <p:spPr>
          <a:xfrm>
            <a:off x="5707465" y="4751196"/>
            <a:ext cx="3346099" cy="1077218"/>
          </a:xfrm>
          <a:prstGeom prst="rect">
            <a:avLst/>
          </a:prstGeom>
          <a:noFill/>
        </p:spPr>
        <p:txBody>
          <a:bodyPr wrap="square" lIns="0" rIns="0" rtlCol="0">
            <a:spAutoFit/>
          </a:bodyPr>
          <a:lstStyle/>
          <a:p>
            <a:r>
              <a:rPr lang="en-US" sz="1600" b="1" dirty="0">
                <a:solidFill>
                  <a:schemeClr val="accent1"/>
                </a:solidFill>
                <a:latin typeface="Calibri" panose="020F0502020204030204" pitchFamily="34" charset="0"/>
                <a:cs typeface="Calibri" panose="020F0502020204030204" pitchFamily="34" charset="0"/>
              </a:rPr>
              <a:t>Transformation Query:</a:t>
            </a:r>
          </a:p>
          <a:p>
            <a:r>
              <a:rPr lang="en-US" sz="1600" b="1" dirty="0">
                <a:latin typeface="Consolas" panose="020B0609020204030204" pitchFamily="49" charset="0"/>
                <a:cs typeface="Calibri" panose="020F0502020204030204" pitchFamily="34" charset="0"/>
              </a:rPr>
              <a:t>INSERT INTO </a:t>
            </a:r>
            <a:r>
              <a:rPr lang="en-US" sz="1600" dirty="0">
                <a:latin typeface="Consolas" panose="020B0609020204030204" pitchFamily="49" charset="0"/>
                <a:cs typeface="Calibri" panose="020F0502020204030204" pitchFamily="34" charset="0"/>
              </a:rPr>
              <a:t>Publication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SELECT</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artPK</a:t>
            </a:r>
            <a:r>
              <a:rPr lang="en-US" sz="1600" dirty="0">
                <a:latin typeface="Consolas" panose="020B0609020204030204" pitchFamily="49" charset="0"/>
                <a:cs typeface="Calibri" panose="020F0502020204030204" pitchFamily="34" charset="0"/>
              </a:rPr>
              <a:t>, title, </a:t>
            </a:r>
            <a:r>
              <a:rPr lang="en-US" sz="1600" b="1" dirty="0">
                <a:latin typeface="Consolas" panose="020B0609020204030204" pitchFamily="49" charset="0"/>
                <a:cs typeface="Calibri" panose="020F0502020204030204" pitchFamily="34" charset="0"/>
              </a:rPr>
              <a:t>NULL</a:t>
            </a:r>
            <a:r>
              <a:rPr lang="en-US" sz="1600" dirty="0">
                <a:latin typeface="Consolas" panose="020B0609020204030204" pitchFamily="49" charset="0"/>
                <a:cs typeface="Calibri" panose="020F0502020204030204" pitchFamily="34" charset="0"/>
              </a:rPr>
              <a:t>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FROM</a:t>
            </a:r>
            <a:r>
              <a:rPr lang="en-US" sz="1600" dirty="0">
                <a:latin typeface="Consolas" panose="020B0609020204030204" pitchFamily="49" charset="0"/>
                <a:cs typeface="Calibri" panose="020F0502020204030204" pitchFamily="34" charset="0"/>
              </a:rPr>
              <a:t> Article</a:t>
            </a:r>
          </a:p>
        </p:txBody>
      </p:sp>
      <p:sp>
        <p:nvSpPr>
          <p:cNvPr id="12" name="Right Arrow 11"/>
          <p:cNvSpPr/>
          <p:nvPr/>
        </p:nvSpPr>
        <p:spPr>
          <a:xfrm>
            <a:off x="5293144" y="5191372"/>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13" name="Straight Arrow Connector 12"/>
          <p:cNvCxnSpPr>
            <a:stCxn id="9" idx="3"/>
          </p:cNvCxnSpPr>
          <p:nvPr/>
        </p:nvCxnSpPr>
        <p:spPr>
          <a:xfrm>
            <a:off x="3245618" y="5191372"/>
            <a:ext cx="3455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45618" y="5512237"/>
            <a:ext cx="3455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2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Interpretations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sp>
        <p:nvSpPr>
          <p:cNvPr id="5" name="Content Placeholder 4"/>
          <p:cNvSpPr>
            <a:spLocks noGrp="1"/>
          </p:cNvSpPr>
          <p:nvPr>
            <p:ph idx="1"/>
          </p:nvPr>
        </p:nvSpPr>
        <p:spPr/>
        <p:txBody>
          <a:bodyPr/>
          <a:lstStyle/>
          <a:p>
            <a:r>
              <a:rPr lang="en-US" dirty="0"/>
              <a:t>Without Intra-Schema</a:t>
            </a:r>
            <a:br>
              <a:rPr lang="en-US" dirty="0"/>
            </a:br>
            <a:r>
              <a:rPr lang="en-US" dirty="0"/>
              <a:t>Correspondences</a:t>
            </a:r>
          </a:p>
        </p:txBody>
      </p:sp>
      <p:graphicFrame>
        <p:nvGraphicFramePr>
          <p:cNvPr id="6" name="Table 5"/>
          <p:cNvGraphicFramePr>
            <a:graphicFrameLocks noGrp="1"/>
          </p:cNvGraphicFramePr>
          <p:nvPr>
            <p:extLst>
              <p:ext uri="{D42A27DB-BD31-4B8C-83A1-F6EECF244321}">
                <p14:modId xmlns:p14="http://schemas.microsoft.com/office/powerpoint/2010/main" val="3851791073"/>
              </p:ext>
            </p:extLst>
          </p:nvPr>
        </p:nvGraphicFramePr>
        <p:xfrm>
          <a:off x="845545" y="2575285"/>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artPK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11471628"/>
              </p:ext>
            </p:extLst>
          </p:nvPr>
        </p:nvGraphicFramePr>
        <p:xfrm>
          <a:off x="2578594" y="2577129"/>
          <a:ext cx="1473163" cy="167640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7687503"/>
              </p:ext>
            </p:extLst>
          </p:nvPr>
        </p:nvGraphicFramePr>
        <p:xfrm>
          <a:off x="845545" y="4002107"/>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9" name="Straight Arrow Connector 8"/>
          <p:cNvCxnSpPr/>
          <p:nvPr/>
        </p:nvCxnSpPr>
        <p:spPr>
          <a:xfrm>
            <a:off x="1908401" y="3055763"/>
            <a:ext cx="6701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1"/>
          </p:cNvCxnSpPr>
          <p:nvPr/>
        </p:nvCxnSpPr>
        <p:spPr>
          <a:xfrm flipV="1">
            <a:off x="1908401" y="3415329"/>
            <a:ext cx="670193" cy="236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08401" y="4084043"/>
            <a:ext cx="670193" cy="75390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33744" y="1656450"/>
            <a:ext cx="3225519" cy="3416320"/>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pubID</a:t>
            </a:r>
            <a:r>
              <a:rPr lang="en-US" dirty="0">
                <a:latin typeface="Consolas" panose="020B0609020204030204" pitchFamily="49" charset="0"/>
                <a:cs typeface="Calibri" panose="020F0502020204030204" pitchFamily="34" charset="0"/>
              </a:rPr>
              <a:t>,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title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title, </a:t>
            </a:r>
          </a:p>
          <a:p>
            <a:r>
              <a:rPr lang="en-US" b="1" dirty="0">
                <a:latin typeface="Consolas" panose="020B0609020204030204" pitchFamily="49" charset="0"/>
                <a:cs typeface="Calibri" panose="020F0502020204030204" pitchFamily="34" charset="0"/>
              </a:rPr>
              <a:t>          NULL AS </a:t>
            </a:r>
            <a:r>
              <a:rPr lang="en-US" dirty="0">
                <a:latin typeface="Consolas" panose="020B0609020204030204" pitchFamily="49" charset="0"/>
                <a:cs typeface="Calibri" panose="020F0502020204030204" pitchFamily="34" charset="0"/>
              </a:rPr>
              <a:t>date</a:t>
            </a:r>
            <a:r>
              <a:rPr lang="en-US" b="1" dirty="0">
                <a:latin typeface="Consolas" panose="020B0609020204030204" pitchFamily="49" charset="0"/>
                <a:cs typeface="Calibri" panose="020F0502020204030204" pitchFamily="34" charset="0"/>
              </a:rPr>
              <a:t>, </a:t>
            </a:r>
          </a:p>
          <a:p>
            <a:r>
              <a:rPr lang="en-US" b="1" dirty="0">
                <a:latin typeface="Consolas" panose="020B0609020204030204" pitchFamily="49" charset="0"/>
                <a:cs typeface="Calibri" panose="020F0502020204030204" pitchFamily="34" charset="0"/>
              </a:rPr>
              <a:t>          NULL</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author</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Article)</a:t>
            </a:r>
          </a:p>
          <a:p>
            <a:r>
              <a:rPr lang="en-US" dirty="0">
                <a:solidFill>
                  <a:srgbClr val="7889FB"/>
                </a:solidFill>
                <a:latin typeface="Consolas" panose="020B0609020204030204" pitchFamily="49" charset="0"/>
                <a:cs typeface="Calibri" panose="020F0502020204030204" pitchFamily="34" charset="0"/>
              </a:rPr>
              <a:t>  </a:t>
            </a:r>
            <a:r>
              <a:rPr lang="en-US" b="1" dirty="0">
                <a:solidFill>
                  <a:srgbClr val="7889FB"/>
                </a:solidFill>
                <a:latin typeface="Consolas" panose="020B0609020204030204" pitchFamily="49" charset="0"/>
                <a:cs typeface="Calibri" panose="020F0502020204030204" pitchFamily="34" charset="0"/>
              </a:rPr>
              <a:t>UNION ALL</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 NULL AS</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pubID</a:t>
            </a:r>
            <a:r>
              <a:rPr lang="en-US" dirty="0">
                <a:latin typeface="Consolas" panose="020B0609020204030204" pitchFamily="49" charset="0"/>
                <a:cs typeface="Calibri" panose="020F0502020204030204" pitchFamily="34" charset="0"/>
              </a:rPr>
              <a:t>, </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AS</a:t>
            </a:r>
            <a:r>
              <a:rPr lang="en-US" dirty="0">
                <a:latin typeface="Consolas" panose="020B0609020204030204" pitchFamily="49" charset="0"/>
                <a:cs typeface="Calibri" panose="020F0502020204030204" pitchFamily="34" charset="0"/>
              </a:rPr>
              <a:t> title, </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AS</a:t>
            </a:r>
            <a:r>
              <a:rPr lang="en-US" dirty="0">
                <a:latin typeface="Consolas" panose="020B0609020204030204" pitchFamily="49" charset="0"/>
                <a:cs typeface="Calibri" panose="020F0502020204030204" pitchFamily="34" charset="0"/>
              </a:rPr>
              <a:t> date, </a:t>
            </a:r>
          </a:p>
          <a:p>
            <a:r>
              <a:rPr lang="en-US" dirty="0">
                <a:latin typeface="Consolas" panose="020B0609020204030204" pitchFamily="49" charset="0"/>
                <a:cs typeface="Calibri" panose="020F0502020204030204" pitchFamily="34" charset="0"/>
              </a:rPr>
              <a:t>          name</a:t>
            </a:r>
            <a:r>
              <a:rPr lang="en-US" b="1" dirty="0">
                <a:latin typeface="Consolas" panose="020B0609020204030204" pitchFamily="49" charset="0"/>
                <a:cs typeface="Calibri" panose="020F0502020204030204" pitchFamily="34" charset="0"/>
              </a:rPr>
              <a:t> AS</a:t>
            </a:r>
            <a:r>
              <a:rPr lang="en-US" dirty="0">
                <a:latin typeface="Consolas" panose="020B0609020204030204" pitchFamily="49" charset="0"/>
                <a:cs typeface="Calibri" panose="020F0502020204030204" pitchFamily="34" charset="0"/>
              </a:rPr>
              <a:t> author</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Author) </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795" y="3245845"/>
            <a:ext cx="669627" cy="669627"/>
          </a:xfrm>
          <a:prstGeom prst="rect">
            <a:avLst/>
          </a:prstGeom>
        </p:spPr>
      </p:pic>
      <p:sp>
        <p:nvSpPr>
          <p:cNvPr id="20" name="Right Arrow 19"/>
          <p:cNvSpPr/>
          <p:nvPr/>
        </p:nvSpPr>
        <p:spPr>
          <a:xfrm>
            <a:off x="4454468" y="331457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392552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Motivation and Terminology</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258981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Interpretations, cont.</a:t>
            </a:r>
          </a:p>
        </p:txBody>
      </p:sp>
      <p:sp>
        <p:nvSpPr>
          <p:cNvPr id="3" name="Content Placeholder 2"/>
          <p:cNvSpPr>
            <a:spLocks noGrp="1"/>
          </p:cNvSpPr>
          <p:nvPr>
            <p:ph idx="1"/>
          </p:nvPr>
        </p:nvSpPr>
        <p:spPr/>
        <p:txBody>
          <a:bodyPr/>
          <a:lstStyle/>
          <a:p>
            <a:r>
              <a:rPr lang="en-US" dirty="0"/>
              <a:t>With Intra-Schema</a:t>
            </a:r>
            <a:br>
              <a:rPr lang="en-US" dirty="0"/>
            </a:br>
            <a:r>
              <a:rPr lang="en-US" dirty="0"/>
              <a:t>Correspondences</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37328597"/>
              </p:ext>
            </p:extLst>
          </p:nvPr>
        </p:nvGraphicFramePr>
        <p:xfrm>
          <a:off x="845545" y="2575285"/>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u="sng" dirty="0" err="1">
                          <a:latin typeface="Consolas" panose="020B0609020204030204" pitchFamily="49" charset="0"/>
                          <a:cs typeface="Calibri" panose="020F0502020204030204" pitchFamily="34" charset="0"/>
                        </a:rPr>
                        <a:t>artPK</a:t>
                      </a:r>
                      <a:endParaRPr lang="en-US" sz="1600" u="sng"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26963035"/>
              </p:ext>
            </p:extLst>
          </p:nvPr>
        </p:nvGraphicFramePr>
        <p:xfrm>
          <a:off x="2578594" y="2577129"/>
          <a:ext cx="1473163" cy="167640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47434020"/>
              </p:ext>
            </p:extLst>
          </p:nvPr>
        </p:nvGraphicFramePr>
        <p:xfrm>
          <a:off x="845545" y="4002107"/>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8" name="Straight Arrow Connector 7"/>
          <p:cNvCxnSpPr/>
          <p:nvPr/>
        </p:nvCxnSpPr>
        <p:spPr>
          <a:xfrm>
            <a:off x="1908401" y="3055763"/>
            <a:ext cx="6701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 idx="1"/>
          </p:cNvCxnSpPr>
          <p:nvPr/>
        </p:nvCxnSpPr>
        <p:spPr>
          <a:xfrm flipV="1">
            <a:off x="1908401" y="3415329"/>
            <a:ext cx="670193" cy="236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08401" y="4084043"/>
            <a:ext cx="670193" cy="75390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04565" y="1622518"/>
            <a:ext cx="3225519" cy="1477328"/>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title,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t>
            </a:r>
            <a:r>
              <a:rPr lang="en-US" dirty="0">
                <a:latin typeface="Consolas" panose="020B0609020204030204" pitchFamily="49" charset="0"/>
                <a:cs typeface="Calibri" panose="020F0502020204030204" pitchFamily="34" charset="0"/>
              </a:rPr>
              <a:t>name </a:t>
            </a:r>
          </a:p>
          <a:p>
            <a:r>
              <a:rPr lang="en-US" b="1" dirty="0">
                <a:solidFill>
                  <a:srgbClr val="7889FB"/>
                </a:solidFill>
                <a:latin typeface="Consolas" panose="020B0609020204030204" pitchFamily="49" charset="0"/>
                <a:cs typeface="Calibri" panose="020F0502020204030204" pitchFamily="34" charset="0"/>
              </a:rPr>
              <a:t>  FROM</a:t>
            </a:r>
            <a:r>
              <a:rPr lang="en-US" dirty="0">
                <a:solidFill>
                  <a:srgbClr val="7889FB"/>
                </a:solidFill>
                <a:latin typeface="Consolas" panose="020B0609020204030204" pitchFamily="49" charset="0"/>
                <a:cs typeface="Calibri" panose="020F0502020204030204" pitchFamily="34" charset="0"/>
              </a:rPr>
              <a:t> Article, Author</a:t>
            </a:r>
          </a:p>
          <a:p>
            <a:r>
              <a:rPr lang="en-US" dirty="0">
                <a:solidFill>
                  <a:srgbClr val="7889FB"/>
                </a:solidFill>
                <a:latin typeface="Consolas" panose="020B0609020204030204" pitchFamily="49" charset="0"/>
                <a:cs typeface="Calibri" panose="020F0502020204030204" pitchFamily="34" charset="0"/>
              </a:rPr>
              <a:t>  </a:t>
            </a:r>
            <a:r>
              <a:rPr lang="en-US" b="1" dirty="0">
                <a:solidFill>
                  <a:srgbClr val="7889FB"/>
                </a:solidFill>
                <a:latin typeface="Consolas" panose="020B0609020204030204" pitchFamily="49" charset="0"/>
                <a:cs typeface="Calibri" panose="020F0502020204030204" pitchFamily="34" charset="0"/>
              </a:rPr>
              <a:t>WHERE</a:t>
            </a:r>
            <a:r>
              <a:rPr lang="en-US" dirty="0">
                <a:solidFill>
                  <a:srgbClr val="7889FB"/>
                </a:solidFill>
                <a:latin typeface="Consolas" panose="020B0609020204030204" pitchFamily="49" charset="0"/>
                <a:cs typeface="Calibri" panose="020F0502020204030204" pitchFamily="34" charset="0"/>
              </a:rPr>
              <a:t> </a:t>
            </a:r>
            <a:r>
              <a:rPr lang="en-US" dirty="0" err="1">
                <a:solidFill>
                  <a:srgbClr val="7889FB"/>
                </a:solidFill>
                <a:latin typeface="Consolas" panose="020B0609020204030204" pitchFamily="49" charset="0"/>
                <a:cs typeface="Calibri" panose="020F0502020204030204" pitchFamily="34" charset="0"/>
              </a:rPr>
              <a:t>artPK</a:t>
            </a:r>
            <a:r>
              <a:rPr lang="en-US" dirty="0">
                <a:solidFill>
                  <a:srgbClr val="7889FB"/>
                </a:solidFill>
                <a:latin typeface="Consolas" panose="020B0609020204030204" pitchFamily="49" charset="0"/>
                <a:cs typeface="Calibri" panose="020F0502020204030204" pitchFamily="34" charset="0"/>
              </a:rPr>
              <a:t> = </a:t>
            </a:r>
            <a:r>
              <a:rPr lang="en-US" dirty="0" err="1">
                <a:solidFill>
                  <a:srgbClr val="7889FB"/>
                </a:solidFill>
                <a:latin typeface="Consolas" panose="020B0609020204030204" pitchFamily="49" charset="0"/>
                <a:cs typeface="Calibri" panose="020F0502020204030204" pitchFamily="34" charset="0"/>
              </a:rPr>
              <a:t>artFK</a:t>
            </a:r>
            <a:r>
              <a:rPr lang="en-US" dirty="0">
                <a:solidFill>
                  <a:srgbClr val="7889FB"/>
                </a:solidFill>
                <a:latin typeface="Consolas" panose="020B0609020204030204" pitchFamily="49" charset="0"/>
                <a:cs typeface="Calibri" panose="020F0502020204030204" pitchFamily="34" charset="0"/>
              </a:rPr>
              <a:t> </a:t>
            </a:r>
          </a:p>
        </p:txBody>
      </p:sp>
      <p:sp>
        <p:nvSpPr>
          <p:cNvPr id="12" name="Right Arrow 11"/>
          <p:cNvSpPr/>
          <p:nvPr/>
        </p:nvSpPr>
        <p:spPr>
          <a:xfrm rot="19891451">
            <a:off x="4397046" y="2662732"/>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13" name="Straight Arrow Connector 12"/>
          <p:cNvCxnSpPr/>
          <p:nvPr/>
        </p:nvCxnSpPr>
        <p:spPr>
          <a:xfrm>
            <a:off x="512466" y="3055763"/>
            <a:ext cx="333079" cy="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2466" y="3055763"/>
            <a:ext cx="0" cy="1449264"/>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2466" y="4517814"/>
            <a:ext cx="333079" cy="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69801" y="3211448"/>
            <a:ext cx="402270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Note: </a:t>
            </a:r>
            <a:r>
              <a:rPr lang="en-US" dirty="0">
                <a:latin typeface="Calibri" panose="020F0502020204030204" pitchFamily="34" charset="0"/>
                <a:cs typeface="Calibri" panose="020F0502020204030204" pitchFamily="34" charset="0"/>
              </a:rPr>
              <a:t>Inner join acts as filter (no articles w/o authors, NOT NULL constraints)</a:t>
            </a:r>
          </a:p>
        </p:txBody>
      </p:sp>
      <p:sp>
        <p:nvSpPr>
          <p:cNvPr id="21" name="Right Arrow 20"/>
          <p:cNvSpPr/>
          <p:nvPr/>
        </p:nvSpPr>
        <p:spPr>
          <a:xfrm rot="2013018">
            <a:off x="3133648" y="482644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22" name="TextBox 21"/>
          <p:cNvSpPr txBox="1"/>
          <p:nvPr/>
        </p:nvSpPr>
        <p:spPr>
          <a:xfrm>
            <a:off x="3746502" y="4837947"/>
            <a:ext cx="5074418" cy="1200329"/>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title, </a:t>
            </a:r>
            <a:r>
              <a:rPr lang="en-US" b="1" dirty="0">
                <a:latin typeface="Consolas" panose="020B0609020204030204" pitchFamily="49" charset="0"/>
                <a:cs typeface="Calibri" panose="020F0502020204030204" pitchFamily="34" charset="0"/>
              </a:rPr>
              <a:t>NULL, </a:t>
            </a:r>
            <a:r>
              <a:rPr lang="en-US" dirty="0">
                <a:latin typeface="Consolas" panose="020B0609020204030204" pitchFamily="49" charset="0"/>
                <a:cs typeface="Calibri" panose="020F0502020204030204" pitchFamily="34" charset="0"/>
              </a:rPr>
              <a:t>name</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Article </a:t>
            </a:r>
            <a:r>
              <a:rPr lang="en-US" b="1" dirty="0">
                <a:solidFill>
                  <a:srgbClr val="7889FB"/>
                </a:solidFill>
                <a:latin typeface="Consolas" panose="020B0609020204030204" pitchFamily="49" charset="0"/>
                <a:cs typeface="Calibri" panose="020F0502020204030204" pitchFamily="34" charset="0"/>
              </a:rPr>
              <a:t>LEFT OUTER JOIN</a:t>
            </a:r>
            <a:r>
              <a:rPr lang="en-US" dirty="0">
                <a:solidFill>
                  <a:srgbClr val="7889FB"/>
                </a:solidFill>
                <a:latin typeface="Consolas" panose="020B0609020204030204" pitchFamily="49" charset="0"/>
                <a:cs typeface="Calibri" panose="020F0502020204030204" pitchFamily="34" charset="0"/>
              </a:rPr>
              <a:t> </a:t>
            </a:r>
            <a:r>
              <a:rPr lang="en-US" dirty="0">
                <a:latin typeface="Consolas" panose="020B0609020204030204" pitchFamily="49" charset="0"/>
                <a:cs typeface="Calibri" panose="020F0502020204030204" pitchFamily="34" charset="0"/>
              </a:rPr>
              <a:t>Author</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ON</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 </a:t>
            </a:r>
            <a:r>
              <a:rPr lang="en-US" dirty="0" err="1">
                <a:latin typeface="Consolas" panose="020B0609020204030204" pitchFamily="49" charset="0"/>
                <a:cs typeface="Calibri" panose="020F0502020204030204" pitchFamily="34" charset="0"/>
              </a:rPr>
              <a:t>artFK</a:t>
            </a:r>
            <a:r>
              <a:rPr lang="en-US" dirty="0">
                <a:latin typeface="Consolas" panose="020B0609020204030204" pitchFamily="49" charset="0"/>
                <a:cs typeface="Calibri" panose="020F0502020204030204" pitchFamily="34" charset="0"/>
              </a:rPr>
              <a:t> </a:t>
            </a:r>
          </a:p>
        </p:txBody>
      </p:sp>
    </p:spTree>
    <p:extLst>
      <p:ext uri="{BB962C8B-B14F-4D97-AF65-F5344CB8AC3E}">
        <p14:creationId xmlns:p14="http://schemas.microsoft.com/office/powerpoint/2010/main" val="15584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9" grpId="0"/>
      <p:bldP spid="21"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Interpretations, cont.</a:t>
            </a:r>
          </a:p>
        </p:txBody>
      </p:sp>
      <p:sp>
        <p:nvSpPr>
          <p:cNvPr id="3" name="Content Placeholder 2"/>
          <p:cNvSpPr>
            <a:spLocks noGrp="1"/>
          </p:cNvSpPr>
          <p:nvPr>
            <p:ph idx="1"/>
          </p:nvPr>
        </p:nvSpPr>
        <p:spPr/>
        <p:txBody>
          <a:bodyPr/>
          <a:lstStyle/>
          <a:p>
            <a:r>
              <a:rPr lang="en-US" dirty="0"/>
              <a:t>From </a:t>
            </a:r>
            <a:r>
              <a:rPr lang="en-US" dirty="0" err="1"/>
              <a:t>Denormalized</a:t>
            </a:r>
            <a:r>
              <a:rPr lang="en-US" dirty="0"/>
              <a:t/>
            </a:r>
            <a:br>
              <a:rPr lang="en-US" dirty="0"/>
            </a:br>
            <a:r>
              <a:rPr lang="en-US" dirty="0"/>
              <a:t>to Normalized Form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r>
              <a:rPr lang="en-US" b="1" dirty="0" err="1">
                <a:solidFill>
                  <a:schemeClr val="accent1"/>
                </a:solidFill>
              </a:rPr>
              <a:t>Skolem</a:t>
            </a:r>
            <a:r>
              <a:rPr lang="en-US" b="1" dirty="0">
                <a:solidFill>
                  <a:schemeClr val="accent1"/>
                </a:solidFill>
              </a:rPr>
              <a:t> Function (SK): </a:t>
            </a:r>
            <a:r>
              <a:rPr lang="en-US" dirty="0"/>
              <a:t>unique key generation from tuple values t[X] </a:t>
            </a:r>
            <a:br>
              <a:rPr lang="en-US" dirty="0"/>
            </a:br>
            <a:r>
              <a:rPr lang="en-US" dirty="0"/>
              <a:t>of an attribute set X </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50954378"/>
              </p:ext>
            </p:extLst>
          </p:nvPr>
        </p:nvGraphicFramePr>
        <p:xfrm>
          <a:off x="3157594" y="2344174"/>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u="sng" dirty="0" err="1">
                          <a:latin typeface="Consolas" panose="020B0609020204030204" pitchFamily="49" charset="0"/>
                          <a:cs typeface="Calibri" panose="020F0502020204030204" pitchFamily="34" charset="0"/>
                        </a:rPr>
                        <a:t>artPK</a:t>
                      </a:r>
                      <a:endParaRPr lang="en-US" sz="1600" u="sng"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20634018"/>
              </p:ext>
            </p:extLst>
          </p:nvPr>
        </p:nvGraphicFramePr>
        <p:xfrm>
          <a:off x="1011057" y="2346018"/>
          <a:ext cx="1473163" cy="134112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53321170"/>
              </p:ext>
            </p:extLst>
          </p:nvPr>
        </p:nvGraphicFramePr>
        <p:xfrm>
          <a:off x="3157594" y="3770996"/>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9" name="Straight Arrow Connector 8"/>
          <p:cNvCxnSpPr/>
          <p:nvPr/>
        </p:nvCxnSpPr>
        <p:spPr>
          <a:xfrm>
            <a:off x="2484220" y="2824652"/>
            <a:ext cx="673374" cy="35956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84220" y="3516923"/>
            <a:ext cx="671894" cy="112795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21235" y="2824652"/>
            <a:ext cx="333079" cy="0"/>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52833" y="2824652"/>
            <a:ext cx="0" cy="1449264"/>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21236" y="4286703"/>
            <a:ext cx="333079" cy="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0448" y="2407357"/>
            <a:ext cx="3737506" cy="1200329"/>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Article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DISTINCT</a:t>
            </a:r>
            <a:r>
              <a:rPr lang="en-US" dirty="0">
                <a:latin typeface="Consolas" panose="020B0609020204030204" pitchFamily="49" charset="0"/>
                <a:cs typeface="Calibri" panose="020F0502020204030204" pitchFamily="34" charset="0"/>
              </a:rPr>
              <a:t>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solidFill>
                  <a:schemeClr val="accent1"/>
                </a:solidFill>
                <a:latin typeface="Consolas" panose="020B0609020204030204" pitchFamily="49" charset="0"/>
                <a:cs typeface="Calibri" panose="020F0502020204030204" pitchFamily="34" charset="0"/>
              </a:rPr>
              <a:t>SK</a:t>
            </a:r>
            <a:r>
              <a:rPr lang="en-US" dirty="0">
                <a:latin typeface="Consolas" panose="020B0609020204030204" pitchFamily="49" charset="0"/>
                <a:cs typeface="Calibri" panose="020F0502020204030204" pitchFamily="34" charset="0"/>
              </a:rPr>
              <a:t>(title), title, </a:t>
            </a:r>
            <a:r>
              <a:rPr lang="en-US" b="1" dirty="0">
                <a:latin typeface="Consolas" panose="020B0609020204030204" pitchFamily="49" charset="0"/>
                <a:cs typeface="Calibri" panose="020F0502020204030204" pitchFamily="34" charset="0"/>
              </a:rPr>
              <a:t>NULL   </a:t>
            </a:r>
            <a:br>
              <a:rPr lang="en-US" b="1" dirty="0">
                <a:latin typeface="Consolas" panose="020B0609020204030204" pitchFamily="49" charset="0"/>
                <a:cs typeface="Calibri" panose="020F0502020204030204" pitchFamily="34" charset="0"/>
              </a:rPr>
            </a:br>
            <a:r>
              <a:rPr lang="en-US" b="1" dirty="0">
                <a:latin typeface="Consolas" panose="020B0609020204030204" pitchFamily="49" charset="0"/>
                <a:cs typeface="Calibri" panose="020F0502020204030204" pitchFamily="34" charset="0"/>
              </a:rPr>
              <a:t>    FROM</a:t>
            </a:r>
            <a:r>
              <a:rPr lang="en-US" dirty="0">
                <a:latin typeface="Consolas" panose="020B0609020204030204" pitchFamily="49" charset="0"/>
                <a:cs typeface="Calibri" panose="020F0502020204030204" pitchFamily="34" charset="0"/>
              </a:rPr>
              <a:t> Publication</a:t>
            </a:r>
          </a:p>
        </p:txBody>
      </p:sp>
      <p:sp>
        <p:nvSpPr>
          <p:cNvPr id="19" name="TextBox 18"/>
          <p:cNvSpPr txBox="1"/>
          <p:nvPr/>
        </p:nvSpPr>
        <p:spPr>
          <a:xfrm>
            <a:off x="5172075" y="3775605"/>
            <a:ext cx="3737506" cy="923330"/>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Author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b="1" dirty="0">
                <a:solidFill>
                  <a:schemeClr val="accent1"/>
                </a:solidFill>
                <a:latin typeface="Consolas" panose="020B0609020204030204" pitchFamily="49" charset="0"/>
                <a:cs typeface="Calibri" panose="020F0502020204030204" pitchFamily="34" charset="0"/>
              </a:rPr>
              <a:t>SK</a:t>
            </a:r>
            <a:r>
              <a:rPr lang="en-US" dirty="0">
                <a:latin typeface="Consolas" panose="020B0609020204030204" pitchFamily="49" charset="0"/>
                <a:cs typeface="Calibri" panose="020F0502020204030204" pitchFamily="34" charset="0"/>
              </a:rPr>
              <a:t>(title), author</a:t>
            </a:r>
            <a:r>
              <a:rPr lang="en-US" b="1" dirty="0">
                <a:latin typeface="Consolas" panose="020B0609020204030204" pitchFamily="49" charset="0"/>
                <a:cs typeface="Calibri" panose="020F0502020204030204" pitchFamily="34" charset="0"/>
              </a:rPr>
              <a:t/>
            </a:r>
            <a:br>
              <a:rPr lang="en-US" b="1" dirty="0">
                <a:latin typeface="Consolas" panose="020B0609020204030204" pitchFamily="49" charset="0"/>
                <a:cs typeface="Calibri" panose="020F0502020204030204" pitchFamily="34" charset="0"/>
              </a:rPr>
            </a:br>
            <a:r>
              <a:rPr lang="en-US" b="1" dirty="0">
                <a:latin typeface="Consolas" panose="020B0609020204030204" pitchFamily="49" charset="0"/>
                <a:cs typeface="Calibri" panose="020F0502020204030204" pitchFamily="34" charset="0"/>
              </a:rPr>
              <a:t>    FROM</a:t>
            </a:r>
            <a:r>
              <a:rPr lang="en-US" dirty="0">
                <a:latin typeface="Consolas" panose="020B0609020204030204" pitchFamily="49" charset="0"/>
                <a:cs typeface="Calibri" panose="020F0502020204030204" pitchFamily="34" charset="0"/>
              </a:rPr>
              <a:t> Publication</a:t>
            </a:r>
          </a:p>
        </p:txBody>
      </p:sp>
      <p:sp>
        <p:nvSpPr>
          <p:cNvPr id="15" name="Right Arrow 14"/>
          <p:cNvSpPr/>
          <p:nvPr/>
        </p:nvSpPr>
        <p:spPr>
          <a:xfrm>
            <a:off x="4755435" y="3356490"/>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573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21784" y="1311256"/>
            <a:ext cx="8196170" cy="4941101"/>
          </a:xfrm>
        </p:spPr>
        <p:txBody>
          <a:bodyPr/>
          <a:lstStyle/>
          <a:p>
            <a:r>
              <a:rPr lang="en-US" dirty="0"/>
              <a:t>Clio </a:t>
            </a:r>
            <a:r>
              <a:rPr lang="en-US" b="0" dirty="0"/>
              <a:t>(IBM Research – </a:t>
            </a:r>
            <a:r>
              <a:rPr lang="en-US" b="0" dirty="0" err="1"/>
              <a:t>Almaden</a:t>
            </a:r>
            <a:r>
              <a:rPr lang="en-US" b="0" dirty="0"/>
              <a:t>)</a:t>
            </a:r>
          </a:p>
        </p:txBody>
      </p:sp>
      <p:sp>
        <p:nvSpPr>
          <p:cNvPr id="2" name="Title 1"/>
          <p:cNvSpPr>
            <a:spLocks noGrp="1"/>
          </p:cNvSpPr>
          <p:nvPr>
            <p:ph type="title"/>
          </p:nvPr>
        </p:nvSpPr>
        <p:spPr/>
        <p:txBody>
          <a:bodyPr/>
          <a:lstStyle/>
          <a:p>
            <a:r>
              <a:rPr lang="en-US" dirty="0"/>
              <a:t>Schema Matching Tools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93553" y="1944354"/>
            <a:ext cx="5755042" cy="3997688"/>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4421758" y="1341308"/>
            <a:ext cx="4496196" cy="3119437"/>
          </a:xfrm>
          <a:prstGeom prst="rect">
            <a:avLst/>
          </a:prstGeom>
          <a:noFill/>
          <a:ln w="9525">
            <a:noFill/>
            <a:miter lim="800000"/>
            <a:headEnd/>
            <a:tailEnd/>
          </a:ln>
          <a:effectLst/>
        </p:spPr>
      </p:pic>
      <p:pic>
        <p:nvPicPr>
          <p:cNvPr id="9" name="Picture 8"/>
          <p:cNvPicPr>
            <a:picLocks noChangeAspect="1"/>
          </p:cNvPicPr>
          <p:nvPr/>
        </p:nvPicPr>
        <p:blipFill>
          <a:blip r:embed="rId4"/>
          <a:stretch>
            <a:fillRect/>
          </a:stretch>
        </p:blipFill>
        <p:spPr>
          <a:xfrm>
            <a:off x="8420395" y="4562920"/>
            <a:ext cx="497559" cy="640080"/>
          </a:xfrm>
          <a:prstGeom prst="rect">
            <a:avLst/>
          </a:prstGeom>
          <a:ln w="25400">
            <a:solidFill>
              <a:srgbClr val="7889FB"/>
            </a:solidFill>
          </a:ln>
        </p:spPr>
      </p:pic>
      <p:pic>
        <p:nvPicPr>
          <p:cNvPr id="10" name="Picture 9"/>
          <p:cNvPicPr>
            <a:picLocks noChangeAspect="1"/>
          </p:cNvPicPr>
          <p:nvPr/>
        </p:nvPicPr>
        <p:blipFill>
          <a:blip r:embed="rId5"/>
          <a:stretch>
            <a:fillRect/>
          </a:stretch>
        </p:blipFill>
        <p:spPr>
          <a:xfrm>
            <a:off x="342204" y="5336453"/>
            <a:ext cx="497489" cy="640080"/>
          </a:xfrm>
          <a:prstGeom prst="rect">
            <a:avLst/>
          </a:prstGeom>
          <a:ln w="25400">
            <a:solidFill>
              <a:srgbClr val="7889FB"/>
            </a:solidFill>
          </a:ln>
        </p:spPr>
      </p:pic>
      <p:sp>
        <p:nvSpPr>
          <p:cNvPr id="11" name="TextBox 10"/>
          <p:cNvSpPr txBox="1"/>
          <p:nvPr/>
        </p:nvSpPr>
        <p:spPr>
          <a:xfrm>
            <a:off x="6107155" y="5214197"/>
            <a:ext cx="2869359"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[Laura M. Haas, Mauricio A. Hernández, Howard Ho, Lucian </a:t>
            </a:r>
            <a:r>
              <a:rPr lang="en-US" sz="1400" dirty="0" err="1">
                <a:latin typeface="Calibri" panose="020F0502020204030204" pitchFamily="34" charset="0"/>
                <a:cs typeface="Calibri" panose="020F0502020204030204" pitchFamily="34" charset="0"/>
              </a:rPr>
              <a:t>Popa</a:t>
            </a:r>
            <a:r>
              <a:rPr lang="en-US" sz="1400" dirty="0">
                <a:latin typeface="Calibri" panose="020F0502020204030204" pitchFamily="34" charset="0"/>
                <a:cs typeface="Calibri" panose="020F0502020204030204" pitchFamily="34" charset="0"/>
              </a:rPr>
              <a:t>, Mary Roth: Clio grows up: from research prototype to industrial tool. </a:t>
            </a:r>
            <a:r>
              <a:rPr lang="en-US" sz="1400" b="1" dirty="0">
                <a:latin typeface="Calibri" panose="020F0502020204030204" pitchFamily="34" charset="0"/>
                <a:cs typeface="Calibri" panose="020F0502020204030204" pitchFamily="34" charset="0"/>
              </a:rPr>
              <a:t>SIGMOD 2005</a:t>
            </a:r>
            <a:r>
              <a:rPr lang="en-US" sz="1400" dirty="0">
                <a:latin typeface="Calibri" panose="020F0502020204030204" pitchFamily="34" charset="0"/>
                <a:cs typeface="Calibri" panose="020F0502020204030204" pitchFamily="34" charset="0"/>
              </a:rPr>
              <a:t>]</a:t>
            </a:r>
          </a:p>
        </p:txBody>
      </p:sp>
      <p:sp>
        <p:nvSpPr>
          <p:cNvPr id="12" name="TextBox 11"/>
          <p:cNvSpPr txBox="1"/>
          <p:nvPr/>
        </p:nvSpPr>
        <p:spPr>
          <a:xfrm>
            <a:off x="940860" y="5183115"/>
            <a:ext cx="248916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[Mauricio A. Hernández, Renée J. Miller, Laura M. Haas: Clio: A Semi-Automatic Tool For Schema Mapping. </a:t>
            </a:r>
            <a:r>
              <a:rPr lang="en-US" sz="1400" b="1" dirty="0">
                <a:latin typeface="Calibri" panose="020F0502020204030204" pitchFamily="34" charset="0"/>
                <a:cs typeface="Calibri" panose="020F0502020204030204" pitchFamily="34" charset="0"/>
              </a:rPr>
              <a:t>SIGMOD 2001</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03084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 and </a:t>
            </a:r>
            <a:r>
              <a:rPr lang="en-US" dirty="0">
                <a:solidFill>
                  <a:schemeClr val="accent1"/>
                </a:solidFill>
              </a:rPr>
              <a:t>Q&amp;A</a:t>
            </a:r>
          </a:p>
        </p:txBody>
      </p:sp>
      <p:sp>
        <p:nvSpPr>
          <p:cNvPr id="6" name="Content Placeholder 5"/>
          <p:cNvSpPr>
            <a:spLocks noGrp="1"/>
          </p:cNvSpPr>
          <p:nvPr>
            <p:ph idx="1"/>
          </p:nvPr>
        </p:nvSpPr>
        <p:spPr>
          <a:xfrm>
            <a:off x="720725" y="1310400"/>
            <a:ext cx="8229600" cy="4975848"/>
          </a:xfrm>
        </p:spPr>
        <p:txBody>
          <a:bodyPr/>
          <a:lstStyle/>
          <a:p>
            <a:r>
              <a:rPr lang="en-US" dirty="0">
                <a:solidFill>
                  <a:schemeClr val="tx1"/>
                </a:solidFill>
              </a:rPr>
              <a:t>Schema Detection</a:t>
            </a:r>
          </a:p>
          <a:p>
            <a:r>
              <a:rPr lang="en-US" dirty="0">
                <a:solidFill>
                  <a:schemeClr val="tx1"/>
                </a:solidFill>
              </a:rPr>
              <a:t>Schema Matching</a:t>
            </a:r>
          </a:p>
          <a:p>
            <a:r>
              <a:rPr lang="en-US" dirty="0">
                <a:solidFill>
                  <a:schemeClr val="tx1"/>
                </a:solidFill>
              </a:rPr>
              <a:t>Schema Mapping</a:t>
            </a:r>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r>
              <a:rPr lang="en-US" dirty="0"/>
              <a:t>Next Lectures (</a:t>
            </a:r>
            <a:r>
              <a:rPr lang="en-US" dirty="0">
                <a:solidFill>
                  <a:schemeClr val="accent1"/>
                </a:solidFill>
              </a:rPr>
              <a:t>Data Integration Architectures</a:t>
            </a:r>
            <a:r>
              <a:rPr lang="en-US" dirty="0"/>
              <a:t>)</a:t>
            </a:r>
          </a:p>
          <a:p>
            <a:pPr lvl="1"/>
            <a:r>
              <a:rPr lang="en-US" b="1" dirty="0">
                <a:solidFill>
                  <a:srgbClr val="7889FB"/>
                </a:solidFill>
              </a:rPr>
              <a:t>05 Entity Linking and Deduplication</a:t>
            </a:r>
            <a:r>
              <a:rPr lang="en-US" dirty="0"/>
              <a:t> [Nov </a:t>
            </a:r>
            <a:r>
              <a:rPr lang="en-US" dirty="0" smtClean="0"/>
              <a:t>04] </a:t>
            </a:r>
            <a:endParaRPr lang="en-US" dirty="0"/>
          </a:p>
          <a:p>
            <a:pPr lvl="1"/>
            <a:r>
              <a:rPr lang="en-US" b="1" dirty="0">
                <a:solidFill>
                  <a:srgbClr val="7889FB"/>
                </a:solidFill>
              </a:rPr>
              <a:t>06 Data Cleaning and Data Fusion</a:t>
            </a:r>
            <a:r>
              <a:rPr lang="en-US" dirty="0"/>
              <a:t> [Nov </a:t>
            </a:r>
            <a:r>
              <a:rPr lang="en-US" dirty="0" smtClean="0"/>
              <a:t>11] (maybe </a:t>
            </a:r>
            <a:r>
              <a:rPr lang="en-US" dirty="0" err="1" smtClean="0"/>
              <a:t>webex</a:t>
            </a:r>
            <a:r>
              <a:rPr lang="en-US" dirty="0" smtClean="0"/>
              <a:t> only)</a:t>
            </a:r>
            <a:endParaRPr lang="en-US" dirty="0"/>
          </a:p>
        </p:txBody>
      </p:sp>
      <p:sp>
        <p:nvSpPr>
          <p:cNvPr id="2" name="TextBox 1"/>
          <p:cNvSpPr txBox="1"/>
          <p:nvPr/>
        </p:nvSpPr>
        <p:spPr>
          <a:xfrm>
            <a:off x="4190163" y="1787095"/>
            <a:ext cx="4742819" cy="2031325"/>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“Given the existence of all these tools, </a:t>
            </a:r>
            <a:r>
              <a:rPr lang="en-US" sz="1400" b="1" dirty="0">
                <a:solidFill>
                  <a:schemeClr val="accent1"/>
                </a:solidFill>
                <a:latin typeface="Calibri" panose="020F0502020204030204" pitchFamily="34" charset="0"/>
                <a:cs typeface="Calibri" panose="020F0502020204030204" pitchFamily="34" charset="0"/>
              </a:rPr>
              <a:t>why is it still so labor-intensive to develop engineered mappings?</a:t>
            </a:r>
            <a:r>
              <a:rPr lang="en-US" sz="1400" dirty="0">
                <a:latin typeface="Calibri" panose="020F0502020204030204" pitchFamily="34" charset="0"/>
                <a:cs typeface="Calibri" panose="020F0502020204030204" pitchFamily="34" charset="0"/>
              </a:rPr>
              <a:t> To some extent, it is an </a:t>
            </a:r>
            <a:r>
              <a:rPr lang="en-US" sz="1400" b="1" dirty="0">
                <a:solidFill>
                  <a:srgbClr val="7889FB"/>
                </a:solidFill>
                <a:latin typeface="Calibri" panose="020F0502020204030204" pitchFamily="34" charset="0"/>
                <a:cs typeface="Calibri" panose="020F0502020204030204" pitchFamily="34" charset="0"/>
              </a:rPr>
              <a:t>unavoidable consequence of ambiguity </a:t>
            </a:r>
            <a:r>
              <a:rPr lang="en-US" sz="1400" dirty="0">
                <a:latin typeface="Calibri" panose="020F0502020204030204" pitchFamily="34" charset="0"/>
                <a:cs typeface="Calibri" panose="020F0502020204030204" pitchFamily="34" charset="0"/>
              </a:rPr>
              <a:t>in the meaning of the data to be integrated. If there is a specification of the schemas, it often says little about integrity constraints, units of measure, data quality, intended usage, data lineage, etc. Given that the specification of meaning is weak and the mapping must be precisely engineered, it seems hopeless to fully automate the process anytime soon. A human must be in the loop.” </a:t>
            </a:r>
          </a:p>
        </p:txBody>
      </p:sp>
      <p:sp>
        <p:nvSpPr>
          <p:cNvPr id="8" name="Textfeld 4"/>
          <p:cNvSpPr txBox="1"/>
          <p:nvPr/>
        </p:nvSpPr>
        <p:spPr>
          <a:xfrm>
            <a:off x="5299249" y="814526"/>
            <a:ext cx="3097258" cy="738664"/>
          </a:xfrm>
          <a:prstGeom prst="rect">
            <a:avLst/>
          </a:prstGeom>
          <a:noFill/>
        </p:spPr>
        <p:txBody>
          <a:bodyPr wrap="square" rtlCol="0">
            <a:spAutoFit/>
          </a:bodyPr>
          <a:lstStyle/>
          <a:p>
            <a:pPr algn="r"/>
            <a:r>
              <a:rPr lang="de-DE" sz="1400" dirty="0">
                <a:latin typeface="Calibri" panose="020F0502020204030204" pitchFamily="34" charset="0"/>
                <a:cs typeface="Calibri" panose="020F0502020204030204" pitchFamily="34" charset="0"/>
              </a:rPr>
              <a:t>[Philip A. Bernstein, Sergey Melnik: Model Management 2.0: Manipulating Richer Mappings. </a:t>
            </a:r>
            <a:r>
              <a:rPr lang="de-DE" sz="1400" b="1" dirty="0">
                <a:latin typeface="Calibri" panose="020F0502020204030204" pitchFamily="34" charset="0"/>
                <a:cs typeface="Calibri" panose="020F0502020204030204" pitchFamily="34" charset="0"/>
              </a:rPr>
              <a:t>SIGMOD 2007</a:t>
            </a:r>
            <a:r>
              <a:rPr lang="de-DE" sz="1400" dirty="0">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3"/>
          <a:stretch>
            <a:fillRect/>
          </a:stretch>
        </p:blipFill>
        <p:spPr>
          <a:xfrm>
            <a:off x="8420245" y="852626"/>
            <a:ext cx="497709" cy="640080"/>
          </a:xfrm>
          <a:prstGeom prst="rect">
            <a:avLst/>
          </a:prstGeom>
          <a:ln w="25400">
            <a:solidFill>
              <a:srgbClr val="7889FB"/>
            </a:solidFill>
          </a:ln>
        </p:spPr>
      </p:pic>
      <p:sp>
        <p:nvSpPr>
          <p:cNvPr id="9" name="Right Arrow 8"/>
          <p:cNvSpPr/>
          <p:nvPr/>
        </p:nvSpPr>
        <p:spPr>
          <a:xfrm rot="5400000">
            <a:off x="7672809" y="383969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0" name="TextBox 9"/>
          <p:cNvSpPr txBox="1"/>
          <p:nvPr/>
        </p:nvSpPr>
        <p:spPr>
          <a:xfrm>
            <a:off x="6966741" y="4219802"/>
            <a:ext cx="1738364"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The 80% Argument</a:t>
            </a:r>
          </a:p>
        </p:txBody>
      </p:sp>
    </p:spTree>
    <p:extLst>
      <p:ext uri="{BB962C8B-B14F-4D97-AF65-F5344CB8AC3E}">
        <p14:creationId xmlns:p14="http://schemas.microsoft.com/office/powerpoint/2010/main" val="3310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p:txBody>
          <a:bodyPr/>
          <a:lstStyle/>
          <a:p>
            <a:r>
              <a:rPr lang="en-US" dirty="0"/>
              <a:t>Recap: ETL/EAI Schema Transformations</a:t>
            </a:r>
          </a:p>
        </p:txBody>
      </p:sp>
      <p:sp>
        <p:nvSpPr>
          <p:cNvPr id="5" name="TextBox 4"/>
          <p:cNvSpPr txBox="1"/>
          <p:nvPr/>
        </p:nvSpPr>
        <p:spPr>
          <a:xfrm>
            <a:off x="351689" y="1248947"/>
            <a:ext cx="8646649" cy="3108543"/>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&lt;?xml version="1.0" encoding="UTF-8"?&gt;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xsl:stylesheet</a:t>
            </a:r>
            <a:r>
              <a:rPr lang="en-US" sz="1400" dirty="0">
                <a:latin typeface="Consolas" panose="020B0609020204030204" pitchFamily="49" charset="0"/>
                <a:cs typeface="Calibri" panose="020F0502020204030204" pitchFamily="34" charset="0"/>
              </a:rPr>
              <a:t> version="2.0“ </a:t>
            </a:r>
            <a:r>
              <a:rPr lang="en-US" sz="1400" dirty="0" err="1">
                <a:latin typeface="Consolas" panose="020B0609020204030204" pitchFamily="49" charset="0"/>
                <a:cs typeface="Calibri" panose="020F0502020204030204" pitchFamily="34" charset="0"/>
              </a:rPr>
              <a:t>xmlns:xsl</a:t>
            </a:r>
            <a:r>
              <a:rPr lang="en-US" sz="1400" dirty="0">
                <a:latin typeface="Consolas" panose="020B0609020204030204" pitchFamily="49" charset="0"/>
                <a:cs typeface="Calibri" panose="020F0502020204030204" pitchFamily="34" charset="0"/>
              </a:rPr>
              <a:t>="http://www.w3.org/1999/XSL/Transform"&gt;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xsl:template</a:t>
            </a:r>
            <a:r>
              <a:rPr lang="en-US" sz="1400" dirty="0">
                <a:latin typeface="Consolas" panose="020B0609020204030204" pitchFamily="49" charset="0"/>
                <a:cs typeface="Calibri" panose="020F0502020204030204" pitchFamily="34" charset="0"/>
              </a:rPr>
              <a:t> match="/"&gt; </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 name=“suppliers"&gt;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xsl:for-each</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resultsets</a:t>
            </a:r>
            <a:r>
              <a:rPr lang="en-US" sz="1400" dirty="0">
                <a:latin typeface="Consolas" panose="020B0609020204030204" pitchFamily="49" charset="0"/>
                <a:cs typeface="Calibri" panose="020F0502020204030204" pitchFamily="34" charset="0"/>
              </a:rPr>
              <a:t>/</a:t>
            </a:r>
            <a:r>
              <a:rPr lang="en-US" sz="1400" dirty="0" err="1">
                <a:latin typeface="Consolas" panose="020B0609020204030204" pitchFamily="49" charset="0"/>
                <a:cs typeface="Calibri" panose="020F0502020204030204" pitchFamily="34" charset="0"/>
              </a:rPr>
              <a:t>resultset</a:t>
            </a:r>
            <a:r>
              <a:rPr lang="en-US" sz="1400" dirty="0">
                <a:latin typeface="Consolas" panose="020B0609020204030204" pitchFamily="49" charset="0"/>
                <a:cs typeface="Calibri" panose="020F0502020204030204" pitchFamily="34" charset="0"/>
              </a:rPr>
              <a:t>[@</a:t>
            </a:r>
            <a:r>
              <a:rPr lang="en-US" sz="1400" dirty="0" err="1">
                <a:latin typeface="Consolas" panose="020B0609020204030204" pitchFamily="49" charset="0"/>
                <a:cs typeface="Calibri" panose="020F0502020204030204" pitchFamily="34" charset="0"/>
              </a:rPr>
              <a:t>Tablename</a:t>
            </a:r>
            <a:r>
              <a:rPr lang="en-US" sz="1400" dirty="0">
                <a:latin typeface="Consolas" panose="020B0609020204030204" pitchFamily="49" charset="0"/>
                <a:cs typeface="Calibri" panose="020F0502020204030204" pitchFamily="34" charset="0"/>
              </a:rPr>
              <a:t>='Supplier']/row"&gt;</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 name=“supplier"&gt;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xsl:attribute</a:t>
            </a:r>
            <a:r>
              <a:rPr lang="en-US" sz="1400" dirty="0">
                <a:latin typeface="Consolas" panose="020B0609020204030204" pitchFamily="49" charset="0"/>
                <a:cs typeface="Calibri" panose="020F0502020204030204" pitchFamily="34" charset="0"/>
              </a:rPr>
              <a:t> name=“ID"&gt;&lt;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Suppkey</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xsl:attribute</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 name="Name"&gt;&lt;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SuppName</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&gt; </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 name="Address"&gt;&lt;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SuppAddress</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&gt; </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xsl:for-each</a:t>
            </a:r>
            <a:r>
              <a:rPr lang="en-US" sz="1400" dirty="0">
                <a:latin typeface="Consolas" panose="020B0609020204030204" pitchFamily="49" charset="0"/>
                <a:cs typeface="Calibri" panose="020F0502020204030204" pitchFamily="34" charset="0"/>
              </a:rPr>
              <a:t>&gt;</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xsl:template</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xsl:stylesheet</a:t>
            </a:r>
            <a:r>
              <a:rPr lang="en-US" sz="1400" dirty="0">
                <a:latin typeface="Consolas" panose="020B0609020204030204" pitchFamily="49" charset="0"/>
                <a:cs typeface="Calibri" panose="020F0502020204030204" pitchFamily="34" charset="0"/>
              </a:rPr>
              <a:t>&gt;</a:t>
            </a:r>
          </a:p>
        </p:txBody>
      </p:sp>
      <p:sp>
        <p:nvSpPr>
          <p:cNvPr id="6" name="TextBox 5"/>
          <p:cNvSpPr txBox="1"/>
          <p:nvPr/>
        </p:nvSpPr>
        <p:spPr>
          <a:xfrm>
            <a:off x="351689" y="4466096"/>
            <a:ext cx="5163183" cy="2246769"/>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&lt;</a:t>
            </a:r>
            <a:r>
              <a:rPr lang="en-US" sz="1400" b="1" dirty="0" err="1">
                <a:latin typeface="Consolas" panose="020B0609020204030204" pitchFamily="49" charset="0"/>
                <a:cs typeface="Calibri" panose="020F0502020204030204" pitchFamily="34" charset="0"/>
              </a:rPr>
              <a:t>resultssets</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resultset</a:t>
            </a:r>
            <a:r>
              <a:rPr lang="en-US" sz="1400" b="1" dirty="0">
                <a:latin typeface="Consolas" panose="020B0609020204030204" pitchFamily="49" charset="0"/>
                <a:cs typeface="Calibri" panose="020F0502020204030204" pitchFamily="34" charset="0"/>
              </a:rPr>
              <a:t> </a:t>
            </a:r>
            <a:r>
              <a:rPr lang="en-US" sz="1400" b="1" dirty="0" err="1">
                <a:latin typeface="Consolas" panose="020B0609020204030204" pitchFamily="49" charset="0"/>
                <a:cs typeface="Calibri" panose="020F0502020204030204" pitchFamily="34" charset="0"/>
              </a:rPr>
              <a:t>Tablename</a:t>
            </a:r>
            <a:r>
              <a:rPr lang="en-US" sz="1400" b="1" dirty="0">
                <a:latin typeface="Consolas" panose="020B0609020204030204" pitchFamily="49" charset="0"/>
                <a:cs typeface="Calibri" panose="020F0502020204030204" pitchFamily="34" charset="0"/>
              </a:rPr>
              <a:t>=“Supplier”&gt;</a:t>
            </a:r>
          </a:p>
          <a:p>
            <a:r>
              <a:rPr lang="en-US" sz="1400" b="1" dirty="0">
                <a:latin typeface="Consolas" panose="020B0609020204030204" pitchFamily="49" charset="0"/>
                <a:cs typeface="Calibri" panose="020F0502020204030204" pitchFamily="34" charset="0"/>
              </a:rPr>
              <a:t>    &lt;row&gt;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Suppkey</a:t>
            </a:r>
            <a:r>
              <a:rPr lang="en-US" sz="1400" b="1" dirty="0">
                <a:latin typeface="Consolas" panose="020B0609020204030204" pitchFamily="49" charset="0"/>
                <a:cs typeface="Calibri" panose="020F0502020204030204" pitchFamily="34" charset="0"/>
              </a:rPr>
              <a:t>&gt;7&lt;/</a:t>
            </a:r>
            <a:r>
              <a:rPr lang="en-US" sz="1400" b="1" dirty="0" err="1">
                <a:latin typeface="Consolas" panose="020B0609020204030204" pitchFamily="49" charset="0"/>
                <a:cs typeface="Calibri" panose="020F0502020204030204" pitchFamily="34" charset="0"/>
              </a:rPr>
              <a:t>Suppkey</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SuppName</a:t>
            </a:r>
            <a:r>
              <a:rPr lang="en-US" sz="1400" b="1" dirty="0">
                <a:latin typeface="Consolas" panose="020B0609020204030204" pitchFamily="49" charset="0"/>
                <a:cs typeface="Calibri" panose="020F0502020204030204" pitchFamily="34" charset="0"/>
              </a:rPr>
              <a:t>&gt;MB&lt;/</a:t>
            </a:r>
            <a:r>
              <a:rPr lang="en-US" sz="1400" b="1" dirty="0" err="1">
                <a:latin typeface="Consolas" panose="020B0609020204030204" pitchFamily="49" charset="0"/>
                <a:cs typeface="Calibri" panose="020F0502020204030204" pitchFamily="34" charset="0"/>
              </a:rPr>
              <a:t>Suppname</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SuppAddress</a:t>
            </a:r>
            <a:r>
              <a:rPr lang="en-US" sz="1400" b="1" dirty="0">
                <a:latin typeface="Consolas" panose="020B0609020204030204" pitchFamily="49" charset="0"/>
                <a:cs typeface="Calibri" panose="020F0502020204030204" pitchFamily="34" charset="0"/>
              </a:rPr>
              <a:t>&gt;1035 Coleman Rd&lt;/</a:t>
            </a:r>
            <a:r>
              <a:rPr lang="en-US" sz="1400" b="1" dirty="0" err="1">
                <a:latin typeface="Consolas" panose="020B0609020204030204" pitchFamily="49" charset="0"/>
                <a:cs typeface="Calibri" panose="020F0502020204030204" pitchFamily="34" charset="0"/>
              </a:rPr>
              <a:t>SuppAddress</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&lt;/row&gt;</a:t>
            </a:r>
          </a:p>
          <a:p>
            <a:r>
              <a:rPr lang="en-US" sz="1400" b="1" dirty="0">
                <a:latin typeface="Consolas" panose="020B0609020204030204" pitchFamily="49" charset="0"/>
                <a:cs typeface="Calibri" panose="020F0502020204030204" pitchFamily="34" charset="0"/>
              </a:rPr>
              <a:t>    &lt;row&gt; … &lt;/row&gt;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resultset</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&lt;/</a:t>
            </a:r>
            <a:r>
              <a:rPr lang="en-US" sz="1400" b="1" dirty="0" err="1">
                <a:latin typeface="Consolas" panose="020B0609020204030204" pitchFamily="49" charset="0"/>
                <a:cs typeface="Calibri" panose="020F0502020204030204" pitchFamily="34" charset="0"/>
              </a:rPr>
              <a:t>resultsets</a:t>
            </a:r>
            <a:r>
              <a:rPr lang="en-US" sz="1400" b="1" dirty="0">
                <a:latin typeface="Consolas" panose="020B0609020204030204" pitchFamily="49" charset="0"/>
                <a:cs typeface="Calibri" panose="020F0502020204030204" pitchFamily="34" charset="0"/>
              </a:rPr>
              <a:t>&gt;</a:t>
            </a:r>
          </a:p>
        </p:txBody>
      </p:sp>
      <p:sp>
        <p:nvSpPr>
          <p:cNvPr id="8" name="TextBox 7"/>
          <p:cNvSpPr txBox="1"/>
          <p:nvPr/>
        </p:nvSpPr>
        <p:spPr>
          <a:xfrm>
            <a:off x="5256973" y="4729026"/>
            <a:ext cx="3806639" cy="1600438"/>
          </a:xfrm>
          <a:prstGeom prst="rect">
            <a:avLst/>
          </a:prstGeom>
          <a:noFill/>
        </p:spPr>
        <p:txBody>
          <a:bodyPr wrap="square" lIns="0" rIns="0" rtlCol="0">
            <a:spAutoFit/>
          </a:bodyPr>
          <a:lstStyle/>
          <a:p>
            <a:r>
              <a:rPr lang="en-US" sz="1400" b="1" dirty="0">
                <a:solidFill>
                  <a:srgbClr val="7889FB"/>
                </a:solidFill>
                <a:latin typeface="Consolas" panose="020B0609020204030204" pitchFamily="49" charset="0"/>
                <a:cs typeface="Calibri" panose="020F0502020204030204" pitchFamily="34" charset="0"/>
              </a:rPr>
              <a:t>&lt;suppliers&gt;</a:t>
            </a:r>
          </a:p>
          <a:p>
            <a:r>
              <a:rPr lang="en-US" sz="1400" b="1" dirty="0">
                <a:solidFill>
                  <a:srgbClr val="7889FB"/>
                </a:solidFill>
                <a:latin typeface="Consolas" panose="020B0609020204030204" pitchFamily="49" charset="0"/>
                <a:cs typeface="Calibri" panose="020F0502020204030204" pitchFamily="34" charset="0"/>
              </a:rPr>
              <a:t>  &lt;supplier </a:t>
            </a:r>
            <a:r>
              <a:rPr lang="en-US" sz="1400" b="1" dirty="0">
                <a:latin typeface="Consolas" panose="020B0609020204030204" pitchFamily="49" charset="0"/>
                <a:cs typeface="Calibri" panose="020F0502020204030204" pitchFamily="34" charset="0"/>
              </a:rPr>
              <a:t>ID=“7”&gt;</a:t>
            </a:r>
          </a:p>
          <a:p>
            <a:r>
              <a:rPr lang="en-US" sz="1400" b="1" dirty="0">
                <a:latin typeface="Consolas" panose="020B0609020204030204" pitchFamily="49" charset="0"/>
                <a:cs typeface="Calibri" panose="020F0502020204030204" pitchFamily="34" charset="0"/>
              </a:rPr>
              <a:t>    &lt;Name&gt;MB&lt;/Name&gt;</a:t>
            </a:r>
          </a:p>
          <a:p>
            <a:r>
              <a:rPr lang="en-US" sz="1400" b="1" dirty="0">
                <a:latin typeface="Consolas" panose="020B0609020204030204" pitchFamily="49" charset="0"/>
                <a:cs typeface="Calibri" panose="020F0502020204030204" pitchFamily="34" charset="0"/>
              </a:rPr>
              <a:t>    &lt;Address&gt;1035 Coleman Rd&lt;/Address&gt;</a:t>
            </a:r>
          </a:p>
          <a:p>
            <a:r>
              <a:rPr lang="en-US" sz="1400" b="1" dirty="0">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&lt;/supplier&gt;</a:t>
            </a:r>
          </a:p>
          <a:p>
            <a:r>
              <a:rPr lang="en-US" sz="1400" b="1" dirty="0">
                <a:solidFill>
                  <a:srgbClr val="7889FB"/>
                </a:solidFill>
                <a:latin typeface="Consolas" panose="020B0609020204030204" pitchFamily="49" charset="0"/>
                <a:cs typeface="Calibri" panose="020F0502020204030204" pitchFamily="34" charset="0"/>
              </a:rPr>
              <a:t>  &lt;supplier&gt; </a:t>
            </a:r>
            <a:r>
              <a:rPr lang="en-US" sz="1400" b="1" dirty="0">
                <a:latin typeface="Consolas" panose="020B0609020204030204" pitchFamily="49" charset="0"/>
                <a:cs typeface="Calibri" panose="020F0502020204030204" pitchFamily="34" charset="0"/>
              </a:rPr>
              <a:t>…</a:t>
            </a:r>
            <a:r>
              <a:rPr lang="en-US" sz="1400" b="1" dirty="0">
                <a:solidFill>
                  <a:srgbClr val="7889FB"/>
                </a:solidFill>
                <a:latin typeface="Consolas" panose="020B0609020204030204" pitchFamily="49" charset="0"/>
                <a:cs typeface="Calibri" panose="020F0502020204030204" pitchFamily="34" charset="0"/>
              </a:rPr>
              <a:t> &lt;/supplier&gt;</a:t>
            </a:r>
          </a:p>
          <a:p>
            <a:r>
              <a:rPr lang="en-US" sz="1400" b="1" dirty="0">
                <a:solidFill>
                  <a:srgbClr val="7889FB"/>
                </a:solidFill>
                <a:latin typeface="Consolas" panose="020B0609020204030204" pitchFamily="49" charset="0"/>
                <a:cs typeface="Calibri" panose="020F0502020204030204" pitchFamily="34" charset="0"/>
              </a:rPr>
              <a:t>&lt;suppliers&gt;</a:t>
            </a:r>
          </a:p>
        </p:txBody>
      </p:sp>
      <p:sp>
        <p:nvSpPr>
          <p:cNvPr id="9" name="Right Arrow 8"/>
          <p:cNvSpPr/>
          <p:nvPr/>
        </p:nvSpPr>
        <p:spPr>
          <a:xfrm>
            <a:off x="4493111" y="4923097"/>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0" name="Rounded Rectangle 9"/>
          <p:cNvSpPr/>
          <p:nvPr/>
        </p:nvSpPr>
        <p:spPr>
          <a:xfrm>
            <a:off x="2773344" y="3566130"/>
            <a:ext cx="6144610" cy="813916"/>
          </a:xfrm>
          <a:prstGeom prst="round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latin typeface="Calibri" panose="020F0502020204030204" pitchFamily="34" charset="0"/>
                <a:cs typeface="Calibri" panose="020F0502020204030204" pitchFamily="34" charset="0"/>
              </a:rPr>
              <a:t>Are you kidding me? I have 100s of systems/apps and 1000s* of tables/attributes </a:t>
            </a:r>
          </a:p>
        </p:txBody>
      </p:sp>
      <p:sp>
        <p:nvSpPr>
          <p:cNvPr id="11" name="Text Placeholder 3"/>
          <p:cNvSpPr>
            <a:spLocks noGrp="1"/>
          </p:cNvSpPr>
          <p:nvPr>
            <p:ph type="body" sz="quarter" idx="14"/>
          </p:nvPr>
        </p:nvSpPr>
        <p:spPr>
          <a:xfrm>
            <a:off x="720725" y="190801"/>
            <a:ext cx="8229600" cy="332106"/>
          </a:xfrm>
        </p:spPr>
        <p:txBody>
          <a:bodyPr>
            <a:normAutofit lnSpcReduction="10000"/>
          </a:bodyPr>
          <a:lstStyle/>
          <a:p>
            <a:r>
              <a:rPr lang="en-US" dirty="0"/>
              <a:t>Motivation and Terminology</a:t>
            </a:r>
          </a:p>
        </p:txBody>
      </p:sp>
      <p:sp>
        <p:nvSpPr>
          <p:cNvPr id="3" name="TextBox 2"/>
          <p:cNvSpPr txBox="1"/>
          <p:nvPr/>
        </p:nvSpPr>
        <p:spPr>
          <a:xfrm>
            <a:off x="3727935" y="6339511"/>
            <a:ext cx="5194999"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 [</a:t>
            </a:r>
            <a:r>
              <a:rPr lang="de-DE" sz="1400" dirty="0">
                <a:solidFill>
                  <a:srgbClr val="555555"/>
                </a:solidFill>
                <a:latin typeface="Calibri" panose="020F0502020204030204" pitchFamily="34" charset="0"/>
                <a:cs typeface="Calibri" panose="020F0502020204030204" pitchFamily="34" charset="0"/>
              </a:rPr>
              <a:t>Rudolf Munz: Datenmanagement für SAP Applikationen, BTW, 2007: </a:t>
            </a:r>
            <a:r>
              <a:rPr lang="de-DE" sz="1400" b="1" dirty="0">
                <a:solidFill>
                  <a:schemeClr val="accent1"/>
                </a:solidFill>
                <a:latin typeface="Calibri" panose="020F0502020204030204" pitchFamily="34" charset="0"/>
                <a:cs typeface="Calibri" panose="020F0502020204030204" pitchFamily="34" charset="0"/>
              </a:rPr>
              <a:t>67,000</a:t>
            </a:r>
            <a:r>
              <a:rPr lang="de-DE" sz="1400" dirty="0">
                <a:solidFill>
                  <a:schemeClr val="accent1"/>
                </a:solidFill>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tables, </a:t>
            </a:r>
            <a:r>
              <a:rPr lang="de-DE" sz="1400" b="1" dirty="0">
                <a:solidFill>
                  <a:schemeClr val="accent1"/>
                </a:solidFill>
                <a:latin typeface="Calibri" panose="020F0502020204030204" pitchFamily="34" charset="0"/>
                <a:cs typeface="Calibri" panose="020F0502020204030204" pitchFamily="34" charset="0"/>
              </a:rPr>
              <a:t>700,000</a:t>
            </a:r>
            <a:r>
              <a:rPr lang="de-DE" sz="1400" dirty="0">
                <a:latin typeface="Calibri" panose="020F0502020204030204" pitchFamily="34" charset="0"/>
                <a:cs typeface="Calibri" panose="020F0502020204030204" pitchFamily="34" charset="0"/>
              </a:rPr>
              <a:t> columns, </a:t>
            </a:r>
            <a:r>
              <a:rPr lang="de-DE" sz="1400" b="1" dirty="0">
                <a:solidFill>
                  <a:schemeClr val="accent1"/>
                </a:solidFill>
                <a:latin typeface="Calibri" panose="020F0502020204030204" pitchFamily="34" charset="0"/>
                <a:cs typeface="Calibri" panose="020F0502020204030204" pitchFamily="34" charset="0"/>
              </a:rPr>
              <a:t>10,000</a:t>
            </a:r>
            <a:r>
              <a:rPr lang="de-DE" sz="1400" dirty="0">
                <a:latin typeface="Calibri" panose="020F0502020204030204" pitchFamily="34" charset="0"/>
                <a:cs typeface="Calibri" panose="020F0502020204030204" pitchFamily="34" charset="0"/>
              </a:rPr>
              <a:t> views, </a:t>
            </a:r>
            <a:r>
              <a:rPr lang="de-DE" sz="1400" b="1" dirty="0">
                <a:solidFill>
                  <a:schemeClr val="accent1"/>
                </a:solidFill>
                <a:latin typeface="Calibri" panose="020F0502020204030204" pitchFamily="34" charset="0"/>
                <a:cs typeface="Calibri" panose="020F0502020204030204" pitchFamily="34" charset="0"/>
              </a:rPr>
              <a:t>13,000</a:t>
            </a:r>
            <a:r>
              <a:rPr lang="de-DE" sz="1400" dirty="0">
                <a:latin typeface="Calibri" panose="020F0502020204030204" pitchFamily="34" charset="0"/>
                <a:cs typeface="Calibri" panose="020F0502020204030204" pitchFamily="34" charset="0"/>
              </a:rPr>
              <a:t> indexes</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296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Matching and Mapping</a:t>
            </a:r>
          </a:p>
        </p:txBody>
      </p:sp>
      <p:sp>
        <p:nvSpPr>
          <p:cNvPr id="3" name="Content Placeholder 2"/>
          <p:cNvSpPr>
            <a:spLocks noGrp="1"/>
          </p:cNvSpPr>
          <p:nvPr>
            <p:ph idx="1"/>
          </p:nvPr>
        </p:nvSpPr>
        <p:spPr/>
        <p:txBody>
          <a:bodyPr/>
          <a:lstStyle/>
          <a:p>
            <a:r>
              <a:rPr lang="en-US" dirty="0"/>
              <a:t>Schema Matching</a:t>
            </a:r>
          </a:p>
          <a:p>
            <a:pPr lvl="1"/>
            <a:r>
              <a:rPr lang="en-US" b="1" dirty="0">
                <a:solidFill>
                  <a:schemeClr val="accent1"/>
                </a:solidFill>
              </a:rPr>
              <a:t>Given: </a:t>
            </a:r>
            <a:r>
              <a:rPr lang="en-US" dirty="0"/>
              <a:t>two or more relational/hierarchical schemas (and data)</a:t>
            </a:r>
          </a:p>
          <a:p>
            <a:pPr lvl="1"/>
            <a:r>
              <a:rPr lang="en-US" dirty="0"/>
              <a:t>Find schema mappings in terms of logical attribute correspondences</a:t>
            </a:r>
          </a:p>
          <a:p>
            <a:r>
              <a:rPr lang="en-US" dirty="0"/>
              <a:t>Schema Mapping</a:t>
            </a:r>
          </a:p>
          <a:p>
            <a:pPr lvl="1"/>
            <a:r>
              <a:rPr lang="en-US" b="1" dirty="0">
                <a:solidFill>
                  <a:schemeClr val="accent1"/>
                </a:solidFill>
              </a:rPr>
              <a:t>Given:</a:t>
            </a:r>
            <a:r>
              <a:rPr lang="en-US" dirty="0"/>
              <a:t> logical attribute correspondences between schemas</a:t>
            </a:r>
          </a:p>
          <a:p>
            <a:pPr lvl="1"/>
            <a:r>
              <a:rPr lang="en-US" dirty="0"/>
              <a:t>Compile physical schema mapping programs (</a:t>
            </a:r>
            <a:r>
              <a:rPr lang="en-US" b="1" dirty="0">
                <a:solidFill>
                  <a:srgbClr val="7889FB"/>
                </a:solidFill>
              </a:rPr>
              <a:t>SQL</a:t>
            </a:r>
            <a:r>
              <a:rPr lang="en-US" dirty="0"/>
              <a:t>, </a:t>
            </a:r>
            <a:r>
              <a:rPr lang="en-US" b="1" dirty="0">
                <a:solidFill>
                  <a:srgbClr val="7889FB"/>
                </a:solidFill>
              </a:rPr>
              <a:t>XSLT</a:t>
            </a:r>
            <a:r>
              <a:rPr lang="en-US" dirty="0"/>
              <a:t>, </a:t>
            </a:r>
            <a:r>
              <a:rPr lang="en-US" b="1" dirty="0">
                <a:solidFill>
                  <a:srgbClr val="7889FB"/>
                </a:solidFill>
              </a:rPr>
              <a:t>XQuery</a:t>
            </a:r>
            <a:r>
              <a:rPr lang="en-US" dirty="0"/>
              <a:t>, </a:t>
            </a:r>
            <a:r>
              <a:rPr lang="en-US" dirty="0" err="1"/>
              <a:t>etc</a:t>
            </a:r>
            <a:r>
              <a:rPr lang="en-US" dirty="0"/>
              <a:t>)</a:t>
            </a:r>
          </a:p>
        </p:txBody>
      </p:sp>
      <p:sp>
        <p:nvSpPr>
          <p:cNvPr id="4" name="Text Placeholder 3"/>
          <p:cNvSpPr>
            <a:spLocks noGrp="1"/>
          </p:cNvSpPr>
          <p:nvPr>
            <p:ph type="body" sz="quarter" idx="14"/>
          </p:nvPr>
        </p:nvSpPr>
        <p:spPr/>
        <p:txBody>
          <a:bodyPr>
            <a:normAutofit lnSpcReduction="10000"/>
          </a:bodyPr>
          <a:lstStyle/>
          <a:p>
            <a:r>
              <a:rPr lang="en-US" dirty="0"/>
              <a:t>Motivation and Terminology</a:t>
            </a:r>
          </a:p>
        </p:txBody>
      </p:sp>
      <p:pic>
        <p:nvPicPr>
          <p:cNvPr id="13" name="Picture 10" descr="https://upload.wikimedia.org/wikipedia/commons/thumb/d/d8/Emblem-person-blue.svg/1024px-Emblem-person-blu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574" y="3567515"/>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14" name="Chevron 13"/>
          <p:cNvSpPr/>
          <p:nvPr/>
        </p:nvSpPr>
        <p:spPr>
          <a:xfrm>
            <a:off x="934495" y="4913643"/>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15" name="Chevron 14"/>
          <p:cNvSpPr/>
          <p:nvPr/>
        </p:nvSpPr>
        <p:spPr>
          <a:xfrm>
            <a:off x="3339241" y="4913643"/>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16" name="Chevron 15"/>
          <p:cNvSpPr/>
          <p:nvPr/>
        </p:nvSpPr>
        <p:spPr>
          <a:xfrm>
            <a:off x="5733737" y="4913643"/>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7" name="Straight Arrow Connector 16"/>
          <p:cNvCxnSpPr>
            <a:stCxn id="13" idx="1"/>
            <a:endCxn id="14" idx="0"/>
          </p:cNvCxnSpPr>
          <p:nvPr/>
        </p:nvCxnSpPr>
        <p:spPr>
          <a:xfrm flipH="1">
            <a:off x="1622805" y="4127482"/>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2"/>
          </p:cNvCxnSpPr>
          <p:nvPr/>
        </p:nvCxnSpPr>
        <p:spPr>
          <a:xfrm>
            <a:off x="4175541" y="4687449"/>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3"/>
            <a:endCxn id="16" idx="0"/>
          </p:cNvCxnSpPr>
          <p:nvPr/>
        </p:nvCxnSpPr>
        <p:spPr>
          <a:xfrm>
            <a:off x="4735508" y="4127482"/>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feld 4"/>
          <p:cNvSpPr txBox="1"/>
          <p:nvPr/>
        </p:nvSpPr>
        <p:spPr>
          <a:xfrm>
            <a:off x="7388398" y="5052069"/>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r>
              <a:rPr lang="de-DE" sz="1000" b="1" dirty="0">
                <a:latin typeface="Consolas" panose="020B0609020204030204" pitchFamily="49" charset="0"/>
              </a:rPr>
              <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25" name="Group 24"/>
          <p:cNvGrpSpPr/>
          <p:nvPr/>
        </p:nvGrpSpPr>
        <p:grpSpPr>
          <a:xfrm>
            <a:off x="371787" y="5084466"/>
            <a:ext cx="545963" cy="678839"/>
            <a:chOff x="180871" y="5004080"/>
            <a:chExt cx="545963" cy="678839"/>
          </a:xfrm>
        </p:grpSpPr>
        <p:sp>
          <p:nvSpPr>
            <p:cNvPr id="22" name="Folded Corner 21"/>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olded Corner 22"/>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olded Corner 23"/>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rot="10800000">
            <a:off x="2858838" y="5185862"/>
            <a:ext cx="388442" cy="125540"/>
            <a:chOff x="5581337" y="3056661"/>
            <a:chExt cx="293277" cy="236705"/>
          </a:xfrm>
        </p:grpSpPr>
        <p:sp>
          <p:nvSpPr>
            <p:cNvPr id="31" name="Rectangle 30"/>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2" name="Group 41"/>
          <p:cNvGrpSpPr/>
          <p:nvPr/>
        </p:nvGrpSpPr>
        <p:grpSpPr>
          <a:xfrm>
            <a:off x="2813620" y="5499035"/>
            <a:ext cx="490370" cy="125540"/>
            <a:chOff x="2739093" y="5422831"/>
            <a:chExt cx="490370" cy="125540"/>
          </a:xfrm>
        </p:grpSpPr>
        <p:sp>
          <p:nvSpPr>
            <p:cNvPr id="36" name="Rectangle 35"/>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0" name="Rectangle 39"/>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4" name="Group 43"/>
          <p:cNvGrpSpPr/>
          <p:nvPr/>
        </p:nvGrpSpPr>
        <p:grpSpPr>
          <a:xfrm rot="10800000">
            <a:off x="5262074" y="5187538"/>
            <a:ext cx="388442" cy="125540"/>
            <a:chOff x="5581337" y="3056661"/>
            <a:chExt cx="293277" cy="236705"/>
          </a:xfrm>
        </p:grpSpPr>
        <p:sp>
          <p:nvSpPr>
            <p:cNvPr id="45" name="Rectangle 44"/>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6" name="Rectangle 45"/>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7" name="Rectangle 46"/>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8" name="Rectangle 47"/>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9" name="Group 48"/>
          <p:cNvGrpSpPr/>
          <p:nvPr/>
        </p:nvGrpSpPr>
        <p:grpSpPr>
          <a:xfrm>
            <a:off x="5216856" y="5500711"/>
            <a:ext cx="490370" cy="125540"/>
            <a:chOff x="2739093" y="5422831"/>
            <a:chExt cx="490370" cy="125540"/>
          </a:xfrm>
        </p:grpSpPr>
        <p:sp>
          <p:nvSpPr>
            <p:cNvPr id="50" name="Rectangle 49"/>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1" name="Rectangle 50"/>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2" name="Rectangle 51"/>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3" name="Rectangle 52"/>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4" name="Rectangle 53"/>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58" name="Straight Arrow Connector 57"/>
          <p:cNvCxnSpPr>
            <a:stCxn id="45" idx="1"/>
            <a:endCxn id="50" idx="3"/>
          </p:cNvCxnSpPr>
          <p:nvPr/>
        </p:nvCxnSpPr>
        <p:spPr>
          <a:xfrm flipH="1">
            <a:off x="5265231" y="5313078"/>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8" idx="1"/>
            <a:endCxn id="52" idx="3"/>
          </p:cNvCxnSpPr>
          <p:nvPr/>
        </p:nvCxnSpPr>
        <p:spPr>
          <a:xfrm flipH="1">
            <a:off x="5459559" y="5313078"/>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7" idx="1"/>
            <a:endCxn id="51" idx="3"/>
          </p:cNvCxnSpPr>
          <p:nvPr/>
        </p:nvCxnSpPr>
        <p:spPr>
          <a:xfrm flipH="1">
            <a:off x="5361981" y="5313078"/>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4" idx="3"/>
            <a:endCxn id="46" idx="1"/>
          </p:cNvCxnSpPr>
          <p:nvPr/>
        </p:nvCxnSpPr>
        <p:spPr>
          <a:xfrm flipH="1" flipV="1">
            <a:off x="5407199" y="5313078"/>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80868" y="4180115"/>
            <a:ext cx="17246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Well, I don’t even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have a schema</a:t>
            </a:r>
          </a:p>
        </p:txBody>
      </p:sp>
    </p:spTree>
    <p:extLst>
      <p:ext uri="{BB962C8B-B14F-4D97-AF65-F5344CB8AC3E}">
        <p14:creationId xmlns:p14="http://schemas.microsoft.com/office/powerpoint/2010/main" val="261665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Mapping vs. Schema Integration</a:t>
            </a:r>
          </a:p>
        </p:txBody>
      </p:sp>
      <p:sp>
        <p:nvSpPr>
          <p:cNvPr id="3" name="Content Placeholder 2"/>
          <p:cNvSpPr>
            <a:spLocks noGrp="1"/>
          </p:cNvSpPr>
          <p:nvPr>
            <p:ph idx="1"/>
          </p:nvPr>
        </p:nvSpPr>
        <p:spPr/>
        <p:txBody>
          <a:bodyPr/>
          <a:lstStyle/>
          <a:p>
            <a:r>
              <a:rPr lang="en-US" dirty="0"/>
              <a:t>Schema Integration</a:t>
            </a:r>
          </a:p>
          <a:p>
            <a:pPr lvl="1"/>
            <a:r>
              <a:rPr lang="en-US" b="1" dirty="0"/>
              <a:t>Use case:</a:t>
            </a:r>
            <a:r>
              <a:rPr lang="en-US" dirty="0"/>
              <a:t> DWH schema (</a:t>
            </a:r>
            <a:r>
              <a:rPr lang="en-US" b="1" dirty="0">
                <a:solidFill>
                  <a:srgbClr val="7889FB"/>
                </a:solidFill>
              </a:rPr>
              <a:t>lecture 02</a:t>
            </a:r>
            <a:r>
              <a:rPr lang="en-US" dirty="0"/>
              <a:t>), virtual/federated DBMS (</a:t>
            </a:r>
            <a:r>
              <a:rPr lang="en-US" b="1" dirty="0">
                <a:solidFill>
                  <a:srgbClr val="7889FB"/>
                </a:solidFill>
              </a:rPr>
              <a:t>lecture 03</a:t>
            </a:r>
            <a:r>
              <a:rPr lang="en-US" dirty="0"/>
              <a:t>)</a:t>
            </a:r>
          </a:p>
          <a:p>
            <a:pPr lvl="1"/>
            <a:r>
              <a:rPr lang="en-US" b="1" dirty="0">
                <a:solidFill>
                  <a:srgbClr val="7889FB"/>
                </a:solidFill>
              </a:rPr>
              <a:t>Schema integration:</a:t>
            </a:r>
            <a:r>
              <a:rPr lang="en-US" dirty="0"/>
              <a:t> map existing schemas into consolidated schema</a:t>
            </a:r>
          </a:p>
          <a:p>
            <a:pPr lvl="1"/>
            <a:r>
              <a:rPr lang="en-US" b="1" dirty="0">
                <a:solidFill>
                  <a:schemeClr val="accent1"/>
                </a:solidFill>
              </a:rPr>
              <a:t>Schema mapping</a:t>
            </a:r>
            <a:r>
              <a:rPr lang="en-US" dirty="0"/>
              <a:t> orthogonal, but both deal with semantic and structural heterogeneity</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Motivation and Terminology</a:t>
            </a:r>
          </a:p>
        </p:txBody>
      </p:sp>
      <p:grpSp>
        <p:nvGrpSpPr>
          <p:cNvPr id="85" name="Group 84"/>
          <p:cNvGrpSpPr/>
          <p:nvPr/>
        </p:nvGrpSpPr>
        <p:grpSpPr>
          <a:xfrm>
            <a:off x="6688873" y="4501663"/>
            <a:ext cx="1703004" cy="1679750"/>
            <a:chOff x="6638632" y="4561952"/>
            <a:chExt cx="1703004" cy="1679750"/>
          </a:xfrm>
        </p:grpSpPr>
        <p:sp>
          <p:nvSpPr>
            <p:cNvPr id="57" name="Can 56"/>
            <p:cNvSpPr/>
            <p:nvPr/>
          </p:nvSpPr>
          <p:spPr>
            <a:xfrm>
              <a:off x="6885009" y="5678994"/>
              <a:ext cx="1215465" cy="562708"/>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Source 2</a:t>
              </a:r>
            </a:p>
          </p:txBody>
        </p:sp>
        <p:sp>
          <p:nvSpPr>
            <p:cNvPr id="58" name="Rounded Rectangle 57"/>
            <p:cNvSpPr/>
            <p:nvPr/>
          </p:nvSpPr>
          <p:spPr>
            <a:xfrm>
              <a:off x="6638632" y="4561952"/>
              <a:ext cx="1703004" cy="923562"/>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Schema 2</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59" name="Rectangle 58"/>
            <p:cNvSpPr/>
            <p:nvPr/>
          </p:nvSpPr>
          <p:spPr>
            <a:xfrm>
              <a:off x="6799596" y="496327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60" name="Rectangle 59"/>
            <p:cNvSpPr/>
            <p:nvPr/>
          </p:nvSpPr>
          <p:spPr>
            <a:xfrm>
              <a:off x="7353929" y="5145821"/>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sp>
          <p:nvSpPr>
            <p:cNvPr id="61" name="Rectangle 60"/>
            <p:cNvSpPr/>
            <p:nvPr/>
          </p:nvSpPr>
          <p:spPr>
            <a:xfrm>
              <a:off x="7888164" y="4886243"/>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4</a:t>
              </a:r>
            </a:p>
          </p:txBody>
        </p:sp>
        <p:cxnSp>
          <p:nvCxnSpPr>
            <p:cNvPr id="62" name="Gerade Verbindung mit Pfeil 26"/>
            <p:cNvCxnSpPr>
              <a:stCxn id="58" idx="2"/>
              <a:endCxn id="57" idx="1"/>
            </p:cNvCxnSpPr>
            <p:nvPr/>
          </p:nvCxnSpPr>
          <p:spPr bwMode="auto">
            <a:xfrm>
              <a:off x="7490134" y="5485514"/>
              <a:ext cx="2608" cy="193480"/>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63" name="Gerade Verbindung mit Pfeil 26"/>
            <p:cNvCxnSpPr>
              <a:stCxn id="59" idx="3"/>
              <a:endCxn id="60" idx="1"/>
            </p:cNvCxnSpPr>
            <p:nvPr/>
          </p:nvCxnSpPr>
          <p:spPr bwMode="auto">
            <a:xfrm>
              <a:off x="7111094" y="5108979"/>
              <a:ext cx="242835" cy="182543"/>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64" name="Gerade Verbindung mit Pfeil 26"/>
            <p:cNvCxnSpPr>
              <a:stCxn id="61" idx="1"/>
              <a:endCxn id="60" idx="3"/>
            </p:cNvCxnSpPr>
            <p:nvPr/>
          </p:nvCxnSpPr>
          <p:spPr bwMode="auto">
            <a:xfrm flipH="1">
              <a:off x="7665427" y="5031944"/>
              <a:ext cx="222737" cy="259578"/>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65" name="Gerade Verbindung mit Pfeil 26"/>
            <p:cNvCxnSpPr>
              <a:stCxn id="61" idx="1"/>
              <a:endCxn id="59" idx="3"/>
            </p:cNvCxnSpPr>
            <p:nvPr/>
          </p:nvCxnSpPr>
          <p:spPr bwMode="auto">
            <a:xfrm flipH="1">
              <a:off x="7111094" y="5031944"/>
              <a:ext cx="777070" cy="77035"/>
            </a:xfrm>
            <a:prstGeom prst="straightConnector1">
              <a:avLst/>
            </a:prstGeom>
            <a:noFill/>
            <a:ln w="19050" cap="flat" cmpd="sng" algn="ctr">
              <a:solidFill>
                <a:srgbClr val="7889FB"/>
              </a:solidFill>
              <a:prstDash val="solid"/>
              <a:round/>
              <a:headEnd type="none" w="med" len="med"/>
              <a:tailEnd type="none" w="med" len="lg"/>
            </a:ln>
            <a:effectLst/>
          </p:spPr>
        </p:cxnSp>
      </p:grpSp>
      <p:grpSp>
        <p:nvGrpSpPr>
          <p:cNvPr id="98" name="Group 97"/>
          <p:cNvGrpSpPr/>
          <p:nvPr/>
        </p:nvGrpSpPr>
        <p:grpSpPr>
          <a:xfrm>
            <a:off x="1019910" y="4501663"/>
            <a:ext cx="1703004" cy="1678073"/>
            <a:chOff x="1019910" y="4501663"/>
            <a:chExt cx="1703004" cy="1678073"/>
          </a:xfrm>
        </p:grpSpPr>
        <p:sp>
          <p:nvSpPr>
            <p:cNvPr id="40" name="Can 39"/>
            <p:cNvSpPr/>
            <p:nvPr/>
          </p:nvSpPr>
          <p:spPr>
            <a:xfrm>
              <a:off x="1266287" y="5617028"/>
              <a:ext cx="1215465" cy="562708"/>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Source 1</a:t>
              </a:r>
            </a:p>
          </p:txBody>
        </p:sp>
        <p:sp>
          <p:nvSpPr>
            <p:cNvPr id="42" name="Rounded Rectangle 41"/>
            <p:cNvSpPr/>
            <p:nvPr/>
          </p:nvSpPr>
          <p:spPr>
            <a:xfrm>
              <a:off x="1019910" y="4501663"/>
              <a:ext cx="1703004" cy="921885"/>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Schema 1</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43" name="Rectangle 42"/>
            <p:cNvSpPr/>
            <p:nvPr/>
          </p:nvSpPr>
          <p:spPr>
            <a:xfrm>
              <a:off x="1180874" y="5031939"/>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1</a:t>
              </a:r>
            </a:p>
          </p:txBody>
        </p:sp>
        <p:sp>
          <p:nvSpPr>
            <p:cNvPr id="44" name="Rectangle 43"/>
            <p:cNvSpPr/>
            <p:nvPr/>
          </p:nvSpPr>
          <p:spPr>
            <a:xfrm>
              <a:off x="1735207" y="4923084"/>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45" name="Rectangle 44"/>
            <p:cNvSpPr/>
            <p:nvPr/>
          </p:nvSpPr>
          <p:spPr>
            <a:xfrm>
              <a:off x="2269442" y="505538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cxnSp>
          <p:nvCxnSpPr>
            <p:cNvPr id="48" name="Gerade Verbindung mit Pfeil 26"/>
            <p:cNvCxnSpPr>
              <a:stCxn id="42" idx="2"/>
              <a:endCxn id="40" idx="1"/>
            </p:cNvCxnSpPr>
            <p:nvPr/>
          </p:nvCxnSpPr>
          <p:spPr bwMode="auto">
            <a:xfrm>
              <a:off x="1871412" y="5423548"/>
              <a:ext cx="2608" cy="193480"/>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51" name="Gerade Verbindung mit Pfeil 26"/>
            <p:cNvCxnSpPr>
              <a:stCxn id="43" idx="3"/>
              <a:endCxn id="44" idx="1"/>
            </p:cNvCxnSpPr>
            <p:nvPr/>
          </p:nvCxnSpPr>
          <p:spPr bwMode="auto">
            <a:xfrm flipV="1">
              <a:off x="1492372" y="5068785"/>
              <a:ext cx="242835" cy="108855"/>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54" name="Gerade Verbindung mit Pfeil 26"/>
            <p:cNvCxnSpPr>
              <a:stCxn id="45" idx="1"/>
              <a:endCxn id="44" idx="3"/>
            </p:cNvCxnSpPr>
            <p:nvPr/>
          </p:nvCxnSpPr>
          <p:spPr bwMode="auto">
            <a:xfrm flipH="1" flipV="1">
              <a:off x="2046705" y="5068785"/>
              <a:ext cx="222737" cy="132304"/>
            </a:xfrm>
            <a:prstGeom prst="straightConnector1">
              <a:avLst/>
            </a:prstGeom>
            <a:noFill/>
            <a:ln w="19050" cap="flat" cmpd="sng" algn="ctr">
              <a:solidFill>
                <a:srgbClr val="7889FB"/>
              </a:solidFill>
              <a:prstDash val="solid"/>
              <a:round/>
              <a:headEnd type="none" w="med" len="med"/>
              <a:tailEnd type="none" w="med" len="lg"/>
            </a:ln>
            <a:effectLst/>
          </p:spPr>
        </p:cxnSp>
      </p:grpSp>
      <p:grpSp>
        <p:nvGrpSpPr>
          <p:cNvPr id="99" name="Group 98"/>
          <p:cNvGrpSpPr/>
          <p:nvPr/>
        </p:nvGrpSpPr>
        <p:grpSpPr>
          <a:xfrm>
            <a:off x="3399882" y="3260574"/>
            <a:ext cx="2548741" cy="999928"/>
            <a:chOff x="3399882" y="3260574"/>
            <a:chExt cx="2548741" cy="999928"/>
          </a:xfrm>
        </p:grpSpPr>
        <p:sp>
          <p:nvSpPr>
            <p:cNvPr id="72" name="Rectangle 71"/>
            <p:cNvSpPr/>
            <p:nvPr/>
          </p:nvSpPr>
          <p:spPr>
            <a:xfrm>
              <a:off x="3664494" y="3807714"/>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1</a:t>
              </a:r>
            </a:p>
          </p:txBody>
        </p:sp>
        <p:grpSp>
          <p:nvGrpSpPr>
            <p:cNvPr id="87" name="Group 86"/>
            <p:cNvGrpSpPr/>
            <p:nvPr/>
          </p:nvGrpSpPr>
          <p:grpSpPr>
            <a:xfrm>
              <a:off x="3399882" y="3260574"/>
              <a:ext cx="2548741" cy="999928"/>
              <a:chOff x="3329545" y="3320863"/>
              <a:chExt cx="2548741" cy="999928"/>
            </a:xfrm>
          </p:grpSpPr>
          <p:sp>
            <p:nvSpPr>
              <p:cNvPr id="46" name="Rounded Rectangle 45"/>
              <p:cNvSpPr/>
              <p:nvPr/>
            </p:nvSpPr>
            <p:spPr>
              <a:xfrm>
                <a:off x="3329545" y="3320863"/>
                <a:ext cx="2548741" cy="999928"/>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889FB"/>
                    </a:solidFill>
                    <a:latin typeface="Calibri" panose="020F0502020204030204" pitchFamily="34" charset="0"/>
                    <a:cs typeface="Calibri" panose="020F0502020204030204" pitchFamily="34" charset="0"/>
                  </a:rPr>
                  <a:t>Integrated Schema</a:t>
                </a:r>
              </a:p>
              <a:p>
                <a:pPr algn="ctr"/>
                <a:endParaRPr lang="en-US" sz="2200"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73" name="Rectangle 72"/>
              <p:cNvSpPr/>
              <p:nvPr/>
            </p:nvSpPr>
            <p:spPr>
              <a:xfrm>
                <a:off x="4168586" y="375914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74" name="Rectangle 73"/>
              <p:cNvSpPr/>
              <p:nvPr/>
            </p:nvSpPr>
            <p:spPr>
              <a:xfrm>
                <a:off x="4702821" y="3941692"/>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cxnSp>
            <p:nvCxnSpPr>
              <p:cNvPr id="75" name="Gerade Verbindung mit Pfeil 26"/>
              <p:cNvCxnSpPr>
                <a:stCxn id="72" idx="3"/>
                <a:endCxn id="73" idx="1"/>
              </p:cNvCxnSpPr>
              <p:nvPr/>
            </p:nvCxnSpPr>
            <p:spPr bwMode="auto">
              <a:xfrm flipV="1">
                <a:off x="3895607" y="3904849"/>
                <a:ext cx="272979" cy="108855"/>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76" name="Gerade Verbindung mit Pfeil 26"/>
              <p:cNvCxnSpPr>
                <a:stCxn id="74" idx="1"/>
                <a:endCxn id="73" idx="3"/>
              </p:cNvCxnSpPr>
              <p:nvPr/>
            </p:nvCxnSpPr>
            <p:spPr bwMode="auto">
              <a:xfrm flipH="1" flipV="1">
                <a:off x="4480084" y="3904849"/>
                <a:ext cx="222737" cy="182544"/>
              </a:xfrm>
              <a:prstGeom prst="straightConnector1">
                <a:avLst/>
              </a:prstGeom>
              <a:noFill/>
              <a:ln w="19050" cap="flat" cmpd="sng" algn="ctr">
                <a:solidFill>
                  <a:srgbClr val="7889FB"/>
                </a:solidFill>
                <a:prstDash val="solid"/>
                <a:round/>
                <a:headEnd type="none" w="med" len="med"/>
                <a:tailEnd type="none" w="med" len="lg"/>
              </a:ln>
              <a:effectLst/>
            </p:spPr>
          </p:cxnSp>
          <p:sp>
            <p:nvSpPr>
              <p:cNvPr id="77" name="Rectangle 76"/>
              <p:cNvSpPr/>
              <p:nvPr/>
            </p:nvSpPr>
            <p:spPr>
              <a:xfrm>
                <a:off x="5257169" y="3672067"/>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4</a:t>
                </a:r>
              </a:p>
            </p:txBody>
          </p:sp>
          <p:cxnSp>
            <p:nvCxnSpPr>
              <p:cNvPr id="78" name="Gerade Verbindung mit Pfeil 26"/>
              <p:cNvCxnSpPr>
                <a:stCxn id="77" idx="1"/>
                <a:endCxn id="73" idx="3"/>
              </p:cNvCxnSpPr>
              <p:nvPr/>
            </p:nvCxnSpPr>
            <p:spPr bwMode="auto">
              <a:xfrm flipH="1">
                <a:off x="4480084" y="3817768"/>
                <a:ext cx="777085" cy="87081"/>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81" name="Gerade Verbindung mit Pfeil 26"/>
              <p:cNvCxnSpPr>
                <a:stCxn id="77" idx="1"/>
                <a:endCxn id="74" idx="3"/>
              </p:cNvCxnSpPr>
              <p:nvPr/>
            </p:nvCxnSpPr>
            <p:spPr bwMode="auto">
              <a:xfrm flipH="1">
                <a:off x="5014319" y="3817768"/>
                <a:ext cx="242850" cy="269625"/>
              </a:xfrm>
              <a:prstGeom prst="straightConnector1">
                <a:avLst/>
              </a:prstGeom>
              <a:noFill/>
              <a:ln w="19050" cap="flat" cmpd="sng" algn="ctr">
                <a:solidFill>
                  <a:srgbClr val="7889FB"/>
                </a:solidFill>
                <a:prstDash val="solid"/>
                <a:round/>
                <a:headEnd type="none" w="med" len="med"/>
                <a:tailEnd type="none" w="med" len="lg"/>
              </a:ln>
              <a:effectLst/>
            </p:spPr>
          </p:cxnSp>
        </p:grpSp>
      </p:grpSp>
      <p:cxnSp>
        <p:nvCxnSpPr>
          <p:cNvPr id="88" name="Gerade Verbindung mit Pfeil 27"/>
          <p:cNvCxnSpPr>
            <a:stCxn id="58" idx="0"/>
            <a:endCxn id="46" idx="3"/>
          </p:cNvCxnSpPr>
          <p:nvPr/>
        </p:nvCxnSpPr>
        <p:spPr bwMode="auto">
          <a:xfrm flipH="1" flipV="1">
            <a:off x="5948623" y="3760538"/>
            <a:ext cx="1591752" cy="741125"/>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92" name="Gerade Verbindung mit Pfeil 27"/>
          <p:cNvCxnSpPr>
            <a:stCxn id="42" idx="0"/>
            <a:endCxn id="46" idx="1"/>
          </p:cNvCxnSpPr>
          <p:nvPr/>
        </p:nvCxnSpPr>
        <p:spPr bwMode="auto">
          <a:xfrm flipV="1">
            <a:off x="1871412" y="3760538"/>
            <a:ext cx="1528470" cy="741125"/>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95" name="Gerade Verbindung mit Pfeil 27"/>
          <p:cNvCxnSpPr>
            <a:stCxn id="42" idx="3"/>
            <a:endCxn id="58" idx="1"/>
          </p:cNvCxnSpPr>
          <p:nvPr/>
        </p:nvCxnSpPr>
        <p:spPr bwMode="auto">
          <a:xfrm>
            <a:off x="2722914" y="4962606"/>
            <a:ext cx="3965959" cy="838"/>
          </a:xfrm>
          <a:prstGeom prst="straightConnector1">
            <a:avLst/>
          </a:prstGeom>
          <a:noFill/>
          <a:ln w="19050" cap="flat" cmpd="sng" algn="ctr">
            <a:solidFill>
              <a:srgbClr val="7889FB"/>
            </a:solidFill>
            <a:prstDash val="solid"/>
            <a:round/>
            <a:headEnd type="triangle" w="med" len="lg"/>
            <a:tailEnd type="triangle" w="med" len="lg"/>
          </a:ln>
          <a:effectLst/>
        </p:spPr>
      </p:cxnSp>
      <p:sp>
        <p:nvSpPr>
          <p:cNvPr id="100" name="TextBox 99"/>
          <p:cNvSpPr txBox="1"/>
          <p:nvPr/>
        </p:nvSpPr>
        <p:spPr>
          <a:xfrm>
            <a:off x="3506228" y="5065666"/>
            <a:ext cx="2311121"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101" name="TextBox 100"/>
          <p:cNvSpPr txBox="1"/>
          <p:nvPr/>
        </p:nvSpPr>
        <p:spPr>
          <a:xfrm>
            <a:off x="1488180" y="3449561"/>
            <a:ext cx="139922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102" name="TextBox 101"/>
          <p:cNvSpPr txBox="1"/>
          <p:nvPr/>
        </p:nvSpPr>
        <p:spPr>
          <a:xfrm>
            <a:off x="6463807" y="3451237"/>
            <a:ext cx="139922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103" name="TextBox 102"/>
          <p:cNvSpPr txBox="1"/>
          <p:nvPr/>
        </p:nvSpPr>
        <p:spPr>
          <a:xfrm>
            <a:off x="4158629" y="4260502"/>
            <a:ext cx="1006317"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DWH</a:t>
            </a:r>
          </a:p>
        </p:txBody>
      </p:sp>
    </p:spTree>
    <p:extLst>
      <p:ext uri="{BB962C8B-B14F-4D97-AF65-F5344CB8AC3E}">
        <p14:creationId xmlns:p14="http://schemas.microsoft.com/office/powerpoint/2010/main" val="38558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Types of Heterogeneity</a:t>
            </a:r>
            <a:br>
              <a:rPr lang="en-US" dirty="0"/>
            </a:br>
            <a:r>
              <a:rPr lang="en-US" dirty="0">
                <a:sym typeface="Wingdings" panose="05000000000000000000" pitchFamily="2" charset="2"/>
              </a:rPr>
              <a:t> </a:t>
            </a:r>
            <a:r>
              <a:rPr lang="en-US" dirty="0"/>
              <a:t>Scope</a:t>
            </a:r>
          </a:p>
        </p:txBody>
      </p:sp>
      <p:sp>
        <p:nvSpPr>
          <p:cNvPr id="4" name="Text Placeholder 3"/>
          <p:cNvSpPr>
            <a:spLocks noGrp="1"/>
          </p:cNvSpPr>
          <p:nvPr>
            <p:ph type="body" sz="quarter" idx="14"/>
          </p:nvPr>
        </p:nvSpPr>
        <p:spPr/>
        <p:txBody>
          <a:bodyPr>
            <a:normAutofit lnSpcReduction="10000"/>
          </a:bodyPr>
          <a:lstStyle/>
          <a:p>
            <a:r>
              <a:rPr lang="en-US" dirty="0"/>
              <a:t>Motivation and Terminology</a:t>
            </a:r>
          </a:p>
        </p:txBody>
      </p:sp>
      <p:sp>
        <p:nvSpPr>
          <p:cNvPr id="5" name="Textfeld 4"/>
          <p:cNvSpPr txBox="1"/>
          <p:nvPr/>
        </p:nvSpPr>
        <p:spPr>
          <a:xfrm>
            <a:off x="3929058" y="1624203"/>
            <a:ext cx="2071702" cy="369332"/>
          </a:xfrm>
          <a:prstGeom prst="rect">
            <a:avLst/>
          </a:prstGeom>
          <a:solidFill>
            <a:schemeClr val="bg1"/>
          </a:solidFill>
          <a:ln w="19050">
            <a:noFill/>
          </a:ln>
        </p:spPr>
        <p:txBody>
          <a:bodyPr wrap="square" rtlCol="0">
            <a:spAutoFit/>
          </a:bodyPr>
          <a:lstStyle/>
          <a:p>
            <a:pPr algn="ctr"/>
            <a:r>
              <a:rPr lang="en-US" b="1" dirty="0">
                <a:latin typeface="Calibri" panose="020F0502020204030204" pitchFamily="34" charset="0"/>
                <a:cs typeface="Calibri" panose="020F0502020204030204" pitchFamily="34" charset="0"/>
              </a:rPr>
              <a:t>Heterogeneity</a:t>
            </a:r>
          </a:p>
        </p:txBody>
      </p:sp>
      <p:sp>
        <p:nvSpPr>
          <p:cNvPr id="6" name="Textfeld 5"/>
          <p:cNvSpPr txBox="1"/>
          <p:nvPr/>
        </p:nvSpPr>
        <p:spPr>
          <a:xfrm>
            <a:off x="6072198" y="2297367"/>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Structural Heterogeneity</a:t>
            </a:r>
          </a:p>
        </p:txBody>
      </p:sp>
      <p:sp>
        <p:nvSpPr>
          <p:cNvPr id="7" name="Textfeld 6"/>
          <p:cNvSpPr txBox="1"/>
          <p:nvPr/>
        </p:nvSpPr>
        <p:spPr>
          <a:xfrm>
            <a:off x="1857356" y="2310638"/>
            <a:ext cx="2071702" cy="646331"/>
          </a:xfrm>
          <a:prstGeom prst="rect">
            <a:avLst/>
          </a:prstGeom>
          <a:solidFill>
            <a:schemeClr val="bg1"/>
          </a:solidFill>
          <a:ln w="19050">
            <a:noFill/>
          </a:ln>
        </p:spPr>
        <p:txBody>
          <a:bodyPr wrap="square" rtlCol="0">
            <a:spAutoFit/>
          </a:bodyPr>
          <a:lstStyle/>
          <a:p>
            <a:pPr algn="ctr"/>
            <a:r>
              <a:rPr lang="en-US" b="1" dirty="0">
                <a:latin typeface="Calibri" panose="020F0502020204030204" pitchFamily="34" charset="0"/>
                <a:cs typeface="Calibri" panose="020F0502020204030204" pitchFamily="34" charset="0"/>
              </a:rPr>
              <a:t>Semantic Heterogeneity</a:t>
            </a:r>
          </a:p>
        </p:txBody>
      </p:sp>
      <p:sp>
        <p:nvSpPr>
          <p:cNvPr id="8" name="Textfeld 7"/>
          <p:cNvSpPr txBox="1"/>
          <p:nvPr/>
        </p:nvSpPr>
        <p:spPr>
          <a:xfrm>
            <a:off x="785786" y="3267277"/>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Attribute Heterogeneity</a:t>
            </a:r>
          </a:p>
        </p:txBody>
      </p:sp>
      <p:sp>
        <p:nvSpPr>
          <p:cNvPr id="9" name="Textfeld 8"/>
          <p:cNvSpPr txBox="1"/>
          <p:nvPr/>
        </p:nvSpPr>
        <p:spPr>
          <a:xfrm>
            <a:off x="3143240" y="3254006"/>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Missing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Data</a:t>
            </a:r>
          </a:p>
        </p:txBody>
      </p:sp>
      <p:cxnSp>
        <p:nvCxnSpPr>
          <p:cNvPr id="10" name="Gerade Verbindung mit Pfeil 9"/>
          <p:cNvCxnSpPr>
            <a:stCxn id="5" idx="2"/>
            <a:endCxn id="7" idx="0"/>
          </p:cNvCxnSpPr>
          <p:nvPr/>
        </p:nvCxnSpPr>
        <p:spPr bwMode="auto">
          <a:xfrm flipH="1">
            <a:off x="2893207" y="1993535"/>
            <a:ext cx="2071702" cy="317103"/>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11" name="Gerade Verbindung mit Pfeil 10"/>
          <p:cNvCxnSpPr>
            <a:stCxn id="5" idx="2"/>
            <a:endCxn id="6" idx="0"/>
          </p:cNvCxnSpPr>
          <p:nvPr/>
        </p:nvCxnSpPr>
        <p:spPr bwMode="auto">
          <a:xfrm>
            <a:off x="4964909" y="1993535"/>
            <a:ext cx="2143140" cy="303832"/>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12" name="Gerade Verbindung mit Pfeil 11"/>
          <p:cNvCxnSpPr>
            <a:stCxn id="7" idx="2"/>
            <a:endCxn id="9" idx="0"/>
          </p:cNvCxnSpPr>
          <p:nvPr/>
        </p:nvCxnSpPr>
        <p:spPr bwMode="auto">
          <a:xfrm>
            <a:off x="2893207" y="2956969"/>
            <a:ext cx="1285884" cy="297037"/>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13" name="Gerade Verbindung mit Pfeil 12"/>
          <p:cNvCxnSpPr>
            <a:stCxn id="7" idx="2"/>
            <a:endCxn id="8" idx="0"/>
          </p:cNvCxnSpPr>
          <p:nvPr/>
        </p:nvCxnSpPr>
        <p:spPr bwMode="auto">
          <a:xfrm flipH="1">
            <a:off x="1821637" y="2956969"/>
            <a:ext cx="1071570" cy="310308"/>
          </a:xfrm>
          <a:prstGeom prst="straightConnector1">
            <a:avLst/>
          </a:prstGeom>
          <a:noFill/>
          <a:ln w="19050" cap="flat" cmpd="sng" algn="ctr">
            <a:solidFill>
              <a:srgbClr val="7889FB"/>
            </a:solidFill>
            <a:prstDash val="solid"/>
            <a:round/>
            <a:headEnd type="none" w="med" len="med"/>
            <a:tailEnd type="triangle" w="med" len="lg"/>
          </a:ln>
          <a:effectLst/>
        </p:spPr>
      </p:cxnSp>
      <p:grpSp>
        <p:nvGrpSpPr>
          <p:cNvPr id="3" name="Group 2"/>
          <p:cNvGrpSpPr/>
          <p:nvPr/>
        </p:nvGrpSpPr>
        <p:grpSpPr>
          <a:xfrm>
            <a:off x="642910" y="3914401"/>
            <a:ext cx="2357454" cy="2098297"/>
            <a:chOff x="642910" y="3914401"/>
            <a:chExt cx="2357454" cy="2098297"/>
          </a:xfrm>
        </p:grpSpPr>
        <p:sp>
          <p:nvSpPr>
            <p:cNvPr id="14" name="Textfeld 13"/>
            <p:cNvSpPr txBox="1"/>
            <p:nvPr/>
          </p:nvSpPr>
          <p:spPr>
            <a:xfrm>
              <a:off x="642910" y="4338847"/>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 Synonyms/homonyms</a:t>
              </a:r>
            </a:p>
          </p:txBody>
        </p:sp>
        <p:sp>
          <p:nvSpPr>
            <p:cNvPr id="15" name="Textfeld 14"/>
            <p:cNvSpPr txBox="1"/>
            <p:nvPr/>
          </p:nvSpPr>
          <p:spPr>
            <a:xfrm>
              <a:off x="642910" y="4602574"/>
              <a:ext cx="2357454"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2. Simple mapping </a:t>
              </a:r>
              <a:r>
                <a:rPr lang="en-US" sz="1600" dirty="0">
                  <a:latin typeface="Calibri" panose="020F0502020204030204" pitchFamily="34" charset="0"/>
                  <a:cs typeface="Calibri" panose="020F0502020204030204" pitchFamily="34" charset="0"/>
                </a:rPr>
                <a:t>(mathematical)</a:t>
              </a:r>
            </a:p>
          </p:txBody>
        </p:sp>
        <p:sp>
          <p:nvSpPr>
            <p:cNvPr id="16" name="Textfeld 15"/>
            <p:cNvSpPr txBox="1"/>
            <p:nvPr/>
          </p:nvSpPr>
          <p:spPr>
            <a:xfrm>
              <a:off x="642910" y="5101511"/>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3. Different data types</a:t>
              </a:r>
            </a:p>
          </p:txBody>
        </p:sp>
        <p:sp>
          <p:nvSpPr>
            <p:cNvPr id="17" name="Textfeld 16"/>
            <p:cNvSpPr txBox="1"/>
            <p:nvPr/>
          </p:nvSpPr>
          <p:spPr>
            <a:xfrm>
              <a:off x="642910" y="5388392"/>
              <a:ext cx="2357454"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4. Complex mappings</a:t>
              </a:r>
            </a:p>
          </p:txBody>
        </p:sp>
        <p:sp>
          <p:nvSpPr>
            <p:cNvPr id="18" name="Textfeld 17"/>
            <p:cNvSpPr txBox="1"/>
            <p:nvPr/>
          </p:nvSpPr>
          <p:spPr>
            <a:xfrm>
              <a:off x="642910" y="5674144"/>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5. Language expressions</a:t>
              </a:r>
            </a:p>
          </p:txBody>
        </p:sp>
        <p:cxnSp>
          <p:nvCxnSpPr>
            <p:cNvPr id="26" name="Gerade Verbindung mit Pfeil 25"/>
            <p:cNvCxnSpPr>
              <a:stCxn id="8" idx="2"/>
              <a:endCxn id="14" idx="0"/>
            </p:cNvCxnSpPr>
            <p:nvPr/>
          </p:nvCxnSpPr>
          <p:spPr bwMode="auto">
            <a:xfrm rot="5400000">
              <a:off x="1609018" y="4126227"/>
              <a:ext cx="425239" cy="1588"/>
            </a:xfrm>
            <a:prstGeom prst="straightConnector1">
              <a:avLst/>
            </a:prstGeom>
            <a:noFill/>
            <a:ln w="19050" cap="flat" cmpd="sng" algn="ctr">
              <a:solidFill>
                <a:srgbClr val="7889FB"/>
              </a:solidFill>
              <a:prstDash val="solid"/>
              <a:round/>
              <a:headEnd type="none" w="med" len="med"/>
              <a:tailEnd type="triangle" w="med" len="lg"/>
            </a:ln>
            <a:effectLst/>
          </p:spPr>
        </p:cxnSp>
      </p:grpSp>
      <p:grpSp>
        <p:nvGrpSpPr>
          <p:cNvPr id="29" name="Group 28"/>
          <p:cNvGrpSpPr/>
          <p:nvPr/>
        </p:nvGrpSpPr>
        <p:grpSpPr>
          <a:xfrm>
            <a:off x="3000364" y="3901131"/>
            <a:ext cx="2357454" cy="1593995"/>
            <a:chOff x="3000364" y="3901131"/>
            <a:chExt cx="2357454" cy="1593995"/>
          </a:xfrm>
        </p:grpSpPr>
        <p:sp>
          <p:nvSpPr>
            <p:cNvPr id="19" name="Textfeld 18"/>
            <p:cNvSpPr txBox="1"/>
            <p:nvPr/>
          </p:nvSpPr>
          <p:spPr>
            <a:xfrm>
              <a:off x="3000364" y="4338847"/>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6. Nulls </a:t>
              </a:r>
              <a:r>
                <a:rPr lang="en-US" sz="1600" dirty="0">
                  <a:latin typeface="Calibri" panose="020F0502020204030204" pitchFamily="34" charset="0"/>
                  <a:cs typeface="Calibri" panose="020F0502020204030204" pitchFamily="34" charset="0"/>
                </a:rPr>
                <a:t>(Missing Values)</a:t>
              </a:r>
            </a:p>
          </p:txBody>
        </p:sp>
        <p:sp>
          <p:nvSpPr>
            <p:cNvPr id="20" name="Textfeld 19"/>
            <p:cNvSpPr txBox="1"/>
            <p:nvPr/>
          </p:nvSpPr>
          <p:spPr>
            <a:xfrm>
              <a:off x="3000364" y="4643235"/>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7. Virtual columns</a:t>
              </a:r>
            </a:p>
          </p:txBody>
        </p:sp>
        <p:sp>
          <p:nvSpPr>
            <p:cNvPr id="21" name="Textfeld 20"/>
            <p:cNvSpPr txBox="1"/>
            <p:nvPr/>
          </p:nvSpPr>
          <p:spPr>
            <a:xfrm>
              <a:off x="3000364" y="4910351"/>
              <a:ext cx="2357454"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8. Semantic incompatibility</a:t>
              </a:r>
            </a:p>
          </p:txBody>
        </p:sp>
        <p:cxnSp>
          <p:nvCxnSpPr>
            <p:cNvPr id="27" name="Gerade Verbindung mit Pfeil 26"/>
            <p:cNvCxnSpPr>
              <a:stCxn id="9" idx="2"/>
              <a:endCxn id="19" idx="0"/>
            </p:cNvCxnSpPr>
            <p:nvPr/>
          </p:nvCxnSpPr>
          <p:spPr bwMode="auto">
            <a:xfrm rot="5400000">
              <a:off x="3959836" y="4119592"/>
              <a:ext cx="438510" cy="1588"/>
            </a:xfrm>
            <a:prstGeom prst="straightConnector1">
              <a:avLst/>
            </a:prstGeom>
            <a:noFill/>
            <a:ln w="19050" cap="flat" cmpd="sng" algn="ctr">
              <a:solidFill>
                <a:srgbClr val="7889FB"/>
              </a:solidFill>
              <a:prstDash val="solid"/>
              <a:round/>
              <a:headEnd type="none" w="med" len="med"/>
              <a:tailEnd type="triangle" w="med" len="lg"/>
            </a:ln>
            <a:effectLst/>
          </p:spPr>
        </p:cxnSp>
      </p:grpSp>
      <p:grpSp>
        <p:nvGrpSpPr>
          <p:cNvPr id="32" name="Group 31"/>
          <p:cNvGrpSpPr/>
          <p:nvPr/>
        </p:nvGrpSpPr>
        <p:grpSpPr>
          <a:xfrm>
            <a:off x="5857884" y="2943698"/>
            <a:ext cx="2500330" cy="3109661"/>
            <a:chOff x="5857884" y="2943698"/>
            <a:chExt cx="2500330" cy="3109661"/>
          </a:xfrm>
        </p:grpSpPr>
        <p:sp>
          <p:nvSpPr>
            <p:cNvPr id="22" name="Textfeld 21"/>
            <p:cNvSpPr txBox="1"/>
            <p:nvPr/>
          </p:nvSpPr>
          <p:spPr>
            <a:xfrm>
              <a:off x="5857884" y="4338847"/>
              <a:ext cx="2500330"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9. Same attribute in different structure</a:t>
              </a:r>
            </a:p>
          </p:txBody>
        </p:sp>
        <p:sp>
          <p:nvSpPr>
            <p:cNvPr id="23" name="Textfeld 22"/>
            <p:cNvSpPr txBox="1"/>
            <p:nvPr/>
          </p:nvSpPr>
          <p:spPr>
            <a:xfrm>
              <a:off x="5929322" y="4857549"/>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10. Handling Sets</a:t>
              </a:r>
            </a:p>
          </p:txBody>
        </p:sp>
        <p:sp>
          <p:nvSpPr>
            <p:cNvPr id="24" name="Textfeld 23"/>
            <p:cNvSpPr txBox="1"/>
            <p:nvPr/>
          </p:nvSpPr>
          <p:spPr>
            <a:xfrm>
              <a:off x="5929322" y="5182832"/>
              <a:ext cx="2357454"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11. Attribute name </a:t>
              </a:r>
              <a:br>
                <a:rPr lang="en-US" sz="1600" b="1" dirty="0">
                  <a:solidFill>
                    <a:srgbClr val="7889FB"/>
                  </a:solidFill>
                  <a:latin typeface="Calibri" panose="020F0502020204030204" pitchFamily="34" charset="0"/>
                  <a:cs typeface="Calibri" panose="020F0502020204030204" pitchFamily="34" charset="0"/>
                </a:rPr>
              </a:br>
              <a:r>
                <a:rPr lang="en-US" sz="1600" b="1" dirty="0">
                  <a:solidFill>
                    <a:srgbClr val="7889FB"/>
                  </a:solidFill>
                  <a:latin typeface="Calibri" panose="020F0502020204030204" pitchFamily="34" charset="0"/>
                  <a:cs typeface="Calibri" panose="020F0502020204030204" pitchFamily="34" charset="0"/>
                </a:rPr>
                <a:t>w/o semantics</a:t>
              </a:r>
            </a:p>
          </p:txBody>
        </p:sp>
        <p:sp>
          <p:nvSpPr>
            <p:cNvPr id="25" name="Textfeld 24"/>
            <p:cNvSpPr txBox="1"/>
            <p:nvPr/>
          </p:nvSpPr>
          <p:spPr>
            <a:xfrm>
              <a:off x="5929322" y="5714805"/>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12. Attribute composition</a:t>
              </a:r>
            </a:p>
          </p:txBody>
        </p:sp>
        <p:cxnSp>
          <p:nvCxnSpPr>
            <p:cNvPr id="28" name="Gerade Verbindung mit Pfeil 27"/>
            <p:cNvCxnSpPr>
              <a:stCxn id="6" idx="2"/>
              <a:endCxn id="22" idx="0"/>
            </p:cNvCxnSpPr>
            <p:nvPr/>
          </p:nvCxnSpPr>
          <p:spPr bwMode="auto">
            <a:xfrm>
              <a:off x="7108049" y="2943698"/>
              <a:ext cx="0" cy="1395149"/>
            </a:xfrm>
            <a:prstGeom prst="straightConnector1">
              <a:avLst/>
            </a:prstGeom>
            <a:noFill/>
            <a:ln w="19050" cap="flat" cmpd="sng" algn="ctr">
              <a:solidFill>
                <a:srgbClr val="7889FB"/>
              </a:solidFill>
              <a:prstDash val="solid"/>
              <a:round/>
              <a:headEnd type="none" w="med" len="med"/>
              <a:tailEnd type="triangle" w="med" len="lg"/>
            </a:ln>
            <a:effectLst/>
          </p:spPr>
        </p:cxnSp>
      </p:grpSp>
      <p:pic>
        <p:nvPicPr>
          <p:cNvPr id="30" name="Picture 29"/>
          <p:cNvPicPr>
            <a:picLocks noChangeAspect="1"/>
          </p:cNvPicPr>
          <p:nvPr/>
        </p:nvPicPr>
        <p:blipFill>
          <a:blip r:embed="rId2"/>
          <a:stretch>
            <a:fillRect/>
          </a:stretch>
        </p:blipFill>
        <p:spPr>
          <a:xfrm>
            <a:off x="8390720" y="1054953"/>
            <a:ext cx="497489" cy="640080"/>
          </a:xfrm>
          <a:prstGeom prst="rect">
            <a:avLst/>
          </a:prstGeom>
          <a:ln w="25400">
            <a:solidFill>
              <a:srgbClr val="7889FB"/>
            </a:solidFill>
          </a:ln>
        </p:spPr>
      </p:pic>
      <p:sp>
        <p:nvSpPr>
          <p:cNvPr id="31" name="TextBox 30"/>
          <p:cNvSpPr txBox="1"/>
          <p:nvPr/>
        </p:nvSpPr>
        <p:spPr>
          <a:xfrm>
            <a:off x="6000760" y="703800"/>
            <a:ext cx="2287116" cy="1384995"/>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[J. Hammer, M. </a:t>
            </a:r>
            <a:r>
              <a:rPr lang="en-US" sz="1400" dirty="0" err="1">
                <a:latin typeface="Calibri" panose="020F0502020204030204" pitchFamily="34" charset="0"/>
                <a:cs typeface="Calibri" panose="020F0502020204030204" pitchFamily="34" charset="0"/>
              </a:rPr>
              <a:t>Stonebraker</a:t>
            </a:r>
            <a:r>
              <a:rPr lang="en-US" sz="1400" dirty="0">
                <a:latin typeface="Calibri" panose="020F0502020204030204" pitchFamily="34" charset="0"/>
                <a:cs typeface="Calibri" panose="020F0502020204030204" pitchFamily="34" charset="0"/>
              </a:rPr>
              <a:t>, and O. </a:t>
            </a:r>
            <a:r>
              <a:rPr lang="en-US" sz="1400" dirty="0" err="1">
                <a:latin typeface="Calibri" panose="020F0502020204030204" pitchFamily="34" charset="0"/>
                <a:cs typeface="Calibri" panose="020F0502020204030204" pitchFamily="34" charset="0"/>
              </a:rPr>
              <a:t>Topsakal</a:t>
            </a:r>
            <a:r>
              <a:rPr lang="en-US" sz="1400" dirty="0">
                <a:latin typeface="Calibri" panose="020F0502020204030204" pitchFamily="34" charset="0"/>
                <a:cs typeface="Calibri" panose="020F0502020204030204" pitchFamily="34" charset="0"/>
              </a:rPr>
              <a:t>: THALIA: Test Harness for the Assessment of Legacy Information Integration Approaches. U Florida,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TR05-001, </a:t>
            </a:r>
            <a:r>
              <a:rPr lang="en-US" sz="1400" b="1" dirty="0">
                <a:latin typeface="Calibri" panose="020F0502020204030204" pitchFamily="34" charset="0"/>
                <a:cs typeface="Calibri" panose="020F0502020204030204" pitchFamily="34" charset="0"/>
              </a:rPr>
              <a:t>2005</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819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Schema Detection</a:t>
            </a:r>
          </a:p>
        </p:txBody>
      </p:sp>
      <p:pic>
        <p:nvPicPr>
          <p:cNvPr id="4" name="Picture 10" descr="https://upload.wikimedia.org/wikipedia/commons/thumb/d/d8/Emblem-person-blue.svg/1024px-Emblem-person-blu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574" y="3788577"/>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7" name="Chevron 6"/>
          <p:cNvSpPr/>
          <p:nvPr/>
        </p:nvSpPr>
        <p:spPr>
          <a:xfrm>
            <a:off x="934495" y="5134705"/>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8" name="Chevron 7"/>
          <p:cNvSpPr/>
          <p:nvPr/>
        </p:nvSpPr>
        <p:spPr>
          <a:xfrm>
            <a:off x="3339241"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9" name="Chevron 8"/>
          <p:cNvSpPr/>
          <p:nvPr/>
        </p:nvSpPr>
        <p:spPr>
          <a:xfrm>
            <a:off x="5733737"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0" name="Straight Arrow Connector 9"/>
          <p:cNvCxnSpPr>
            <a:stCxn id="4" idx="1"/>
            <a:endCxn id="7" idx="0"/>
          </p:cNvCxnSpPr>
          <p:nvPr/>
        </p:nvCxnSpPr>
        <p:spPr>
          <a:xfrm flipH="1">
            <a:off x="1622805" y="4348544"/>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175541" y="4908511"/>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9" idx="0"/>
          </p:cNvCxnSpPr>
          <p:nvPr/>
        </p:nvCxnSpPr>
        <p:spPr>
          <a:xfrm>
            <a:off x="4735508" y="4348544"/>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feld 4"/>
          <p:cNvSpPr txBox="1"/>
          <p:nvPr/>
        </p:nvSpPr>
        <p:spPr>
          <a:xfrm>
            <a:off x="7388398" y="5273131"/>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r>
              <a:rPr lang="de-DE" sz="1000" b="1" dirty="0">
                <a:latin typeface="Consolas" panose="020B0609020204030204" pitchFamily="49" charset="0"/>
              </a:rPr>
              <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4" name="Group 13"/>
          <p:cNvGrpSpPr/>
          <p:nvPr/>
        </p:nvGrpSpPr>
        <p:grpSpPr>
          <a:xfrm>
            <a:off x="371787" y="5305528"/>
            <a:ext cx="545963" cy="678839"/>
            <a:chOff x="180871" y="5004080"/>
            <a:chExt cx="545963" cy="678839"/>
          </a:xfrm>
        </p:grpSpPr>
        <p:sp>
          <p:nvSpPr>
            <p:cNvPr id="15" name="Folded Corner 14"/>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2858838" y="5406924"/>
            <a:ext cx="388442" cy="125540"/>
            <a:chOff x="5581337" y="3056661"/>
            <a:chExt cx="293277" cy="236705"/>
          </a:xfrm>
        </p:grpSpPr>
        <p:sp>
          <p:nvSpPr>
            <p:cNvPr id="19" name="Rectangle 18"/>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Rectangle 21"/>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2813620" y="5720097"/>
            <a:ext cx="490370" cy="125540"/>
            <a:chOff x="2739093" y="5422831"/>
            <a:chExt cx="490370" cy="125540"/>
          </a:xfrm>
        </p:grpSpPr>
        <p:sp>
          <p:nvSpPr>
            <p:cNvPr id="24" name="Rectangle 23"/>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Rectangle 26"/>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Rectangle 27"/>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9" name="Group 28"/>
          <p:cNvGrpSpPr/>
          <p:nvPr/>
        </p:nvGrpSpPr>
        <p:grpSpPr>
          <a:xfrm rot="10800000">
            <a:off x="5262074" y="5408600"/>
            <a:ext cx="388442" cy="125540"/>
            <a:chOff x="5581337" y="3056661"/>
            <a:chExt cx="293277" cy="236705"/>
          </a:xfrm>
        </p:grpSpPr>
        <p:sp>
          <p:nvSpPr>
            <p:cNvPr id="30" name="Rectangle 29"/>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4" name="Group 33"/>
          <p:cNvGrpSpPr/>
          <p:nvPr/>
        </p:nvGrpSpPr>
        <p:grpSpPr>
          <a:xfrm>
            <a:off x="5216856" y="5721773"/>
            <a:ext cx="490370" cy="125540"/>
            <a:chOff x="2739093" y="5422831"/>
            <a:chExt cx="490370" cy="125540"/>
          </a:xfrm>
        </p:grpSpPr>
        <p:sp>
          <p:nvSpPr>
            <p:cNvPr id="35" name="Rectangle 34"/>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40" name="Straight Arrow Connector 39"/>
          <p:cNvCxnSpPr>
            <a:stCxn id="30" idx="1"/>
            <a:endCxn id="35" idx="3"/>
          </p:cNvCxnSpPr>
          <p:nvPr/>
        </p:nvCxnSpPr>
        <p:spPr>
          <a:xfrm flipH="1">
            <a:off x="5265231" y="5534140"/>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1"/>
            <a:endCxn id="37" idx="3"/>
          </p:cNvCxnSpPr>
          <p:nvPr/>
        </p:nvCxnSpPr>
        <p:spPr>
          <a:xfrm flipH="1">
            <a:off x="5459559" y="5534140"/>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1"/>
            <a:endCxn id="36" idx="3"/>
          </p:cNvCxnSpPr>
          <p:nvPr/>
        </p:nvCxnSpPr>
        <p:spPr>
          <a:xfrm flipH="1">
            <a:off x="5361981" y="5534140"/>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1" idx="1"/>
          </p:cNvCxnSpPr>
          <p:nvPr/>
        </p:nvCxnSpPr>
        <p:spPr>
          <a:xfrm flipH="1" flipV="1">
            <a:off x="5407199" y="5534140"/>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34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Data Type Detection</a:t>
            </a:r>
          </a:p>
        </p:txBody>
      </p:sp>
      <p:sp>
        <p:nvSpPr>
          <p:cNvPr id="3" name="Content Placeholder 2"/>
          <p:cNvSpPr>
            <a:spLocks noGrp="1"/>
          </p:cNvSpPr>
          <p:nvPr>
            <p:ph idx="1"/>
          </p:nvPr>
        </p:nvSpPr>
        <p:spPr/>
        <p:txBody>
          <a:bodyPr/>
          <a:lstStyle/>
          <a:p>
            <a:r>
              <a:rPr lang="en-US" dirty="0"/>
              <a:t>Overview</a:t>
            </a:r>
          </a:p>
          <a:p>
            <a:pPr lvl="1"/>
            <a:r>
              <a:rPr lang="en-US" b="1" dirty="0">
                <a:solidFill>
                  <a:srgbClr val="7889FB"/>
                </a:solidFill>
              </a:rPr>
              <a:t>Problem:</a:t>
            </a:r>
            <a:r>
              <a:rPr lang="en-US" dirty="0"/>
              <a:t> Given CSV, JSON, XML files, detect data types of attributes</a:t>
            </a:r>
          </a:p>
          <a:p>
            <a:pPr lvl="1"/>
            <a:r>
              <a:rPr lang="en-US" b="1" dirty="0">
                <a:solidFill>
                  <a:srgbClr val="7889FB"/>
                </a:solidFill>
              </a:rPr>
              <a:t>Approach:</a:t>
            </a:r>
            <a:r>
              <a:rPr lang="en-US" dirty="0"/>
              <a:t> Basic extraction rules, regular expressions over data sample </a:t>
            </a:r>
          </a:p>
          <a:p>
            <a:pPr lvl="1"/>
            <a:endParaRPr lang="en-US" sz="1000" dirty="0"/>
          </a:p>
          <a:p>
            <a:r>
              <a:rPr lang="en-US" dirty="0"/>
              <a:t>Example: Schema Inference</a:t>
            </a:r>
          </a:p>
          <a:p>
            <a:pPr lvl="1"/>
            <a:r>
              <a:rPr lang="en-US" dirty="0"/>
              <a:t>Infer schema for </a:t>
            </a:r>
            <a:r>
              <a:rPr lang="en-US" dirty="0" err="1"/>
              <a:t>dataframe</a:t>
            </a:r>
            <a:r>
              <a:rPr lang="en-US" dirty="0"/>
              <a:t>/dataset </a:t>
            </a:r>
            <a:br>
              <a:rPr lang="en-US" dirty="0"/>
            </a:br>
            <a:r>
              <a:rPr lang="en-US" dirty="0"/>
              <a:t>columns from sample</a:t>
            </a:r>
          </a:p>
          <a:p>
            <a:pPr lvl="1"/>
            <a:r>
              <a:rPr lang="en-US" b="1" dirty="0">
                <a:solidFill>
                  <a:schemeClr val="accent1"/>
                </a:solidFill>
              </a:rPr>
              <a:t>Basic types:</a:t>
            </a:r>
            <a:r>
              <a:rPr lang="en-US" dirty="0"/>
              <a:t> Decimal, Boolean, </a:t>
            </a:r>
            <a:br>
              <a:rPr lang="en-US" dirty="0"/>
            </a:br>
            <a:r>
              <a:rPr lang="en-US" dirty="0"/>
              <a:t>Double, Integer, Long, String</a:t>
            </a:r>
          </a:p>
          <a:p>
            <a:pPr lvl="1"/>
            <a:r>
              <a:rPr lang="en-US" dirty="0"/>
              <a:t>Infer schema from java objects</a:t>
            </a:r>
            <a:br>
              <a:rPr lang="en-US" dirty="0"/>
            </a:br>
            <a:r>
              <a:rPr lang="en-US" dirty="0"/>
              <a:t>via class reflection</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sp>
        <p:nvSpPr>
          <p:cNvPr id="7" name="TextBox 6"/>
          <p:cNvSpPr txBox="1"/>
          <p:nvPr/>
        </p:nvSpPr>
        <p:spPr>
          <a:xfrm>
            <a:off x="5136448" y="3020681"/>
            <a:ext cx="3781506" cy="1169551"/>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./data/players.csv:</a:t>
            </a:r>
          </a:p>
          <a:p>
            <a:r>
              <a:rPr lang="en-US" sz="1400" dirty="0" err="1">
                <a:latin typeface="Consolas" panose="020B0609020204030204" pitchFamily="49" charset="0"/>
                <a:cs typeface="Calibri" panose="020F0502020204030204" pitchFamily="34" charset="0"/>
              </a:rPr>
              <a:t>pid,name,pos,jnum,ncid,tid</a:t>
            </a:r>
            <a:endParaRPr lang="en-US" sz="1400" dirty="0">
              <a:latin typeface="Consolas" panose="020B0609020204030204" pitchFamily="49" charset="0"/>
              <a:cs typeface="Calibri" panose="020F0502020204030204" pitchFamily="34" charset="0"/>
            </a:endParaRPr>
          </a:p>
          <a:p>
            <a:r>
              <a:rPr lang="en-US" sz="1400" dirty="0">
                <a:latin typeface="Consolas" panose="020B0609020204030204" pitchFamily="49" charset="0"/>
                <a:cs typeface="Calibri" panose="020F0502020204030204" pitchFamily="34" charset="0"/>
              </a:rPr>
              <a:t>4614,Hannes Reinmayr,FW,14,1313,258</a:t>
            </a:r>
          </a:p>
          <a:p>
            <a:r>
              <a:rPr lang="en-US" sz="1400" dirty="0">
                <a:latin typeface="Consolas" panose="020B0609020204030204" pitchFamily="49" charset="0"/>
                <a:cs typeface="Calibri" panose="020F0502020204030204" pitchFamily="34" charset="0"/>
              </a:rPr>
              <a:t>5435,Miroslav Klose,FW,11,789,144</a:t>
            </a:r>
          </a:p>
          <a:p>
            <a:r>
              <a:rPr lang="en-US" sz="1400" dirty="0">
                <a:latin typeface="Consolas" panose="020B0609020204030204" pitchFamily="49" charset="0"/>
                <a:cs typeface="Calibri" panose="020F0502020204030204" pitchFamily="34" charset="0"/>
              </a:rPr>
              <a:t>6909,Manuel Neuer,GK,1,163,308</a:t>
            </a:r>
          </a:p>
        </p:txBody>
      </p:sp>
      <p:pic>
        <p:nvPicPr>
          <p:cNvPr id="8" name="Picture 2" descr="http://spark.apache.org/images/spark-logo-trademark.png">
            <a:extLst>
              <a:ext uri="{FF2B5EF4-FFF2-40B4-BE49-F238E27FC236}">
                <a16:creationId xmlns:a16="http://schemas.microsoft.com/office/drawing/2014/main" id="{884CB94B-EB7E-4481-A383-F8C3E5968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448" y="2444009"/>
            <a:ext cx="876724" cy="4663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36448" y="4619106"/>
            <a:ext cx="3781506" cy="1569660"/>
          </a:xfrm>
          <a:prstGeom prst="rect">
            <a:avLst/>
          </a:prstGeom>
          <a:noFill/>
        </p:spPr>
        <p:txBody>
          <a:bodyPr wrap="square" lIns="0" rIns="0" rtlCol="0">
            <a:spAutoFit/>
          </a:bodyPr>
          <a:lstStyle/>
          <a:p>
            <a:r>
              <a:rPr lang="en-US" sz="1600" dirty="0">
                <a:latin typeface="Consolas" panose="020B0609020204030204" pitchFamily="49" charset="0"/>
              </a:rPr>
              <a:t>Dataset&lt;Row&gt; ds = </a:t>
            </a:r>
            <a:r>
              <a:rPr lang="en-US" sz="1600" dirty="0" err="1">
                <a:latin typeface="Consolas" panose="020B0609020204030204" pitchFamily="49" charset="0"/>
              </a:rPr>
              <a:t>sc.</a:t>
            </a:r>
            <a:r>
              <a:rPr lang="en-US" sz="1600" b="1" dirty="0" err="1">
                <a:latin typeface="Consolas" panose="020B0609020204030204" pitchFamily="49" charset="0"/>
              </a:rPr>
              <a:t>read</a:t>
            </a:r>
            <a:r>
              <a:rPr lang="en-US" sz="1600" dirty="0">
                <a:latin typeface="Consolas" panose="020B0609020204030204" pitchFamily="49" charset="0"/>
              </a:rPr>
              <a:t>()</a:t>
            </a:r>
          </a:p>
          <a:p>
            <a:r>
              <a:rPr lang="en-US" sz="1600" dirty="0">
                <a:latin typeface="Consolas" panose="020B0609020204030204" pitchFamily="49" charset="0"/>
              </a:rPr>
              <a:t>  .</a:t>
            </a:r>
            <a:r>
              <a:rPr lang="en-US" sz="1600" b="1" dirty="0">
                <a:latin typeface="Consolas" panose="020B0609020204030204" pitchFamily="49" charset="0"/>
              </a:rPr>
              <a:t>format</a:t>
            </a:r>
            <a:r>
              <a:rPr lang="en-US" sz="1600" dirty="0">
                <a:latin typeface="Consolas" panose="020B0609020204030204" pitchFamily="49" charset="0"/>
              </a:rPr>
              <a:t>("csv")</a:t>
            </a:r>
          </a:p>
          <a:p>
            <a:r>
              <a:rPr lang="en-US" sz="1600" dirty="0">
                <a:latin typeface="Consolas" panose="020B0609020204030204" pitchFamily="49" charset="0"/>
              </a:rPr>
              <a:t>  .</a:t>
            </a:r>
            <a:r>
              <a:rPr lang="en-US" sz="1600" b="1" dirty="0">
                <a:latin typeface="Consolas" panose="020B0609020204030204" pitchFamily="49" charset="0"/>
              </a:rPr>
              <a:t>option</a:t>
            </a:r>
            <a:r>
              <a:rPr lang="en-US" sz="1600" dirty="0">
                <a:latin typeface="Consolas" panose="020B0609020204030204" pitchFamily="49" charset="0"/>
              </a:rPr>
              <a:t>("header", </a:t>
            </a:r>
            <a:r>
              <a:rPr lang="en-US" sz="1600" b="1" dirty="0">
                <a:latin typeface="Consolas" panose="020B0609020204030204" pitchFamily="49" charset="0"/>
              </a:rPr>
              <a:t>true</a:t>
            </a:r>
            <a:r>
              <a:rPr lang="en-US" sz="1600" dirty="0">
                <a:latin typeface="Consolas" panose="020B0609020204030204" pitchFamily="49" charset="0"/>
              </a:rPr>
              <a:t>)</a:t>
            </a:r>
          </a:p>
          <a:p>
            <a:r>
              <a:rPr lang="en-US" sz="1600" dirty="0">
                <a:latin typeface="Consolas" panose="020B0609020204030204" pitchFamily="49" charset="0"/>
              </a:rPr>
              <a:t>  </a:t>
            </a:r>
            <a:r>
              <a:rPr lang="en-US" sz="1600" dirty="0">
                <a:solidFill>
                  <a:schemeClr val="accent1"/>
                </a:solidFill>
                <a:latin typeface="Consolas" panose="020B0609020204030204" pitchFamily="49" charset="0"/>
              </a:rPr>
              <a:t>.</a:t>
            </a:r>
            <a:r>
              <a:rPr lang="en-US" sz="1600" b="1" dirty="0">
                <a:solidFill>
                  <a:schemeClr val="accent1"/>
                </a:solidFill>
                <a:latin typeface="Consolas" panose="020B0609020204030204" pitchFamily="49" charset="0"/>
              </a:rPr>
              <a:t>option</a:t>
            </a:r>
            <a:r>
              <a:rPr lang="en-US" sz="1600" dirty="0">
                <a:solidFill>
                  <a:schemeClr val="accent1"/>
                </a:solidFill>
                <a:latin typeface="Consolas" panose="020B0609020204030204" pitchFamily="49" charset="0"/>
              </a:rPr>
              <a:t>("</a:t>
            </a:r>
            <a:r>
              <a:rPr lang="en-US" sz="1600" dirty="0" err="1">
                <a:solidFill>
                  <a:schemeClr val="accent1"/>
                </a:solidFill>
                <a:latin typeface="Consolas" panose="020B0609020204030204" pitchFamily="49" charset="0"/>
              </a:rPr>
              <a:t>inferSchema</a:t>
            </a:r>
            <a:r>
              <a:rPr lang="en-US" sz="1600" dirty="0">
                <a:solidFill>
                  <a:schemeClr val="accent1"/>
                </a:solidFill>
                <a:latin typeface="Consolas" panose="020B0609020204030204" pitchFamily="49" charset="0"/>
              </a:rPr>
              <a:t>", </a:t>
            </a:r>
            <a:r>
              <a:rPr lang="en-US" sz="1600" b="1" dirty="0">
                <a:solidFill>
                  <a:schemeClr val="accent1"/>
                </a:solidFill>
                <a:latin typeface="Consolas" panose="020B0609020204030204" pitchFamily="49" charset="0"/>
              </a:rPr>
              <a:t>true)</a:t>
            </a:r>
          </a:p>
          <a:p>
            <a:r>
              <a:rPr lang="en-US" sz="1600" dirty="0">
                <a:solidFill>
                  <a:schemeClr val="accent1"/>
                </a:solidFill>
                <a:latin typeface="Consolas" panose="020B0609020204030204" pitchFamily="49" charset="0"/>
              </a:rPr>
              <a:t>  .</a:t>
            </a:r>
            <a:r>
              <a:rPr lang="en-US" sz="1600" b="1" dirty="0">
                <a:solidFill>
                  <a:schemeClr val="accent1"/>
                </a:solidFill>
                <a:latin typeface="Consolas" panose="020B0609020204030204" pitchFamily="49" charset="0"/>
              </a:rPr>
              <a:t>option</a:t>
            </a:r>
            <a:r>
              <a:rPr lang="en-US" sz="1600" dirty="0">
                <a:solidFill>
                  <a:schemeClr val="accent1"/>
                </a:solidFill>
                <a:latin typeface="Consolas" panose="020B0609020204030204" pitchFamily="49" charset="0"/>
              </a:rPr>
              <a:t>("</a:t>
            </a:r>
            <a:r>
              <a:rPr lang="en-US" sz="1600" dirty="0" err="1">
                <a:solidFill>
                  <a:schemeClr val="accent1"/>
                </a:solidFill>
                <a:latin typeface="Consolas" panose="020B0609020204030204" pitchFamily="49" charset="0"/>
              </a:rPr>
              <a:t>samplingRatio</a:t>
            </a:r>
            <a:r>
              <a:rPr lang="en-US" sz="1600" dirty="0">
                <a:solidFill>
                  <a:schemeClr val="accent1"/>
                </a:solidFill>
                <a:latin typeface="Consolas" panose="020B0609020204030204" pitchFamily="49" charset="0"/>
              </a:rPr>
              <a:t>", 0.001)</a:t>
            </a:r>
          </a:p>
          <a:p>
            <a:r>
              <a:rPr lang="en-US" sz="1600" dirty="0">
                <a:latin typeface="Consolas" panose="020B0609020204030204" pitchFamily="49" charset="0"/>
              </a:rPr>
              <a:t>  .</a:t>
            </a:r>
            <a:r>
              <a:rPr lang="en-US" sz="1600" b="1" dirty="0">
                <a:latin typeface="Consolas" panose="020B0609020204030204" pitchFamily="49" charset="0"/>
              </a:rPr>
              <a:t>load</a:t>
            </a:r>
            <a:r>
              <a:rPr lang="en-US" sz="1600" dirty="0">
                <a:latin typeface="Consolas" panose="020B0609020204030204" pitchFamily="49" charset="0"/>
              </a:rPr>
              <a:t>("./data/players.csv");</a:t>
            </a:r>
            <a:endParaRPr lang="en-US" sz="1600" dirty="0">
              <a:latin typeface="Consolas" panose="020B0609020204030204" pitchFamily="49" charset="0"/>
              <a:cs typeface="Calibri" panose="020F0502020204030204" pitchFamily="34" charset="0"/>
            </a:endParaRPr>
          </a:p>
        </p:txBody>
      </p:sp>
      <p:sp>
        <p:nvSpPr>
          <p:cNvPr id="10" name="Rectangle 9"/>
          <p:cNvSpPr/>
          <p:nvPr/>
        </p:nvSpPr>
        <p:spPr>
          <a:xfrm>
            <a:off x="650387" y="4713687"/>
            <a:ext cx="3941711" cy="1600438"/>
          </a:xfrm>
          <a:prstGeom prst="rect">
            <a:avLst/>
          </a:prstGeom>
        </p:spPr>
        <p:txBody>
          <a:bodyPr wrap="square">
            <a:spAutoFit/>
          </a:bodyPr>
          <a:lstStyle/>
          <a:p>
            <a:r>
              <a:rPr lang="en-US" sz="1400" dirty="0" err="1">
                <a:solidFill>
                  <a:srgbClr val="000000"/>
                </a:solidFill>
                <a:latin typeface="Consolas" panose="020B0609020204030204" pitchFamily="49" charset="0"/>
              </a:rPr>
              <a:t>StructType</a:t>
            </a:r>
            <a:r>
              <a:rPr lang="en-US" sz="1400" dirty="0">
                <a:solidFill>
                  <a:srgbClr val="000000"/>
                </a:solidFill>
                <a:latin typeface="Consolas" panose="020B0609020204030204" pitchFamily="49" charset="0"/>
              </a:rPr>
              <a:t>(</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pid,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name,</a:t>
            </a:r>
            <a:r>
              <a:rPr lang="en-US" sz="1400" b="1" dirty="0" err="1">
                <a:solidFill>
                  <a:schemeClr val="accent1"/>
                </a:solidFill>
                <a:latin typeface="Consolas" panose="020B0609020204030204" pitchFamily="49" charset="0"/>
              </a:rPr>
              <a:t>StringType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pos,</a:t>
            </a:r>
            <a:r>
              <a:rPr lang="en-US" sz="1400" b="1" dirty="0" err="1">
                <a:solidFill>
                  <a:schemeClr val="accent1"/>
                </a:solidFill>
                <a:latin typeface="Consolas" panose="020B0609020204030204" pitchFamily="49" charset="0"/>
              </a:rPr>
              <a:t>StringType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jnum,</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ncid,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tid,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a:t>
            </a:r>
          </a:p>
        </p:txBody>
      </p:sp>
      <p:sp>
        <p:nvSpPr>
          <p:cNvPr id="11" name="Right Arrow 10"/>
          <p:cNvSpPr/>
          <p:nvPr/>
        </p:nvSpPr>
        <p:spPr>
          <a:xfrm rot="5400000">
            <a:off x="6502781" y="423196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2" name="Right Arrow 11"/>
          <p:cNvSpPr/>
          <p:nvPr/>
        </p:nvSpPr>
        <p:spPr>
          <a:xfrm rot="10800000">
            <a:off x="4674511" y="5403936"/>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15692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12" grpId="0" animBg="1"/>
    </p:bldLst>
  </p:timing>
</p:sld>
</file>

<file path=ppt/theme/theme1.xml><?xml version="1.0" encoding="utf-8"?>
<a:theme xmlns:a="http://schemas.openxmlformats.org/drawingml/2006/main" name="TU Graz Standard">
  <a:themeElements>
    <a:clrScheme name="Benutzerdefiniert 3">
      <a:dk1>
        <a:srgbClr val="0F0F0F"/>
      </a:dk1>
      <a:lt1>
        <a:srgbClr val="FFFFFF"/>
      </a:lt1>
      <a:dk2>
        <a:srgbClr val="3B5A70"/>
      </a:dk2>
      <a:lt2>
        <a:srgbClr val="EEECE1"/>
      </a:lt2>
      <a:accent1>
        <a:srgbClr val="F70146"/>
      </a:accent1>
      <a:accent2>
        <a:srgbClr val="5191C1"/>
      </a:accent2>
      <a:accent3>
        <a:srgbClr val="A5A5A5"/>
      </a:accent3>
      <a:accent4>
        <a:srgbClr val="285F82"/>
      </a:accent4>
      <a:accent5>
        <a:srgbClr val="78BE73"/>
      </a:accent5>
      <a:accent6>
        <a:srgbClr val="E59352"/>
      </a:accent6>
      <a:hlink>
        <a:srgbClr val="0066D8"/>
      </a:hlink>
      <a:folHlink>
        <a:srgbClr val="6C2F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lgn="ctr">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U-Graz-Powerpoint-Standard-Juli2018-v4.potx" id="{4AC053B4-8322-43F5-A727-5B659888AAC6}" vid="{588F3A19-2155-4FC5-B6D9-DEED5DC3003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TU-Graz-Powerpoint-Standard-Juli2018-v4</Template>
  <TotalTime>20655</TotalTime>
  <Words>2593</Words>
  <Application>Microsoft Office PowerPoint</Application>
  <PresentationFormat>On-screen Show (4:3)</PresentationFormat>
  <Paragraphs>714</Paragraphs>
  <Slides>33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Calibri</vt:lpstr>
      <vt:lpstr>Consolas</vt:lpstr>
      <vt:lpstr>Symbol</vt:lpstr>
      <vt:lpstr>Verdana</vt:lpstr>
      <vt:lpstr>Wingdings</vt:lpstr>
      <vt:lpstr>TU Graz Standard</vt:lpstr>
      <vt:lpstr>Data Integration and Large Scale Analysis 04 Schema Matching and Mapping</vt:lpstr>
      <vt:lpstr>Agenda</vt:lpstr>
      <vt:lpstr>Motivation and Terminology</vt:lpstr>
      <vt:lpstr>Recap: ETL/EAI Schema Transformations</vt:lpstr>
      <vt:lpstr>Schema Matching and Mapping</vt:lpstr>
      <vt:lpstr>Schema Mapping vs. Schema Integration</vt:lpstr>
      <vt:lpstr>Recap: Types of Heterogeneity  Scope</vt:lpstr>
      <vt:lpstr>Schema Detection</vt:lpstr>
      <vt:lpstr>Atomic Data Type Detection</vt:lpstr>
      <vt:lpstr>Structure Extraction from Nested Documents</vt:lpstr>
      <vt:lpstr>Data Profiling</vt:lpstr>
      <vt:lpstr>Semantic Data Type Detection</vt:lpstr>
      <vt:lpstr>Schema Enforcement and Evolution</vt:lpstr>
      <vt:lpstr>Schema Matching</vt:lpstr>
      <vt:lpstr>Overview Schema Matching</vt:lpstr>
      <vt:lpstr>System Architecture and Matching Process</vt:lpstr>
      <vt:lpstr>Classification of Matching Techniques</vt:lpstr>
      <vt:lpstr>Selected Matchers</vt:lpstr>
      <vt:lpstr>Selected Matchers, cont.</vt:lpstr>
      <vt:lpstr>Selected Matchers, cont.</vt:lpstr>
      <vt:lpstr>Combination of Matchers</vt:lpstr>
      <vt:lpstr>Efficiency and Scalability</vt:lpstr>
      <vt:lpstr>Excursus: Stable Marriage Problem</vt:lpstr>
      <vt:lpstr>Excursus: Stable Marriage Problem, cont.</vt:lpstr>
      <vt:lpstr>Schema Matching Tools</vt:lpstr>
      <vt:lpstr>Schema Matching Tools, cont.</vt:lpstr>
      <vt:lpstr>Schema Mapping</vt:lpstr>
      <vt:lpstr>Schema Mapping Overview</vt:lpstr>
      <vt:lpstr>Mapping Interpretations</vt:lpstr>
      <vt:lpstr>Mapping Interpretations, cont.</vt:lpstr>
      <vt:lpstr>Mapping Interpretations, cont.</vt:lpstr>
      <vt:lpstr>Schema Matching Tools</vt:lpstr>
      <vt:lpstr>Summary and 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- 04 Schema Matching and Mapping</dc:title>
  <dc:subject/>
  <dc:creator>Shafaq Siddiqi</dc:creator>
  <cp:keywords/>
  <dc:description/>
  <cp:lastModifiedBy>Shafaq Siddiqui</cp:lastModifiedBy>
  <cp:revision>826</cp:revision>
  <cp:lastPrinted>2019-03-11T22:00:16Z</cp:lastPrinted>
  <dcterms:created xsi:type="dcterms:W3CDTF">2018-07-12T06:39:10Z</dcterms:created>
  <dcterms:modified xsi:type="dcterms:W3CDTF">2022-10-27T20:13:39Z</dcterms:modified>
  <cp:category/>
</cp:coreProperties>
</file>