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8" r:id="rId2"/>
    <p:sldId id="289" r:id="rId3"/>
    <p:sldId id="397" r:id="rId4"/>
    <p:sldId id="494" r:id="rId5"/>
    <p:sldId id="478" r:id="rId6"/>
    <p:sldId id="469" r:id="rId7"/>
    <p:sldId id="483" r:id="rId8"/>
    <p:sldId id="485" r:id="rId9"/>
    <p:sldId id="484" r:id="rId10"/>
    <p:sldId id="486" r:id="rId11"/>
    <p:sldId id="487" r:id="rId12"/>
    <p:sldId id="495" r:id="rId13"/>
    <p:sldId id="488" r:id="rId14"/>
    <p:sldId id="493" r:id="rId15"/>
    <p:sldId id="496" r:id="rId16"/>
    <p:sldId id="489" r:id="rId17"/>
    <p:sldId id="491" r:id="rId18"/>
    <p:sldId id="470" r:id="rId19"/>
    <p:sldId id="479" r:id="rId20"/>
    <p:sldId id="480" r:id="rId21"/>
    <p:sldId id="481" r:id="rId22"/>
    <p:sldId id="503" r:id="rId23"/>
    <p:sldId id="504" r:id="rId24"/>
    <p:sldId id="498" r:id="rId25"/>
    <p:sldId id="501" r:id="rId26"/>
    <p:sldId id="499" r:id="rId27"/>
    <p:sldId id="466" r:id="rId28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FC9D8"/>
    <a:srgbClr val="FE7AA0"/>
    <a:srgbClr val="B5BEFD"/>
    <a:srgbClr val="133051"/>
    <a:srgbClr val="183D68"/>
    <a:srgbClr val="959595"/>
    <a:srgbClr val="ABABAB"/>
    <a:srgbClr val="989898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9952" autoAdjust="0"/>
  </p:normalViewPr>
  <p:slideViewPr>
    <p:cSldViewPr snapToGrid="0" snapToObjects="1">
      <p:cViewPr>
        <p:scale>
          <a:sx n="125" d="100"/>
          <a:sy n="125" d="100"/>
        </p:scale>
        <p:origin x="74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matrix(c(0.45,0.8,0.85,0.4,0.85,0.75),2,3,byrow=TRUE)</a:t>
            </a:r>
          </a:p>
          <a:p>
            <a:r>
              <a:rPr lang="en-US" dirty="0"/>
              <a:t>H = matrix(c(-1,1,1,1,1,1,-1,-1,1,-1,1,-1), 3, 4)</a:t>
            </a:r>
          </a:p>
          <a:p>
            <a:r>
              <a:rPr lang="en-US" dirty="0"/>
              <a:t>V %*%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6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35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17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Entity Linking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Deduplication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2022/23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05 Entity Linking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Deduplication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2022/23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e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edupeio.github.io/dedupe-examples/docs/csv_exampl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bs.uni-leipzig.de/research/projects/object_matching/benchmark_datasets_for_entity_resoluti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hyperlink" Target="https://issues.apache.org/jira/browse/SYSTEMDS-31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6.05265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Integration and </a:t>
            </a:r>
            <a:r>
              <a:rPr lang="de-DE" b="1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400" b="1" dirty="0"/>
              <a:t>05 Entity Linking and Deduplication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Schema Matching and Mapping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chemeClr val="accent1"/>
                </a:solidFill>
              </a:rPr>
              <a:t>homogeneous schema </a:t>
            </a:r>
            <a:r>
              <a:rPr lang="en-US" dirty="0"/>
              <a:t>for comparison</a:t>
            </a:r>
          </a:p>
          <a:p>
            <a:pPr lvl="1"/>
            <a:r>
              <a:rPr lang="en-US" dirty="0"/>
              <a:t>Split composite attributes</a:t>
            </a:r>
          </a:p>
          <a:p>
            <a:pPr lvl="1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Removal of special characters and white spaces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Stemming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Capitalization</a:t>
            </a:r>
            <a:r>
              <a:rPr lang="en-US" dirty="0"/>
              <a:t> (to upper/lower)</a:t>
            </a:r>
          </a:p>
          <a:p>
            <a:pPr lvl="1"/>
            <a:r>
              <a:rPr lang="en-US" dirty="0"/>
              <a:t>Remove redundant works, resolve abbreviations</a:t>
            </a:r>
          </a:p>
          <a:p>
            <a:pPr lvl="1"/>
            <a:endParaRPr lang="en-US" dirty="0"/>
          </a:p>
          <a:p>
            <a:r>
              <a:rPr lang="en-US" dirty="0"/>
              <a:t>#3 Data Cleaning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</a:p>
          <a:p>
            <a:pPr lvl="1"/>
            <a:r>
              <a:rPr lang="en-US" dirty="0"/>
              <a:t>Correct data corruption and inconsistencies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7333" y="3697843"/>
            <a:ext cx="2422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ly/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975" y="1473307"/>
            <a:ext cx="1999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Autonomous, heterogeneous systems</a:t>
            </a:r>
          </a:p>
        </p:txBody>
      </p:sp>
    </p:spTree>
    <p:extLst>
      <p:ext uri="{BB962C8B-B14F-4D97-AF65-F5344CB8AC3E}">
        <p14:creationId xmlns:p14="http://schemas.microsoft.com/office/powerpoint/2010/main" val="9525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 and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7916" cy="4941101"/>
          </a:xfrm>
        </p:spPr>
        <p:txBody>
          <a:bodyPr/>
          <a:lstStyle/>
          <a:p>
            <a:r>
              <a:rPr lang="en-US" dirty="0"/>
              <a:t>#1 Naïve All-Pairs</a:t>
            </a:r>
          </a:p>
          <a:p>
            <a:pPr lvl="1"/>
            <a:r>
              <a:rPr lang="en-US" dirty="0"/>
              <a:t>Brute-force, naïve approach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n*(n-1)/2 pairs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 complexity</a:t>
            </a: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#2 Blocking / Partitioning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Efficiently create small blocks of similar records for pair-wise matching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Basic:</a:t>
            </a:r>
            <a:r>
              <a:rPr lang="en-US" dirty="0">
                <a:sym typeface="Wingdings" panose="05000000000000000000" pitchFamily="2" charset="2"/>
              </a:rPr>
              <a:t> equivalent values on selected attributes (name)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Predicates:</a:t>
            </a:r>
            <a:r>
              <a:rPr lang="en-US" dirty="0">
                <a:sym typeface="Wingdings" panose="05000000000000000000" pitchFamily="2" charset="2"/>
              </a:rPr>
              <a:t> whole field, token field, common integer, same x char start, n-grams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Hybrid:</a:t>
            </a:r>
            <a:r>
              <a:rPr lang="en-US" dirty="0">
                <a:sym typeface="Wingdings" panose="05000000000000000000" pitchFamily="2" charset="2"/>
              </a:rPr>
              <a:t> disjunctions/conjunctions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Blocking Keys: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Learned: Minimal rule set via greedy algorithms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Significant reduction:</a:t>
            </a:r>
            <a:r>
              <a:rPr lang="en-US" dirty="0">
                <a:sym typeface="Wingdings" panose="05000000000000000000" pitchFamily="2" charset="2"/>
              </a:rPr>
              <a:t> 1M records  1T</a:t>
            </a:r>
            <a:r>
              <a:rPr lang="en-US" baseline="30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pairs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 1K partitions w/ 1K records  1G pairs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1000x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07640"/>
              </p:ext>
            </p:extLst>
          </p:nvPr>
        </p:nvGraphicFramePr>
        <p:xfrm>
          <a:off x="1469328" y="4748815"/>
          <a:ext cx="4588573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951">
                  <a:extLst>
                    <a:ext uri="{9D8B030D-6E8A-4147-A177-3AD203B41FA5}">
                      <a16:colId xmlns:a16="http://schemas.microsoft.com/office/drawing/2014/main" val="2824609469"/>
                    </a:ext>
                  </a:extLst>
                </a:gridCol>
                <a:gridCol w="1123358">
                  <a:extLst>
                    <a:ext uri="{9D8B030D-6E8A-4147-A177-3AD203B41FA5}">
                      <a16:colId xmlns:a16="http://schemas.microsoft.com/office/drawing/2014/main" val="2986342543"/>
                    </a:ext>
                  </a:extLst>
                </a:gridCol>
                <a:gridCol w="903579">
                  <a:extLst>
                    <a:ext uri="{9D8B030D-6E8A-4147-A177-3AD203B41FA5}">
                      <a16:colId xmlns:a16="http://schemas.microsoft.com/office/drawing/2014/main" val="1922097347"/>
                    </a:ext>
                  </a:extLst>
                </a:gridCol>
                <a:gridCol w="522387">
                  <a:extLst>
                    <a:ext uri="{9D8B030D-6E8A-4147-A177-3AD203B41FA5}">
                      <a16:colId xmlns:a16="http://schemas.microsoft.com/office/drawing/2014/main" val="390758843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4168097957"/>
                    </a:ext>
                  </a:extLst>
                </a:gridCol>
              </a:tblGrid>
              <a:tr h="2326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ohn </a:t>
                      </a: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oberts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20 Main St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Plainville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01111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8952861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57750" y="435560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JR01111 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067" y="4355601"/>
            <a:ext cx="97788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8400" y="4953000"/>
            <a:ext cx="26695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Chammas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Eddie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Pantrige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Building a Scalable Record Linkage System,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Spark+AI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02228"/>
              </p:ext>
            </p:extLst>
          </p:nvPr>
        </p:nvGraphicFramePr>
        <p:xfrm>
          <a:off x="6248400" y="1397993"/>
          <a:ext cx="1314453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79">
                  <a:extLst>
                    <a:ext uri="{9D8B030D-6E8A-4147-A177-3AD203B41FA5}">
                      <a16:colId xmlns:a16="http://schemas.microsoft.com/office/drawing/2014/main" val="230869230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6302799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176109356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60742309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5595432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31066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424861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9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0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7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0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5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1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3208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Sorted Neighborhood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sorting keys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(similar to blocking keys)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Sort records by sorting keys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sliding window of size m</a:t>
            </a:r>
            <a:r>
              <a:rPr lang="en-US" dirty="0"/>
              <a:t> (e.g., 100) and compute all-pair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matching within sliding window</a:t>
            </a:r>
          </a:p>
          <a:p>
            <a:pPr lvl="1"/>
            <a:endParaRPr lang="en-US" sz="1000" dirty="0"/>
          </a:p>
          <a:p>
            <a:r>
              <a:rPr lang="en-US" dirty="0"/>
              <a:t>#4 Blocking via Word </a:t>
            </a:r>
            <a:r>
              <a:rPr lang="en-US" dirty="0" err="1"/>
              <a:t>Embeddings</a:t>
            </a:r>
            <a:r>
              <a:rPr lang="en-US" dirty="0"/>
              <a:t> and LSH/DL</a:t>
            </a:r>
          </a:p>
          <a:p>
            <a:pPr lvl="1"/>
            <a:r>
              <a:rPr lang="en-US" dirty="0"/>
              <a:t>Compute word/attribute </a:t>
            </a:r>
            <a:r>
              <a:rPr lang="en-US" dirty="0" err="1"/>
              <a:t>embeddings</a:t>
            </a:r>
            <a:r>
              <a:rPr lang="en-US" dirty="0"/>
              <a:t> + tuple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Locality-Sensitive Hashing (LSH) </a:t>
            </a:r>
            <a:r>
              <a:rPr lang="en-US" dirty="0"/>
              <a:t>for blocking</a:t>
            </a:r>
          </a:p>
          <a:p>
            <a:pPr lvl="1"/>
            <a:r>
              <a:rPr lang="en-US" dirty="0"/>
              <a:t>K hash functions h(t) </a:t>
            </a:r>
            <a:r>
              <a:rPr lang="en-US" dirty="0">
                <a:sym typeface="Wingdings" panose="05000000000000000000" pitchFamily="2" charset="2"/>
              </a:rPr>
              <a:t> k-dim hash-code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 hash tables, each k hash functions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750" y="3133725"/>
            <a:ext cx="19240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575" y="5610225"/>
            <a:ext cx="273367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v[t1]=[0.45,0.8,0.85]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v[t2]=[0.4,0.85,0.75]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0286" y="4953000"/>
            <a:ext cx="311890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h1=[-1, 1,1], h2=[ 1,1, 1],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h3=[-1,-1,1], h4=[-1,1,-1],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5100" y="5600700"/>
            <a:ext cx="21717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[1.2,2.1,-0.4,-0.5]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[1.2,2.0,-0.5,-0.3]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9009" y="5600700"/>
            <a:ext cx="145944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2417" y="5091499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 %*% H</a:t>
            </a:r>
          </a:p>
        </p:txBody>
      </p:sp>
      <p:cxnSp>
        <p:nvCxnSpPr>
          <p:cNvPr id="14" name="Straight Arrow Connector 13"/>
          <p:cNvCxnSpPr>
            <a:stCxn id="9" idx="3"/>
            <a:endCxn id="11" idx="1"/>
          </p:cNvCxnSpPr>
          <p:nvPr/>
        </p:nvCxnSpPr>
        <p:spPr>
          <a:xfrm>
            <a:off x="4876800" y="5893088"/>
            <a:ext cx="31220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49193" y="3962400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4" y="4039671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989235" y="5600700"/>
            <a:ext cx="6879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6677025" y="5893088"/>
            <a:ext cx="31221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05688" y="5581650"/>
            <a:ext cx="1019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 bucket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338" y="4773016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577768" y="4714875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Saravanan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Thirumuruganathan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Deep Learning for Blocking in Entity Matching […].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21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6" grpId="0"/>
      <p:bldP spid="18" grpId="0"/>
      <p:bldP spid="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4558890" cy="4941101"/>
          </a:xfrm>
        </p:spPr>
        <p:txBody>
          <a:bodyPr/>
          <a:lstStyle/>
          <a:p>
            <a:r>
              <a:rPr lang="en-US" dirty="0"/>
              <a:t>#1 Basic Similarity Measures </a:t>
            </a:r>
          </a:p>
          <a:p>
            <a:pPr lvl="1"/>
            <a:r>
              <a:rPr lang="en-US" dirty="0"/>
              <a:t>Pick similarity measure sim(r, r’) </a:t>
            </a:r>
            <a:r>
              <a:rPr lang="en-US" dirty="0" smtClean="0"/>
              <a:t>and </a:t>
            </a:r>
            <a:r>
              <a:rPr lang="en-US" dirty="0"/>
              <a:t>thresholds: high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(and low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Record similarity: </a:t>
            </a:r>
            <a:r>
              <a:rPr lang="en-US" dirty="0" err="1"/>
              <a:t>avg</a:t>
            </a:r>
            <a:r>
              <a:rPr lang="en-US" dirty="0"/>
              <a:t> attribute similarity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Match:</a:t>
            </a:r>
            <a:r>
              <a:rPr lang="en-US" dirty="0"/>
              <a:t> sim(r, r’)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 </a:t>
            </a:r>
            <a:r>
              <a:rPr lang="en-US" b="1" dirty="0">
                <a:solidFill>
                  <a:srgbClr val="7889FB"/>
                </a:solidFill>
              </a:rPr>
              <a:t>Non-match:</a:t>
            </a:r>
            <a:r>
              <a:rPr lang="en-US" dirty="0"/>
              <a:t> sim(r, r’) &lt;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possible match: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&lt; sim(r, r’) &lt;</a:t>
            </a:r>
            <a:r>
              <a:rPr lang="el-GR" dirty="0"/>
              <a:t> θ</a:t>
            </a:r>
            <a:r>
              <a:rPr lang="en-US" baseline="-25000" dirty="0"/>
              <a:t>h</a:t>
            </a:r>
            <a:r>
              <a:rPr lang="en-US" dirty="0"/>
              <a:t> </a:t>
            </a:r>
            <a:endParaRPr lang="en-US" baseline="-25000" dirty="0"/>
          </a:p>
          <a:p>
            <a:r>
              <a:rPr lang="en-US" dirty="0" smtClean="0"/>
              <a:t>#</a:t>
            </a:r>
            <a:r>
              <a:rPr lang="en-US" dirty="0"/>
              <a:t>2 Learned Matchers (Traditional ML)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</a:t>
            </a:r>
            <a:r>
              <a:rPr lang="en-US" dirty="0" smtClean="0"/>
              <a:t>Model Generation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</a:t>
            </a:r>
            <a:r>
              <a:rPr lang="en-US" dirty="0" smtClean="0"/>
              <a:t>Model Application</a:t>
            </a:r>
            <a:endParaRPr lang="en-US" dirty="0"/>
          </a:p>
          <a:p>
            <a:pPr lvl="1"/>
            <a:r>
              <a:rPr lang="en-US" dirty="0"/>
              <a:t>Selection of samples for labeling</a:t>
            </a:r>
            <a:br>
              <a:rPr lang="en-US" dirty="0"/>
            </a:br>
            <a:r>
              <a:rPr lang="en-US" dirty="0"/>
              <a:t>(sufficient, suitable, </a:t>
            </a:r>
            <a:r>
              <a:rPr lang="en-US" b="1" dirty="0">
                <a:solidFill>
                  <a:schemeClr val="accent1"/>
                </a:solidFill>
              </a:rPr>
              <a:t>balanced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logistic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regression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random forest</a:t>
            </a:r>
            <a:r>
              <a:rPr lang="en-US" dirty="0"/>
              <a:t>, </a:t>
            </a:r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348923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95975" y="3332226"/>
            <a:ext cx="2390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[Mikhail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Bilenko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Raymond J. Mooney: Adaptive duplicate detection using learnable string similarity measures.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4" y="4462313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29225" y="4324350"/>
            <a:ext cx="30575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Thor, Erhard Rahm: Evaluation of entity resolution approaches on real-world match problems.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575" y="5757207"/>
            <a:ext cx="1093199" cy="542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244" y="5515698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81675" y="5467663"/>
            <a:ext cx="24955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Dong: Building a Broad Knowledge Graph for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306" r="4202" b="12122"/>
          <a:stretch/>
        </p:blipFill>
        <p:spPr>
          <a:xfrm>
            <a:off x="4937496" y="784544"/>
            <a:ext cx="4033784" cy="17778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39096" y="2593528"/>
            <a:ext cx="3980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O’Hare, K.et.al.  D. P., &amp; A. Jurek-Loughrey,2019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28541" cy="4941101"/>
          </a:xfrm>
        </p:spPr>
        <p:txBody>
          <a:bodyPr/>
          <a:lstStyle/>
          <a:p>
            <a:r>
              <a:rPr lang="en-US" dirty="0"/>
              <a:t>Deep Learning for ER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representation learning</a:t>
            </a:r>
            <a:r>
              <a:rPr lang="en-US" dirty="0"/>
              <a:t> from text (avoid feature engineering)</a:t>
            </a:r>
          </a:p>
          <a:p>
            <a:pPr lvl="1"/>
            <a:r>
              <a:rPr lang="en-US" dirty="0"/>
              <a:t>Leverage pre-trained </a:t>
            </a:r>
            <a:r>
              <a:rPr lang="en-US" b="1" dirty="0">
                <a:solidFill>
                  <a:srgbClr val="7889FB"/>
                </a:solidFill>
              </a:rPr>
              <a:t>word </a:t>
            </a:r>
            <a:r>
              <a:rPr lang="en-US" b="1" dirty="0" err="1">
                <a:solidFill>
                  <a:srgbClr val="7889FB"/>
                </a:solidFill>
              </a:rPr>
              <a:t>embeddings</a:t>
            </a:r>
            <a:r>
              <a:rPr lang="en-US" b="1" dirty="0">
                <a:solidFill>
                  <a:srgbClr val="7889FB"/>
                </a:solidFill>
              </a:rPr>
              <a:t> for semantics </a:t>
            </a:r>
            <a:r>
              <a:rPr lang="en-US" dirty="0"/>
              <a:t>(no syntactic limitations)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 err="1"/>
              <a:t>DeepER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Magellan</a:t>
            </a:r>
          </a:p>
          <a:p>
            <a:pPr lvl="1"/>
            <a:r>
              <a:rPr lang="en-US" dirty="0"/>
              <a:t>DL for text and dirty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50" y="2759757"/>
            <a:ext cx="4456577" cy="3368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8775" y="3159100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94" y="3299765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91100" y="3057525"/>
            <a:ext cx="1657350" cy="261937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48450" y="3209926"/>
            <a:ext cx="514350" cy="2114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5450" y="5695951"/>
            <a:ext cx="19526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2325" y="5019676"/>
            <a:ext cx="174562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 Difference /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250" y="5180007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Sidharth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Mudgal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Deep Learning for Entity Matching: A Design Space Exploration.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53" y="533720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391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38DC956-A37F-6B4D-897A-98A60443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20" y="1688370"/>
            <a:ext cx="4695942" cy="27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Labeled Data</a:t>
            </a:r>
          </a:p>
          <a:p>
            <a:pPr lvl="1"/>
            <a:r>
              <a:rPr lang="en-US" dirty="0"/>
              <a:t>Scarce (experts)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Class skew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Transfer Learning</a:t>
            </a:r>
          </a:p>
          <a:p>
            <a:pPr lvl="1"/>
            <a:r>
              <a:rPr lang="en-US" dirty="0"/>
              <a:t>Learn model from high-resource ER scenario (w/ regularization)</a:t>
            </a:r>
          </a:p>
          <a:p>
            <a:pPr lvl="1"/>
            <a:r>
              <a:rPr lang="en-US" dirty="0"/>
              <a:t>Fine-tune using low-resource examples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Active Learning</a:t>
            </a:r>
          </a:p>
          <a:p>
            <a:pPr lvl="1"/>
            <a:r>
              <a:rPr lang="en-US" dirty="0"/>
              <a:t>Select instances for tuning to min labeling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801" y="1457306"/>
            <a:ext cx="102510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72076" y="656087"/>
            <a:ext cx="37782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3E1A1-394E-454C-8B71-E748B8F536FB}"/>
              </a:ext>
            </a:extLst>
          </p:cNvPr>
          <p:cNvSpPr txBox="1"/>
          <p:nvPr/>
        </p:nvSpPr>
        <p:spPr>
          <a:xfrm>
            <a:off x="4235499" y="1391365"/>
            <a:ext cx="11203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DBLP-ACM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0668" y="5310902"/>
            <a:ext cx="27118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Jungo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Kasai et al: Low-resource Deep Entity Resolution with Transfer and Active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ACL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584" y="5360194"/>
            <a:ext cx="4547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86229" y="2933530"/>
                <a:ext cx="2557746" cy="60131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=2⋅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29" y="2933530"/>
                <a:ext cx="2557746" cy="601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6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Connected Components</a:t>
            </a:r>
          </a:p>
          <a:p>
            <a:pPr lvl="1"/>
            <a:r>
              <a:rPr lang="en-US" dirty="0"/>
              <a:t>Determine connected components of a graph (subgraphs of connected nodes)</a:t>
            </a:r>
          </a:p>
          <a:p>
            <a:pPr lvl="1"/>
            <a:r>
              <a:rPr lang="en-US" dirty="0"/>
              <a:t>Propagate max(current, </a:t>
            </a:r>
            <a:r>
              <a:rPr lang="en-US" dirty="0" err="1"/>
              <a:t>msgs</a:t>
            </a:r>
            <a:r>
              <a:rPr lang="en-US" dirty="0"/>
              <a:t>) if != current to neighbors, terminate if no </a:t>
            </a:r>
            <a:r>
              <a:rPr lang="en-US" dirty="0" err="1"/>
              <a:t>msgs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Clustering Approaches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Basic:</a:t>
            </a:r>
            <a:r>
              <a:rPr lang="en-US" dirty="0"/>
              <a:t> connected components </a:t>
            </a:r>
            <a:br>
              <a:rPr lang="en-US" dirty="0"/>
            </a:br>
            <a:r>
              <a:rPr lang="en-US" dirty="0"/>
              <a:t>(transitive closure) w/ edges sim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Issues: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big clusters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dissimilar records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Correlation clustering:</a:t>
            </a:r>
            <a:r>
              <a:rPr lang="en-US" dirty="0"/>
              <a:t> +/- cuts based on sims </a:t>
            </a:r>
            <a:r>
              <a:rPr lang="en-US" dirty="0">
                <a:sym typeface="Wingdings" panose="05000000000000000000" pitchFamily="2" charset="2"/>
              </a:rPr>
              <a:t> global opt NP-hard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Markov clustering:</a:t>
            </a:r>
            <a:r>
              <a:rPr lang="en-US" dirty="0"/>
              <a:t> stochastic flow simulation via random walks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18732" y="2636651"/>
            <a:ext cx="1925163" cy="1237734"/>
            <a:chOff x="6624612" y="2794113"/>
            <a:chExt cx="1925163" cy="1237734"/>
          </a:xfrm>
        </p:grpSpPr>
        <p:sp>
          <p:nvSpPr>
            <p:cNvPr id="6" name="Oval 5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3" name="Straight Arrow Connector 12"/>
            <p:cNvCxnSpPr>
              <a:stCxn id="8" idx="1"/>
              <a:endCxn id="6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1"/>
              <a:endCxn id="6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2"/>
              <a:endCxn id="7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7"/>
              <a:endCxn id="10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0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2"/>
              <a:endCxn id="11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225277" y="2459281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79320" y="2633408"/>
            <a:ext cx="1925163" cy="1237734"/>
            <a:chOff x="6624612" y="2794113"/>
            <a:chExt cx="1925163" cy="1237734"/>
          </a:xfrm>
        </p:grpSpPr>
        <p:sp>
          <p:nvSpPr>
            <p:cNvPr id="22" name="Oval 21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9" name="Straight Arrow Connector 28"/>
            <p:cNvCxnSpPr>
              <a:stCxn id="24" idx="1"/>
              <a:endCxn id="22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1"/>
              <a:endCxn id="22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6"/>
              <a:endCxn id="23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5" idx="2"/>
              <a:endCxn id="23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7" idx="7"/>
              <a:endCxn id="26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1"/>
              <a:endCxn id="26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2"/>
              <a:endCxn id="27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92872" y="2465764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00991" y="2630165"/>
            <a:ext cx="1925163" cy="1237734"/>
            <a:chOff x="6624612" y="2794113"/>
            <a:chExt cx="1925163" cy="1237734"/>
          </a:xfrm>
        </p:grpSpPr>
        <p:sp>
          <p:nvSpPr>
            <p:cNvPr id="38" name="Oval 37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45" name="Straight Arrow Connector 44"/>
            <p:cNvCxnSpPr>
              <a:stCxn id="40" idx="1"/>
              <a:endCxn id="38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9" idx="1"/>
              <a:endCxn id="38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0" idx="6"/>
              <a:endCxn id="39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2"/>
              <a:endCxn id="39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3" idx="7"/>
              <a:endCxn id="42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4" idx="1"/>
              <a:endCxn id="42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4" idx="2"/>
              <a:endCxn id="43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6014543" y="2462521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20647" y="2459276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88381" y="4271519"/>
            <a:ext cx="28514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Oktie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Hassanzadeh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Chiang, Renée J. Miller, Hyun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Lee: Framework for Evaluating Clustering Algorithms in Duplicate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11" y="4409482"/>
            <a:ext cx="45364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383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Data Deduplication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Incremental stream of updates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previously </a:t>
            </a:r>
            <a:r>
              <a:rPr lang="en-US" b="1" dirty="0">
                <a:solidFill>
                  <a:schemeClr val="accent1"/>
                </a:solidFill>
              </a:rPr>
              <a:t>computed results obsolete</a:t>
            </a:r>
          </a:p>
          <a:p>
            <a:pPr lvl="1"/>
            <a:r>
              <a:rPr lang="en-US" dirty="0"/>
              <a:t>Same or </a:t>
            </a:r>
            <a:r>
              <a:rPr lang="en-US" b="1" dirty="0">
                <a:solidFill>
                  <a:srgbClr val="7889FB"/>
                </a:solidFill>
              </a:rPr>
              <a:t>similar results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significantly faster</a:t>
            </a:r>
            <a:r>
              <a:rPr lang="en-US" dirty="0"/>
              <a:t> than batch computation</a:t>
            </a:r>
          </a:p>
          <a:p>
            <a:pPr lvl="1"/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End-to-end incremental record linkage for new and changing records</a:t>
            </a:r>
          </a:p>
          <a:p>
            <a:pPr lvl="1"/>
            <a:r>
              <a:rPr lang="en-US" dirty="0"/>
              <a:t>Incremental maintenance of similarity graph and incremental graph clustering </a:t>
            </a:r>
          </a:p>
          <a:p>
            <a:pPr lvl="1"/>
            <a:r>
              <a:rPr lang="en-US" dirty="0"/>
              <a:t>Initial graph created by </a:t>
            </a:r>
            <a:r>
              <a:rPr lang="en-US" b="1" dirty="0">
                <a:solidFill>
                  <a:srgbClr val="7889FB"/>
                </a:solidFill>
              </a:rPr>
              <a:t>correlation clustering </a:t>
            </a:r>
          </a:p>
          <a:p>
            <a:pPr lvl="1"/>
            <a:r>
              <a:rPr lang="en-US" dirty="0"/>
              <a:t>Greedy update approach in polynomial time</a:t>
            </a:r>
          </a:p>
          <a:p>
            <a:pPr lvl="2"/>
            <a:r>
              <a:rPr lang="en-US" dirty="0"/>
              <a:t>Directly connect components from increment </a:t>
            </a:r>
            <a:r>
              <a:rPr lang="el-GR" dirty="0"/>
              <a:t>Δ</a:t>
            </a:r>
            <a:r>
              <a:rPr lang="en-US" dirty="0"/>
              <a:t>G into Q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Merge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pairs of clusters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Split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cluster into two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Move</a:t>
            </a:r>
            <a:r>
              <a:rPr lang="en-US" dirty="0"/>
              <a:t> nodes </a:t>
            </a:r>
            <a:r>
              <a:rPr lang="en-US" b="1" dirty="0">
                <a:solidFill>
                  <a:schemeClr val="accent1"/>
                </a:solidFill>
              </a:rPr>
              <a:t>between two clusters</a:t>
            </a:r>
            <a:r>
              <a:rPr lang="en-US" dirty="0"/>
              <a:t> to obtain better result?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6900" y="1377931"/>
            <a:ext cx="26003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Anja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Gruenheid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Incremental Record Linkage.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143264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632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9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Dedupe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Python library for data deduplication </a:t>
            </a:r>
            <a:r>
              <a:rPr lang="en-US" dirty="0"/>
              <a:t>(entity resolution)</a:t>
            </a:r>
          </a:p>
          <a:p>
            <a:pPr lvl="1"/>
            <a:r>
              <a:rPr lang="en-US" b="1" dirty="0"/>
              <a:t>By default:</a:t>
            </a:r>
            <a:r>
              <a:rPr lang="en-US" dirty="0"/>
              <a:t> logistic regression matching (and blocking)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9050" y="723900"/>
            <a:ext cx="51784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https://docs.dedupe.io/en/latest/API-documentation.html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https://dedupeio.github.io/dedupe-examples/docs/csv_example.html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9865" y="2502847"/>
            <a:ext cx="623887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fields = [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field':'Site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name',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'},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field':'Address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'}]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dedupe.Dedupe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(fields)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sample data and active learning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sample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15000)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consoleLabel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8263" y="3520196"/>
            <a:ext cx="27146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Do these records refer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to the same thing?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(y)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es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(n)o /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(u)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nsure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(f)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inished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4614" y="4612878"/>
            <a:ext cx="65246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learn blocking rules and pairwise classifier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Obtain clusters as lists of (RIDs and confidence)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threshold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threshold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recall_weight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clustered_dupes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threshold)</a:t>
            </a:r>
          </a:p>
        </p:txBody>
      </p:sp>
    </p:spTree>
    <p:extLst>
      <p:ext uri="{BB962C8B-B14F-4D97-AF65-F5344CB8AC3E}">
        <p14:creationId xmlns:p14="http://schemas.microsoft.com/office/powerpoint/2010/main" val="28887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r>
              <a:rPr lang="en-US" dirty="0">
                <a:solidFill>
                  <a:schemeClr val="tx1"/>
                </a:solidFill>
              </a:rPr>
              <a:t>Example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Magellan (UW-Madison)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How-to guides for users</a:t>
            </a:r>
          </a:p>
          <a:p>
            <a:pPr lvl="1"/>
            <a:r>
              <a:rPr lang="en-US" dirty="0"/>
              <a:t>Tools for individual steps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>
                <a:solidFill>
                  <a:schemeClr val="accent1"/>
                </a:solidFill>
              </a:rPr>
              <a:t>entire ER pipeline</a:t>
            </a:r>
          </a:p>
          <a:p>
            <a:pPr lvl="1"/>
            <a:r>
              <a:rPr lang="en-US" dirty="0"/>
              <a:t>Build on top of existing</a:t>
            </a:r>
            <a:br>
              <a:rPr lang="en-US" dirty="0"/>
            </a:br>
            <a:r>
              <a:rPr lang="en-US" dirty="0"/>
              <a:t>Python/big data stack</a:t>
            </a:r>
          </a:p>
          <a:p>
            <a:pPr lvl="1"/>
            <a:r>
              <a:rPr lang="en-US" dirty="0"/>
              <a:t>Scripting environment</a:t>
            </a:r>
            <a:br>
              <a:rPr lang="en-US" dirty="0"/>
            </a:br>
            <a:r>
              <a:rPr lang="en-US" dirty="0"/>
              <a:t>for power users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77228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62" y="1709368"/>
            <a:ext cx="4773392" cy="3367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1562" y="740087"/>
            <a:ext cx="26967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Pradap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Konda et al.: Magellan: Toward Building Entity Matching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77" y="4021192"/>
            <a:ext cx="3407286" cy="2263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3471" y="5358828"/>
            <a:ext cx="3095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Govind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Entity Matching Meets Data Science: A Progress Report from the Magellan Project.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465" y="5400262"/>
            <a:ext cx="4973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75377" y="5174162"/>
            <a:ext cx="54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16858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SystemER</a:t>
            </a:r>
            <a:r>
              <a:rPr lang="en-US" dirty="0"/>
              <a:t> (IBM Research </a:t>
            </a:r>
            <a:r>
              <a:rPr lang="en-US" dirty="0" smtClean="0"/>
              <a:t>– </a:t>
            </a:r>
            <a:r>
              <a:rPr lang="en-US" dirty="0" err="1" smtClean="0"/>
              <a:t>Almaden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0" y="1836559"/>
            <a:ext cx="8842549" cy="250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201" y="4676775"/>
            <a:ext cx="544195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DBLP.title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ACM.title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DBLP.year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ACM.year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DBLP.authors,ACM.authors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DBLP.venue,ACM.venue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SamePaper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DBLP.id,ACM.id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3275" y="4457700"/>
            <a:ext cx="19907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Learns explainable ER rules (in HIL)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65" y="117742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19675" y="1147915"/>
            <a:ext cx="3286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[Kun Qian,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Human-in-the-loop System for Explainable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525" y="5000625"/>
            <a:ext cx="256222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[Mauricio A. Hernández, Georgia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Koutrika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Rajasekar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Krishnamurthy,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Ryan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Wisnesky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HIL: a high-level scripting language for entity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053" y="5288220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56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BEER (Blocking for Effective Entity Resolution)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49" y="121182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7275" y="1154064"/>
            <a:ext cx="34290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Sainyam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Galhotra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Donatella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Firmani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Barna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BEER: Blocking for Effective Entity Resolution,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5" y="1943802"/>
            <a:ext cx="8415349" cy="2850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4804319"/>
            <a:ext cx="4278007" cy="1971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4845868"/>
            <a:ext cx="3431110" cy="1924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4200" y="1628100"/>
            <a:ext cx="29813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Feedback after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sample</a:t>
            </a:r>
          </a:p>
        </p:txBody>
      </p:sp>
    </p:spTree>
    <p:extLst>
      <p:ext uri="{BB962C8B-B14F-4D97-AF65-F5344CB8AC3E}">
        <p14:creationId xmlns:p14="http://schemas.microsoft.com/office/powerpoint/2010/main" val="11309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BrewER</a:t>
            </a:r>
            <a:r>
              <a:rPr lang="en-US" dirty="0"/>
              <a:t> (Entity Resolution </a:t>
            </a:r>
            <a:r>
              <a:rPr lang="en-US" dirty="0" smtClean="0"/>
              <a:t>On-Demand)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3655" y="1207643"/>
            <a:ext cx="493776" cy="67620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45024" y="1172919"/>
            <a:ext cx="3102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Giovanni Simonini, Luca Zecchini, Sonia Bergamaschi, Felix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Naumann: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Entity Resolution On-Demand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1104034"/>
            <a:ext cx="4349305" cy="475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676" y="2772454"/>
            <a:ext cx="3169867" cy="11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9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5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 Exercise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Distributed Entity Resolution on Apache Spark</a:t>
            </a:r>
          </a:p>
          <a:p>
            <a:pPr lvl="1"/>
            <a:r>
              <a:rPr lang="en-US" dirty="0"/>
              <a:t>1-3 person teams, data: </a:t>
            </a:r>
            <a:r>
              <a:rPr lang="en-US" dirty="0" err="1"/>
              <a:t>Uni</a:t>
            </a:r>
            <a:r>
              <a:rPr lang="en-US" dirty="0"/>
              <a:t> Leipzig Benchmarks</a:t>
            </a:r>
          </a:p>
          <a:p>
            <a:pPr lvl="1"/>
            <a:endParaRPr lang="en-US" dirty="0"/>
          </a:p>
          <a:p>
            <a:r>
              <a:rPr lang="en-US" dirty="0"/>
              <a:t>Example 1: DBLP, ACM, Google Scholar Publications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(title, authors, venue, year)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 preprocessing via title capitalization,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linked PDF papers?</a:t>
            </a:r>
          </a:p>
          <a:p>
            <a:pPr lvl="1"/>
            <a:endParaRPr lang="en-US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 2: Amazon, Google Products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(name, description, manufacturer, price)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NLP for matching medium and long descriptions, e.g., word </a:t>
            </a:r>
            <a:r>
              <a:rPr lang="en-US" dirty="0" err="1">
                <a:solidFill>
                  <a:schemeClr val="tx1"/>
                </a:solidFill>
              </a:rPr>
              <a:t>embeddings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product images (different angles)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Applications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31403" y="1635773"/>
            <a:ext cx="3365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https://dbs.uni-leipzig.de/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research/projects/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object_matching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benchmark_datasets_for_entity_resolution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6075" y="3286125"/>
            <a:ext cx="222187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practice: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multi-modal data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engineering</a:t>
            </a:r>
          </a:p>
        </p:txBody>
      </p:sp>
    </p:spTree>
    <p:extLst>
      <p:ext uri="{BB962C8B-B14F-4D97-AF65-F5344CB8AC3E}">
        <p14:creationId xmlns:p14="http://schemas.microsoft.com/office/powerpoint/2010/main" val="6409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– </a:t>
            </a:r>
            <a:r>
              <a:rPr lang="en-US" dirty="0" err="1"/>
              <a:t>Autograding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Plagiarism Detection via Entity Resolution</a:t>
            </a:r>
          </a:p>
          <a:p>
            <a:pPr lvl="1"/>
            <a:r>
              <a:rPr lang="en-US" dirty="0">
                <a:hlinkClick r:id="rId2"/>
              </a:rPr>
              <a:t>https://issues.apache.org/jira/browse/SYSTEMDS-3191</a:t>
            </a:r>
            <a:r>
              <a:rPr lang="en-US" dirty="0"/>
              <a:t> (DIA WS21/22)</a:t>
            </a:r>
            <a:endParaRPr lang="en-US" b="0" dirty="0"/>
          </a:p>
          <a:p>
            <a:pPr lvl="1"/>
            <a:r>
              <a:rPr lang="en-US" b="1" dirty="0"/>
              <a:t>Data preparation:</a:t>
            </a:r>
            <a:r>
              <a:rPr lang="en-US" dirty="0"/>
              <a:t> file names/properties, runtime, correctness</a:t>
            </a:r>
          </a:p>
          <a:p>
            <a:pPr lvl="1"/>
            <a:r>
              <a:rPr lang="en-US" b="1" dirty="0"/>
              <a:t>Blocking:</a:t>
            </a:r>
            <a:r>
              <a:rPr lang="en-US" b="0" dirty="0"/>
              <a:t> by programming language, results sets </a:t>
            </a:r>
          </a:p>
          <a:p>
            <a:pPr lvl="1"/>
            <a:r>
              <a:rPr lang="en-US" b="1" dirty="0"/>
              <a:t>Matching</a:t>
            </a:r>
          </a:p>
          <a:p>
            <a:pPr lvl="2"/>
            <a:r>
              <a:rPr lang="en-US" dirty="0"/>
              <a:t>Exact matches via basic diff + threshold</a:t>
            </a:r>
          </a:p>
          <a:p>
            <a:pPr lvl="2"/>
            <a:r>
              <a:rPr lang="en-US" dirty="0"/>
              <a:t>Code similarity via </a:t>
            </a:r>
            <a:r>
              <a:rPr lang="en-US" dirty="0" err="1"/>
              <a:t>SotA</a:t>
            </a:r>
            <a:r>
              <a:rPr lang="en-US" dirty="0"/>
              <a:t>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b="1" dirty="0"/>
              <a:t>Clustering</a:t>
            </a:r>
          </a:p>
          <a:p>
            <a:pPr lvl="2"/>
            <a:r>
              <a:rPr lang="en-US" dirty="0"/>
              <a:t>Connected components within each block (min sim threshold)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88" y="4721408"/>
            <a:ext cx="49646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29325" y="4564394"/>
            <a:ext cx="226304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Fangke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Ye et al: MISIM: An End-to-End Neural Code Similarity System.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arxiv.org/pdf/2006.05265.pdf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064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r>
              <a:rPr lang="en-US" dirty="0"/>
              <a:t>Example Applications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  <a:r>
              <a:rPr lang="en-US" dirty="0"/>
              <a:t> [Nov </a:t>
            </a:r>
            <a:r>
              <a:rPr lang="en-US" dirty="0" smtClean="0"/>
              <a:t>11]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5172075" y="1438275"/>
            <a:ext cx="180975" cy="124777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750" y="1471705"/>
            <a:ext cx="27051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Fundamental Data Integration Technique,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lots of applications + 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#2 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#3 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0025" y="1539856"/>
            <a:ext cx="1219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Global Keys</a:t>
            </a:r>
          </a:p>
        </p:txBody>
      </p:sp>
    </p:spTree>
    <p:extLst>
      <p:ext uri="{BB962C8B-B14F-4D97-AF65-F5344CB8AC3E}">
        <p14:creationId xmlns:p14="http://schemas.microsoft.com/office/powerpoint/2010/main" val="83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Linking</a:t>
            </a:r>
          </a:p>
          <a:p>
            <a:pPr lvl="1"/>
            <a:r>
              <a:rPr lang="en-US" dirty="0"/>
              <a:t>“</a:t>
            </a:r>
            <a:r>
              <a:rPr lang="en-US" b="1" i="1" dirty="0">
                <a:solidFill>
                  <a:schemeClr val="accent1"/>
                </a:solidFill>
              </a:rPr>
              <a:t>Entity linking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is the problem of creating links among records </a:t>
            </a:r>
            <a:br>
              <a:rPr lang="en-US" dirty="0"/>
            </a:br>
            <a:r>
              <a:rPr lang="en-US" dirty="0"/>
              <a:t>representing real-world entities that are related in certain ways.”</a:t>
            </a:r>
          </a:p>
          <a:p>
            <a:pPr lvl="1"/>
            <a:r>
              <a:rPr lang="en-US" dirty="0"/>
              <a:t>“As an important special case, it includes </a:t>
            </a:r>
            <a:r>
              <a:rPr lang="en-US" b="1" dirty="0">
                <a:solidFill>
                  <a:schemeClr val="accent1"/>
                </a:solidFill>
              </a:rPr>
              <a:t>entity resolution</a:t>
            </a:r>
            <a:r>
              <a:rPr lang="en-US" dirty="0"/>
              <a:t>, which is </a:t>
            </a:r>
            <a:br>
              <a:rPr lang="en-US" dirty="0"/>
            </a:br>
            <a:r>
              <a:rPr lang="en-US" dirty="0"/>
              <a:t>the problem of </a:t>
            </a:r>
            <a:r>
              <a:rPr lang="en-US" b="1" dirty="0">
                <a:solidFill>
                  <a:srgbClr val="7889FB"/>
                </a:solidFill>
              </a:rPr>
              <a:t>identifying or linking duplicate entities</a:t>
            </a:r>
          </a:p>
          <a:p>
            <a:pPr lvl="1"/>
            <a:endParaRPr lang="en-US" sz="1000" dirty="0"/>
          </a:p>
          <a:p>
            <a:r>
              <a:rPr lang="en-US" dirty="0"/>
              <a:t>Other Terminology</a:t>
            </a:r>
          </a:p>
          <a:p>
            <a:pPr lvl="1"/>
            <a:r>
              <a:rPr lang="en-US" dirty="0"/>
              <a:t>Entity Linking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Entity Linkage, Record Linkage</a:t>
            </a:r>
          </a:p>
          <a:p>
            <a:pPr lvl="1"/>
            <a:r>
              <a:rPr lang="en-US" dirty="0"/>
              <a:t>Entity Resolution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Data Deduplication, Entity Matching</a:t>
            </a:r>
          </a:p>
          <a:p>
            <a:pPr lvl="1"/>
            <a:endParaRPr lang="en-US" sz="1000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Named entity recognition and disambiguation</a:t>
            </a:r>
          </a:p>
          <a:p>
            <a:pPr lvl="1"/>
            <a:r>
              <a:rPr lang="en-US" dirty="0"/>
              <a:t>Archiving, knowledge bases and graphs</a:t>
            </a:r>
          </a:p>
          <a:p>
            <a:pPr lvl="1"/>
            <a:r>
              <a:rPr lang="en-US" dirty="0"/>
              <a:t>Recommenders / social networks</a:t>
            </a:r>
          </a:p>
          <a:p>
            <a:pPr lvl="1"/>
            <a:r>
              <a:rPr lang="en-US" dirty="0"/>
              <a:t>Financial institutions (persons and legal entities)</a:t>
            </a:r>
          </a:p>
          <a:p>
            <a:pPr lvl="1"/>
            <a:r>
              <a:rPr lang="en-US" dirty="0"/>
              <a:t>Travel agencies, transportation, health care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0718" y="4311134"/>
            <a:ext cx="2547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 Obama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Hussein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president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612" y="802533"/>
            <a:ext cx="4703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95775" y="742950"/>
            <a:ext cx="40156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[Douglas Burdick, Ronald Fagin,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Phokion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Kolaitis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Wang-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Chiew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Tan: Expressive power of entity-linking frameworks.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Sci.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3248" y="5459977"/>
            <a:ext cx="2162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married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7353300" y="3248025"/>
            <a:ext cx="219075" cy="733425"/>
          </a:xfrm>
          <a:prstGeom prst="rightBrac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58100" y="3371850"/>
            <a:ext cx="44767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40" y="3940682"/>
            <a:ext cx="1013963" cy="56759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53700" y="3969256"/>
            <a:ext cx="57758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Tutorials,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428688"/>
            <a:ext cx="1012204" cy="56734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53701" y="5445631"/>
            <a:ext cx="53853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Samiei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Koumarelas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Master project seminar for Distributed Duplicate Detection. Seminar,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HPI WS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77" y="4694161"/>
            <a:ext cx="1014825" cy="54313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28876" y="4711799"/>
            <a:ext cx="58007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493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Resolution</a:t>
            </a:r>
          </a:p>
          <a:p>
            <a:pPr lvl="1"/>
            <a:r>
              <a:rPr lang="en-US" dirty="0"/>
              <a:t>“Recognizing those records in two files which </a:t>
            </a:r>
            <a:br>
              <a:rPr lang="en-US" dirty="0"/>
            </a:br>
            <a:r>
              <a:rPr lang="en-US" dirty="0"/>
              <a:t>represent identical persons, objects, or events”</a:t>
            </a:r>
          </a:p>
          <a:p>
            <a:pPr lvl="1"/>
            <a:r>
              <a:rPr lang="en-US" dirty="0"/>
              <a:t>Given two data sets A and B </a:t>
            </a:r>
          </a:p>
          <a:p>
            <a:pPr lvl="1"/>
            <a:r>
              <a:rPr lang="en-US" dirty="0"/>
              <a:t>Decide for all pairs of records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–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in A x B </a:t>
            </a:r>
            <a:br>
              <a:rPr lang="en-US" dirty="0"/>
            </a:br>
            <a:r>
              <a:rPr lang="en-US" dirty="0"/>
              <a:t>if match (</a:t>
            </a:r>
            <a:r>
              <a:rPr lang="en-US" b="1" dirty="0">
                <a:solidFill>
                  <a:srgbClr val="7889FB"/>
                </a:solidFill>
              </a:rPr>
              <a:t>link</a:t>
            </a:r>
            <a:r>
              <a:rPr lang="en-US" dirty="0"/>
              <a:t>), no match (</a:t>
            </a:r>
            <a:r>
              <a:rPr lang="en-US" b="1" dirty="0">
                <a:solidFill>
                  <a:srgbClr val="7889FB"/>
                </a:solidFill>
              </a:rPr>
              <a:t>non-link</a:t>
            </a:r>
            <a:r>
              <a:rPr lang="en-US" dirty="0"/>
              <a:t>), or not enough evidence (</a:t>
            </a:r>
            <a:r>
              <a:rPr lang="en-US" b="1" dirty="0">
                <a:solidFill>
                  <a:srgbClr val="7889FB"/>
                </a:solidFill>
              </a:rPr>
              <a:t>possible-link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Naïve Deduplication</a:t>
            </a:r>
          </a:p>
          <a:p>
            <a:pPr lvl="1"/>
            <a:r>
              <a:rPr lang="en-US" dirty="0"/>
              <a:t>UNION DISTINCT via hash </a:t>
            </a:r>
            <a:br>
              <a:rPr lang="en-US" dirty="0"/>
            </a:br>
            <a:r>
              <a:rPr lang="en-US" dirty="0"/>
              <a:t>group-by or sort group-by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only exact matches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Similarity Measures</a:t>
            </a:r>
          </a:p>
          <a:p>
            <a:pPr lvl="1"/>
            <a:r>
              <a:rPr lang="en-US" dirty="0"/>
              <a:t>Token-based: e.g., </a:t>
            </a:r>
            <a:r>
              <a:rPr lang="en-US" dirty="0" err="1"/>
              <a:t>Jaccard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J(A,B) = (A </a:t>
            </a:r>
            <a:r>
              <a:rPr lang="de-DE" dirty="0">
                <a:solidFill>
                  <a:schemeClr val="tx1"/>
                </a:solidFill>
                <a:sym typeface="Symbol"/>
              </a:rPr>
              <a:t> B) / (A </a:t>
            </a:r>
            <a:r>
              <a:rPr lang="en-US" dirty="0">
                <a:solidFill>
                  <a:schemeClr val="tx1"/>
                </a:solidFill>
              </a:rPr>
              <a:t> B)</a:t>
            </a:r>
          </a:p>
          <a:p>
            <a:pPr lvl="1"/>
            <a:r>
              <a:rPr lang="en-US" dirty="0"/>
              <a:t>Edit-based: e.g., </a:t>
            </a:r>
            <a:r>
              <a:rPr lang="en-US" dirty="0" err="1"/>
              <a:t>Levenshtein</a:t>
            </a:r>
            <a:r>
              <a:rPr lang="en-US" dirty="0"/>
              <a:t> lev(A,B) </a:t>
            </a:r>
            <a:r>
              <a:rPr lang="en-US" dirty="0">
                <a:sym typeface="Wingdings" panose="05000000000000000000" pitchFamily="2" charset="2"/>
              </a:rPr>
              <a:t> min(replace, insert, delete)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Phonetic similarity (e.g., </a:t>
            </a:r>
            <a:r>
              <a:rPr lang="en-US" dirty="0" err="1">
                <a:sym typeface="Wingdings" panose="05000000000000000000" pitchFamily="2" charset="2"/>
              </a:rPr>
              <a:t>soundex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metaphone</a:t>
            </a:r>
            <a:r>
              <a:rPr lang="en-US" dirty="0">
                <a:sym typeface="Wingdings" panose="05000000000000000000" pitchFamily="2" charset="2"/>
              </a:rPr>
              <a:t>),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Python lib Jellyfish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164279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86451" y="1496020"/>
            <a:ext cx="24076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Fellegi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Theory for Record Linkage, J. American. Statistical Assoc.,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pp. 1183-1210,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27521"/>
              </p:ext>
            </p:extLst>
          </p:nvPr>
        </p:nvGraphicFramePr>
        <p:xfrm>
          <a:off x="4524374" y="3412673"/>
          <a:ext cx="446978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6">
                  <a:extLst>
                    <a:ext uri="{9D8B030D-6E8A-4147-A177-3AD203B41FA5}">
                      <a16:colId xmlns:a16="http://schemas.microsoft.com/office/drawing/2014/main" val="353642152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906493585"/>
                    </a:ext>
                  </a:extLst>
                </a:gridCol>
                <a:gridCol w="1456859">
                  <a:extLst>
                    <a:ext uri="{9D8B030D-6E8A-4147-A177-3AD203B41FA5}">
                      <a16:colId xmlns:a16="http://schemas.microsoft.com/office/drawing/2014/main" val="4166038070"/>
                    </a:ext>
                  </a:extLst>
                </a:gridCol>
                <a:gridCol w="1117445">
                  <a:extLst>
                    <a:ext uri="{9D8B030D-6E8A-4147-A177-3AD203B41FA5}">
                      <a16:colId xmlns:a16="http://schemas.microsoft.com/office/drawing/2014/main" val="283633695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Department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89084382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Shafaq Siddiqui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Sukkur IBA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8018291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Shafaq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Siddiqi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Graz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CSBME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5303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8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Pipeline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73" y="1191897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19048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7" name="Chevron 6"/>
          <p:cNvSpPr/>
          <p:nvPr/>
        </p:nvSpPr>
        <p:spPr>
          <a:xfrm>
            <a:off x="2962146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8" name="Chevron 7"/>
          <p:cNvSpPr/>
          <p:nvPr/>
        </p:nvSpPr>
        <p:spPr>
          <a:xfrm>
            <a:off x="5085580" y="26907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3650456" y="2311831"/>
            <a:ext cx="1179484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2939" y="2870307"/>
            <a:ext cx="473947" cy="616875"/>
            <a:chOff x="180871" y="5004080"/>
            <a:chExt cx="473947" cy="616875"/>
          </a:xfrm>
        </p:grpSpPr>
        <p:sp>
          <p:nvSpPr>
            <p:cNvPr id="14" name="Folded Corner 13"/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Chevron 46"/>
          <p:cNvSpPr/>
          <p:nvPr/>
        </p:nvSpPr>
        <p:spPr>
          <a:xfrm>
            <a:off x="7218845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cxnSp>
        <p:nvCxnSpPr>
          <p:cNvPr id="50" name="Straight Arrow Connector 49"/>
          <p:cNvCxnSpPr>
            <a:endCxn id="6" idx="0"/>
          </p:cNvCxnSpPr>
          <p:nvPr/>
        </p:nvCxnSpPr>
        <p:spPr>
          <a:xfrm flipH="1">
            <a:off x="1507358" y="2311831"/>
            <a:ext cx="3293087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2"/>
            <a:endCxn id="8" idx="0"/>
          </p:cNvCxnSpPr>
          <p:nvPr/>
        </p:nvCxnSpPr>
        <p:spPr>
          <a:xfrm>
            <a:off x="4829940" y="2311831"/>
            <a:ext cx="943950" cy="3788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" idx="2"/>
            <a:endCxn id="47" idx="0"/>
          </p:cNvCxnSpPr>
          <p:nvPr/>
        </p:nvCxnSpPr>
        <p:spPr>
          <a:xfrm>
            <a:off x="4829940" y="2311831"/>
            <a:ext cx="3077215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824576" y="4285906"/>
            <a:ext cx="1278495" cy="1141228"/>
            <a:chOff x="824576" y="4285906"/>
            <a:chExt cx="1278495" cy="1141228"/>
          </a:xfrm>
        </p:grpSpPr>
        <p:sp>
          <p:nvSpPr>
            <p:cNvPr id="61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62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63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64" name="Rechteck 29"/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65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66" name="Rechteck 29"/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67" name="Rechteck 29"/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68" name="Rechteck 29"/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871019" y="4063664"/>
            <a:ext cx="1868822" cy="2170440"/>
            <a:chOff x="2871019" y="4063664"/>
            <a:chExt cx="1868822" cy="2170440"/>
          </a:xfrm>
        </p:grpSpPr>
        <p:sp>
          <p:nvSpPr>
            <p:cNvPr id="69" name="Rechteck 29"/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70" name="Rechteck 29"/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71" name="Rechteck 29"/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72" name="Rechteck 29"/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73" name="Rechteck 29"/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74" name="Rechteck 29"/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75" name="Rechteck 29"/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76" name="Rechteck 29"/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85936" y="4091190"/>
            <a:ext cx="1453366" cy="2083196"/>
            <a:chOff x="5185936" y="4091190"/>
            <a:chExt cx="1453366" cy="2083196"/>
          </a:xfrm>
        </p:grpSpPr>
        <p:sp>
          <p:nvSpPr>
            <p:cNvPr id="88" name="Rechteck 29"/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89" name="Rechteck 29"/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90" name="Rechteck 29"/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91" name="Rechteck 29"/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92" name="Rechteck 29"/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93" name="Rechteck 29"/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94" name="Rechteck 29"/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95" name="Rechteck 29"/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97" name="Straight Connector 96"/>
            <p:cNvCxnSpPr>
              <a:stCxn id="88" idx="3"/>
              <a:endCxn id="89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3"/>
              <a:endCxn id="94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3" idx="1"/>
              <a:endCxn id="95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2" idx="3"/>
              <a:endCxn id="95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7553245" y="4072140"/>
            <a:ext cx="1431384" cy="2046984"/>
            <a:chOff x="7553245" y="4072140"/>
            <a:chExt cx="1431384" cy="2046984"/>
          </a:xfrm>
        </p:grpSpPr>
        <p:grpSp>
          <p:nvGrpSpPr>
            <p:cNvPr id="115" name="Group 114"/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108" name="Rechteck 29"/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09" name="Rechteck 29"/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0" name="Rechteck 29"/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1" name="Rechteck 29"/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5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Linking Approaches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916368"/>
            <a:ext cx="8906399" cy="3901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45" y="1863474"/>
            <a:ext cx="98010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11276" y="1086938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29291402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26113</TotalTime>
  <Words>1735</Words>
  <Application>Microsoft Office PowerPoint</Application>
  <PresentationFormat>On-screen Show (4:3)</PresentationFormat>
  <Paragraphs>438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Integration and Large Scale Analysis 05 Entity Linking and Deduplication</vt:lpstr>
      <vt:lpstr>Agenda</vt:lpstr>
      <vt:lpstr>Motivation and Terminology</vt:lpstr>
      <vt:lpstr>Recap: Corrupted/Inconsistent Data</vt:lpstr>
      <vt:lpstr>Terminology</vt:lpstr>
      <vt:lpstr>Entity Resolution Concepts</vt:lpstr>
      <vt:lpstr>Problem Formulation</vt:lpstr>
      <vt:lpstr>Entity Resolution Pipeline</vt:lpstr>
      <vt:lpstr>Entity Linking Approaches</vt:lpstr>
      <vt:lpstr>Step 1: Data Preparation</vt:lpstr>
      <vt:lpstr>Step 2: Blocking and Sorting</vt:lpstr>
      <vt:lpstr>Step 2: Blocking, cont.</vt:lpstr>
      <vt:lpstr>Step 3: Matching</vt:lpstr>
      <vt:lpstr>Step 3: Matching, cont. </vt:lpstr>
      <vt:lpstr>Step 3: Matching, cont.</vt:lpstr>
      <vt:lpstr>Step 4: Clustering</vt:lpstr>
      <vt:lpstr>Incremental Data Deduplication</vt:lpstr>
      <vt:lpstr>Entity Resolution Tools</vt:lpstr>
      <vt:lpstr>Python Dedupe</vt:lpstr>
      <vt:lpstr>Magellan (UW-Madison)</vt:lpstr>
      <vt:lpstr>SystemER (IBM Research – Almaden)</vt:lpstr>
      <vt:lpstr>BEER (Blocking for Effective Entity Resolution)</vt:lpstr>
      <vt:lpstr>BrewER (Entity Resolution On-Demand)</vt:lpstr>
      <vt:lpstr>Example Applications</vt:lpstr>
      <vt:lpstr>DIA Exercise</vt:lpstr>
      <vt:lpstr>Data Management – Autograding 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- 05 Entity Linking and Deduplication</dc:title>
  <dc:subject/>
  <dc:creator>Shafaq Siddiqi</dc:creator>
  <cp:keywords/>
  <dc:description/>
  <cp:lastModifiedBy>Shafaq Siddiqui</cp:lastModifiedBy>
  <cp:revision>965</cp:revision>
  <cp:lastPrinted>2019-03-11T22:00:16Z</cp:lastPrinted>
  <dcterms:created xsi:type="dcterms:W3CDTF">2018-07-12T06:39:10Z</dcterms:created>
  <dcterms:modified xsi:type="dcterms:W3CDTF">2022-11-04T12:05:07Z</dcterms:modified>
  <cp:category/>
</cp:coreProperties>
</file>