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88" r:id="rId2"/>
    <p:sldId id="289" r:id="rId3"/>
    <p:sldId id="397" r:id="rId4"/>
    <p:sldId id="494" r:id="rId5"/>
    <p:sldId id="532" r:id="rId6"/>
    <p:sldId id="497" r:id="rId7"/>
    <p:sldId id="503" r:id="rId8"/>
    <p:sldId id="498" r:id="rId9"/>
    <p:sldId id="500" r:id="rId10"/>
    <p:sldId id="505" r:id="rId11"/>
    <p:sldId id="538" r:id="rId12"/>
    <p:sldId id="502" r:id="rId13"/>
    <p:sldId id="506" r:id="rId14"/>
    <p:sldId id="533" r:id="rId15"/>
    <p:sldId id="511" r:id="rId16"/>
    <p:sldId id="534" r:id="rId17"/>
    <p:sldId id="516" r:id="rId18"/>
    <p:sldId id="515" r:id="rId19"/>
    <p:sldId id="522" r:id="rId20"/>
    <p:sldId id="523" r:id="rId21"/>
    <p:sldId id="521" r:id="rId22"/>
    <p:sldId id="509" r:id="rId23"/>
    <p:sldId id="524" r:id="rId24"/>
    <p:sldId id="514" r:id="rId25"/>
    <p:sldId id="526" r:id="rId26"/>
    <p:sldId id="527" r:id="rId27"/>
    <p:sldId id="540" r:id="rId28"/>
    <p:sldId id="541" r:id="rId29"/>
    <p:sldId id="542" r:id="rId30"/>
    <p:sldId id="543" r:id="rId31"/>
    <p:sldId id="544" r:id="rId32"/>
    <p:sldId id="551" r:id="rId33"/>
    <p:sldId id="545" r:id="rId34"/>
    <p:sldId id="546" r:id="rId35"/>
    <p:sldId id="547" r:id="rId36"/>
    <p:sldId id="548" r:id="rId37"/>
    <p:sldId id="466" r:id="rId38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FFC9D8"/>
    <a:srgbClr val="FE7AA0"/>
    <a:srgbClr val="B5BEFD"/>
    <a:srgbClr val="133051"/>
    <a:srgbClr val="183D68"/>
    <a:srgbClr val="959595"/>
    <a:srgbClr val="ABABAB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1041" autoAdjust="0"/>
  </p:normalViewPr>
  <p:slideViewPr>
    <p:cSldViewPr snapToGrid="0" snapToObjects="1">
      <p:cViewPr>
        <p:scale>
          <a:sx n="100" d="100"/>
          <a:sy n="100" d="100"/>
        </p:scale>
        <p:origin x="854" y="-49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09.11.2022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09.11.2022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484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60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416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to Models</a:t>
            </a:r>
            <a:r>
              <a:rPr lang="en-US" baseline="0" dirty="0"/>
              <a:t> and Back DEEM workshop see if u can extend TFDV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8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5738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Box and whisker plots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SystemDS</a:t>
            </a:r>
            <a:r>
              <a:rPr lang="en-US" dirty="0"/>
              <a:t>:</a:t>
            </a:r>
            <a:r>
              <a:rPr lang="en-US" baseline="0" dirty="0"/>
              <a:t> quantiles via </a:t>
            </a:r>
            <a:r>
              <a:rPr lang="en-US" baseline="0" dirty="0" err="1"/>
              <a:t>sort+pick</a:t>
            </a:r>
            <a:r>
              <a:rPr lang="en-US" baseline="0" dirty="0"/>
              <a:t>, </a:t>
            </a:r>
            <a:r>
              <a:rPr lang="en-US" baseline="0" dirty="0" err="1"/>
              <a:t>quickselect</a:t>
            </a:r>
            <a:r>
              <a:rPr lang="en-US" baseline="0" dirty="0"/>
              <a:t> possible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Iterative </a:t>
            </a:r>
            <a:r>
              <a:rPr lang="en-US" b="1" dirty="0" err="1">
                <a:solidFill>
                  <a:srgbClr val="7889FB"/>
                </a:solidFill>
              </a:rPr>
              <a:t>winsoring</a:t>
            </a:r>
            <a:r>
              <a:rPr lang="en-US" b="1" dirty="0">
                <a:solidFill>
                  <a:srgbClr val="7889FB"/>
                </a:solidFill>
              </a:rPr>
              <a:t>/trimming</a:t>
            </a:r>
            <a:r>
              <a:rPr lang="en-US" dirty="0"/>
              <a:t> to X </a:t>
            </a:r>
            <a:r>
              <a:rPr lang="en-US" dirty="0" err="1"/>
              <a:t>std-devs</a:t>
            </a:r>
            <a:r>
              <a:rPr lang="en-US" dirty="0"/>
              <a:t> of mean also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2194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Box and whisker plots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SystemDS</a:t>
            </a:r>
            <a:r>
              <a:rPr lang="en-US" dirty="0"/>
              <a:t>:</a:t>
            </a:r>
            <a:r>
              <a:rPr lang="en-US" baseline="0" dirty="0"/>
              <a:t> quantiles via </a:t>
            </a:r>
            <a:r>
              <a:rPr lang="en-US" baseline="0" dirty="0" err="1"/>
              <a:t>sort+pick</a:t>
            </a:r>
            <a:r>
              <a:rPr lang="en-US" baseline="0" dirty="0"/>
              <a:t>, </a:t>
            </a:r>
            <a:r>
              <a:rPr lang="en-US" baseline="0" dirty="0" err="1"/>
              <a:t>quickselect</a:t>
            </a:r>
            <a:r>
              <a:rPr lang="en-US" baseline="0" dirty="0"/>
              <a:t> possible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Iterative </a:t>
            </a:r>
            <a:r>
              <a:rPr lang="en-US" b="1" dirty="0" err="1">
                <a:solidFill>
                  <a:srgbClr val="7889FB"/>
                </a:solidFill>
              </a:rPr>
              <a:t>winsoring</a:t>
            </a:r>
            <a:r>
              <a:rPr lang="en-US" b="1" dirty="0">
                <a:solidFill>
                  <a:srgbClr val="7889FB"/>
                </a:solidFill>
              </a:rPr>
              <a:t>/trimming</a:t>
            </a:r>
            <a:r>
              <a:rPr lang="en-US" dirty="0"/>
              <a:t> to X </a:t>
            </a:r>
            <a:r>
              <a:rPr lang="en-US" dirty="0" err="1"/>
              <a:t>std-devs</a:t>
            </a:r>
            <a:r>
              <a:rPr lang="en-US" dirty="0"/>
              <a:t> of mean also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4438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Coverage analysis search coverage in slicing paper</a:t>
            </a:r>
          </a:p>
          <a:p>
            <a:r>
              <a:rPr lang="en-US" dirty="0" err="1"/>
              <a:t>XGBoost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6918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Coverage analysis search coverage in slicing paper</a:t>
            </a:r>
          </a:p>
          <a:p>
            <a:r>
              <a:rPr lang="en-US" dirty="0" err="1"/>
              <a:t>XGBoost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1591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28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06 Data Cleaning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</a:t>
            </a:r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Graz University of Technology, WS </a:t>
            </a: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2022/23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706.520 Data Integration and Large-Scale Analysis </a:t>
            </a:r>
            <a:r>
              <a:rPr lang="en-AT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06 Data Cleaning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0" dirty="0" smtClean="0">
                <a:latin typeface="Calibri" panose="020F0502020204030204" pitchFamily="34" charset="0"/>
                <a:cs typeface="Calibri" panose="020F0502020204030204" pitchFamily="34" charset="0"/>
              </a:rPr>
              <a:t>Shafaq Siddiqi, Graz University of Technology, WS 2022/23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fsmmat.com/posts/2016-05-08-simpsons-paradox-berkeley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ifacta.com/blog/trifacta-for-data-quality-introducing-smart-cleaning/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423275" cy="2489199"/>
          </a:xfrm>
        </p:spPr>
        <p:txBody>
          <a:bodyPr/>
          <a:lstStyle/>
          <a:p>
            <a:r>
              <a:rPr lang="de-DE" sz="3600" b="1" dirty="0"/>
              <a:t>Data Integration </a:t>
            </a:r>
            <a:r>
              <a:rPr lang="de-DE" sz="3600" b="1" dirty="0" smtClean="0"/>
              <a:t>and Large Scale Analysis</a:t>
            </a:r>
            <a:r>
              <a:rPr lang="de-DE" b="1" dirty="0"/>
              <a:t/>
            </a:r>
            <a:br>
              <a:rPr lang="de-DE" b="1" dirty="0"/>
            </a:br>
            <a:r>
              <a:rPr lang="de-DE" sz="3400" b="1" dirty="0"/>
              <a:t>06 Data Cleaning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 smtClean="0"/>
              <a:t>Shafaq Siddiqi</a:t>
            </a:r>
            <a:endParaRPr lang="en-GB" b="1" u="sng" dirty="0"/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</a:t>
            </a:r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04, 2022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45E2C-11FB-49F0-92B5-975E9AEBBF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Constraints </a:t>
            </a:r>
            <a:br>
              <a:rPr lang="en-US" dirty="0"/>
            </a:br>
            <a:r>
              <a:rPr lang="en-US" dirty="0"/>
              <a:t>and Metrics</a:t>
            </a:r>
            <a:br>
              <a:rPr lang="en-US" dirty="0"/>
            </a:br>
            <a:r>
              <a:rPr lang="en-US" dirty="0"/>
              <a:t>for quality </a:t>
            </a:r>
            <a:br>
              <a:rPr lang="en-US" dirty="0"/>
            </a:br>
            <a:r>
              <a:rPr lang="en-US" dirty="0"/>
              <a:t>check UDFs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Approach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Quality checks on basic metrics, computed in </a:t>
            </a:r>
            <a:r>
              <a:rPr lang="en-US" b="1" dirty="0">
                <a:solidFill>
                  <a:schemeClr val="accent1"/>
                </a:solidFill>
              </a:rPr>
              <a:t>Apache Spark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Incremental maintenance</a:t>
            </a:r>
            <a:r>
              <a:rPr lang="en-US" dirty="0"/>
              <a:t> of metrics and quality checks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96384" y="1640443"/>
            <a:ext cx="99315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Amazon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1375335"/>
            <a:ext cx="2601017" cy="38592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841" y="1762125"/>
            <a:ext cx="1277508" cy="34629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245" y="84204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768436" y="3095426"/>
            <a:ext cx="2219731" cy="21852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Lesson: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benefit of shared vocabulary/procedures</a:t>
            </a:r>
          </a:p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Lesson: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fast/scalable; reduce manual and ad-hoc analysis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28023" y="657996"/>
            <a:ext cx="348628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Dustin Lange, Philipp Schmidt,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Celikel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Grafberger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Automating Large-Scale Data Quality Verification.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7903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 Data Validation (TFDV)</a:t>
            </a:r>
          </a:p>
          <a:p>
            <a:pPr lvl="1"/>
            <a:r>
              <a:rPr lang="en-US" dirty="0"/>
              <a:t>Library or TFX components</a:t>
            </a:r>
          </a:p>
          <a:p>
            <a:pPr lvl="1"/>
            <a:r>
              <a:rPr lang="en-US" dirty="0"/>
              <a:t>Provides functions for stats computation, </a:t>
            </a:r>
            <a:br>
              <a:rPr lang="en-US" dirty="0"/>
            </a:br>
            <a:r>
              <a:rPr lang="en-US" dirty="0"/>
              <a:t>validation checks and anomaly detection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4760" y="1395490"/>
            <a:ext cx="13229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7976" y="657996"/>
            <a:ext cx="34862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[Mike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Dreves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Gene Huang;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Zhuo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Peng;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Evan Rosen; Paul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Suganthan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From Data to Models and Back.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DEEM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148" t="9582" r="1164"/>
          <a:stretch/>
        </p:blipFill>
        <p:spPr>
          <a:xfrm>
            <a:off x="589280" y="2814320"/>
            <a:ext cx="8229600" cy="3438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7851" y="699301"/>
            <a:ext cx="49010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142082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and Normalization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Standardization</a:t>
            </a:r>
          </a:p>
          <a:p>
            <a:pPr lvl="1"/>
            <a:r>
              <a:rPr lang="en-US" dirty="0"/>
              <a:t>Centering and scaling to </a:t>
            </a:r>
            <a:br>
              <a:rPr lang="en-US" dirty="0"/>
            </a:br>
            <a:r>
              <a:rPr lang="en-US" dirty="0"/>
              <a:t>mean 0 and variance 1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Ensures well-behaved training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Densifying operation</a:t>
            </a:r>
          </a:p>
          <a:p>
            <a:pPr lvl="1"/>
            <a:r>
              <a:rPr lang="en-US" dirty="0"/>
              <a:t>Awareness of </a:t>
            </a:r>
            <a:r>
              <a:rPr lang="en-US" dirty="0" err="1"/>
              <a:t>NaNs</a:t>
            </a:r>
            <a:endParaRPr lang="en-US" dirty="0"/>
          </a:p>
          <a:p>
            <a:pPr lvl="1"/>
            <a:r>
              <a:rPr lang="en-US" dirty="0"/>
              <a:t>Batch normalization in DNN: standardization of activations</a:t>
            </a:r>
          </a:p>
          <a:p>
            <a:pPr lvl="1"/>
            <a:endParaRPr lang="en-US" dirty="0"/>
          </a:p>
          <a:p>
            <a:r>
              <a:rPr lang="en-US" dirty="0"/>
              <a:t>#2 Normalization</a:t>
            </a:r>
          </a:p>
          <a:p>
            <a:pPr lvl="1"/>
            <a:r>
              <a:rPr lang="en-US" dirty="0"/>
              <a:t>Aka min-max normalization</a:t>
            </a:r>
          </a:p>
          <a:p>
            <a:pPr lvl="1"/>
            <a:r>
              <a:rPr lang="en-US" dirty="0"/>
              <a:t>Rescale values into common range [0,1]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Avoid bias to large-scale features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Does not handle outliers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63885" y="1408780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/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sqrt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colVars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3" name="Rectangle 2"/>
          <p:cNvSpPr/>
          <p:nvPr/>
        </p:nvSpPr>
        <p:spPr>
          <a:xfrm>
            <a:off x="4889678" y="2225028"/>
            <a:ext cx="4158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X = </a:t>
            </a:r>
            <a:r>
              <a:rPr lang="en-US" b="1" dirty="0">
                <a:latin typeface="Consolas" panose="020B0609020204030204" pitchFamily="49" charset="0"/>
              </a:rPr>
              <a:t>replace</a:t>
            </a:r>
            <a:r>
              <a:rPr lang="en-US" dirty="0">
                <a:latin typeface="Consolas" panose="020B0609020204030204" pitchFamily="49" charset="0"/>
              </a:rPr>
              <a:t>(X, pattern=</a:t>
            </a:r>
            <a:r>
              <a:rPr lang="en-US" dirty="0" err="1">
                <a:latin typeface="Consolas" panose="020B0609020204030204" pitchFamily="49" charset="0"/>
              </a:rPr>
              <a:t>NaN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replacement=0);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#robustness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61613" y="3964714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(X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/ 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 </a:t>
            </a:r>
          </a:p>
        </p:txBody>
      </p:sp>
    </p:spTree>
    <p:extLst>
      <p:ext uri="{BB962C8B-B14F-4D97-AF65-F5344CB8AC3E}">
        <p14:creationId xmlns:p14="http://schemas.microsoft.com/office/powerpoint/2010/main" val="273645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Winsorizing</a:t>
            </a:r>
            <a:r>
              <a:rPr lang="en-US" dirty="0"/>
              <a:t> and Trimming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Recap: Quantiles</a:t>
                </a:r>
              </a:p>
              <a:p>
                <a:pPr lvl="1"/>
                <a:r>
                  <a:rPr lang="en-US" dirty="0"/>
                  <a:t>Quantile </a:t>
                </a:r>
                <a:r>
                  <a:rPr lang="en-US" dirty="0" err="1"/>
                  <a:t>Q</a:t>
                </a:r>
                <a:r>
                  <a:rPr lang="en-US" baseline="-25000" dirty="0" err="1"/>
                  <a:t>p</a:t>
                </a:r>
                <a:r>
                  <a:rPr lang="en-US" dirty="0"/>
                  <a:t> w/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 err="1"/>
                  <a:t>Winsorizing</a:t>
                </a:r>
                <a:endParaRPr lang="en-US" dirty="0"/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Replace</a:t>
                </a:r>
                <a:r>
                  <a:rPr lang="en-US" dirty="0"/>
                  <a:t> tails of data </a:t>
                </a:r>
                <a:br>
                  <a:rPr lang="en-US" dirty="0"/>
                </a:br>
                <a:r>
                  <a:rPr lang="en-US" dirty="0"/>
                  <a:t>distribution at user-</a:t>
                </a:r>
                <a:br>
                  <a:rPr lang="en-US" dirty="0"/>
                </a:br>
                <a:r>
                  <a:rPr lang="en-US" dirty="0"/>
                  <a:t>specified threshold</a:t>
                </a:r>
              </a:p>
              <a:p>
                <a:pPr lvl="1"/>
                <a:r>
                  <a:rPr lang="en-US" dirty="0"/>
                  <a:t>Quantiles / </a:t>
                </a:r>
                <a:r>
                  <a:rPr lang="en-US" dirty="0" err="1"/>
                  <a:t>std</a:t>
                </a:r>
                <a:r>
                  <a:rPr lang="en-US" dirty="0"/>
                  <a:t>-dev</a:t>
                </a:r>
              </a:p>
              <a:p>
                <a:pPr marL="457200" lvl="1" indent="0">
                  <a:buNone/>
                </a:pPr>
                <a:r>
                  <a:rPr lang="en-AT" dirty="0">
                    <a:sym typeface="Wingdings" panose="05000000000000000000" pitchFamily="2" charset="2"/>
                  </a:rPr>
                  <a:t></a:t>
                </a:r>
                <a:r>
                  <a:rPr lang="en-US" dirty="0">
                    <a:sym typeface="Wingdings" panose="05000000000000000000" pitchFamily="2" charset="2"/>
                  </a:rPr>
                  <a:t> Reduce skew</a:t>
                </a:r>
                <a:endParaRPr lang="en-US" dirty="0"/>
              </a:p>
              <a:p>
                <a:pPr lvl="1"/>
                <a:endParaRPr lang="en-US" sz="1000" dirty="0"/>
              </a:p>
              <a:p>
                <a:r>
                  <a:rPr lang="en-US" dirty="0"/>
                  <a:t>Truncation/Trimming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Remove</a:t>
                </a:r>
                <a:r>
                  <a:rPr lang="en-US" dirty="0"/>
                  <a:t> tails of data </a:t>
                </a:r>
                <a:br>
                  <a:rPr lang="en-US" dirty="0"/>
                </a:br>
                <a:r>
                  <a:rPr lang="en-US" dirty="0"/>
                  <a:t>distribution at user-</a:t>
                </a:r>
                <a:br>
                  <a:rPr lang="en-US" dirty="0"/>
                </a:br>
                <a:r>
                  <a:rPr lang="en-US" dirty="0"/>
                  <a:t>specified threshold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Largest Difference </a:t>
                </a:r>
                <a:br>
                  <a:rPr lang="en-US" dirty="0"/>
                </a:br>
                <a:r>
                  <a:rPr lang="en-US" dirty="0"/>
                  <a:t>from Mean</a:t>
                </a:r>
              </a:p>
              <a:p>
                <a:endParaRPr lang="en-US" dirty="0"/>
              </a:p>
              <a:p>
                <a:pPr lvl="1"/>
                <a:endParaRPr lang="en-US" sz="700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2799" y="1311256"/>
                <a:ext cx="8196170" cy="4941101"/>
              </a:xfrm>
              <a:blipFill>
                <a:blip r:embed="rId3"/>
                <a:stretch>
                  <a:fillRect l="-669" t="-617" b="-8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8714" y="2357855"/>
            <a:ext cx="5144754" cy="18158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compute quantiles for lower and upper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0.05);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0.95);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replace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w/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and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 &lt;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X);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(Y 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Y);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0389" y="4498363"/>
            <a:ext cx="514475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remove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X &lt;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| X 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removeEmpty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“rows”, select = I);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32778"/>
          <a:stretch/>
        </p:blipFill>
        <p:spPr>
          <a:xfrm>
            <a:off x="6620736" y="591668"/>
            <a:ext cx="2297218" cy="1495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77049" y="2082862"/>
            <a:ext cx="2069479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https://en.wikipedia.org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73599" y="5716906"/>
            <a:ext cx="5255369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determine largest diff from mean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&gt;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xor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I,op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69344" y="3895281"/>
            <a:ext cx="1264123" cy="8617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winsorize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outlier()</a:t>
            </a:r>
          </a:p>
        </p:txBody>
      </p:sp>
    </p:spTree>
    <p:extLst>
      <p:ext uri="{BB962C8B-B14F-4D97-AF65-F5344CB8AC3E}">
        <p14:creationId xmlns:p14="http://schemas.microsoft.com/office/powerpoint/2010/main" val="9780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Winsorizing</a:t>
            </a:r>
            <a:r>
              <a:rPr lang="en-US" dirty="0"/>
              <a:t> and Trimming,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outlierByIQR</a:t>
            </a:r>
            <a:endParaRPr lang="en-US" dirty="0"/>
          </a:p>
          <a:p>
            <a:pPr lvl="1"/>
            <a:r>
              <a:rPr lang="en-US" dirty="0"/>
              <a:t>less than Q1 – ( </a:t>
            </a:r>
            <a:r>
              <a:rPr lang="en-US" dirty="0" err="1"/>
              <a:t>k×IQR</a:t>
            </a:r>
            <a:r>
              <a:rPr lang="en-US" dirty="0"/>
              <a:t> ) or greater than </a:t>
            </a:r>
            <a:br>
              <a:rPr lang="en-US" dirty="0"/>
            </a:br>
            <a:r>
              <a:rPr lang="en-US" dirty="0"/>
              <a:t>Q3 + ( </a:t>
            </a:r>
            <a:r>
              <a:rPr lang="en-US" dirty="0" err="1"/>
              <a:t>k×IQR</a:t>
            </a:r>
            <a:r>
              <a:rPr lang="en-US" dirty="0"/>
              <a:t> 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 </a:t>
            </a:r>
            <a:r>
              <a:rPr lang="en-US" b="1" dirty="0"/>
              <a:t>outlier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outlierBySd</a:t>
            </a:r>
            <a:endParaRPr lang="en-US" dirty="0"/>
          </a:p>
          <a:p>
            <a:pPr lvl="1"/>
            <a:r>
              <a:rPr lang="en-US" dirty="0"/>
              <a:t>less than mean – ( </a:t>
            </a:r>
            <a:r>
              <a:rPr lang="en-US" dirty="0" err="1"/>
              <a:t>k×stdev</a:t>
            </a:r>
            <a:r>
              <a:rPr lang="en-US" dirty="0"/>
              <a:t> ) or greater than </a:t>
            </a:r>
            <a:br>
              <a:rPr lang="en-US" dirty="0"/>
            </a:br>
            <a:r>
              <a:rPr lang="en-US" dirty="0"/>
              <a:t>mean + ( </a:t>
            </a:r>
            <a:r>
              <a:rPr lang="en-US" dirty="0" err="1"/>
              <a:t>k×stdev</a:t>
            </a:r>
            <a:r>
              <a:rPr lang="en-US" dirty="0"/>
              <a:t> 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 </a:t>
            </a:r>
            <a:r>
              <a:rPr lang="en-US" b="1" dirty="0"/>
              <a:t>outlier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Methods for Handling Outliers</a:t>
            </a:r>
          </a:p>
          <a:p>
            <a:pPr lvl="1"/>
            <a:r>
              <a:rPr lang="en-US" dirty="0"/>
              <a:t>Replace outliers with default values (constants or mean/median/mode)</a:t>
            </a:r>
          </a:p>
          <a:p>
            <a:pPr lvl="1"/>
            <a:r>
              <a:rPr lang="en-US" dirty="0"/>
              <a:t>Update outliers as missing values </a:t>
            </a:r>
          </a:p>
          <a:p>
            <a:pPr lvl="1"/>
            <a:r>
              <a:rPr lang="en-US" dirty="0"/>
              <a:t>Data clipping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sz="7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5839837" y="1370931"/>
            <a:ext cx="3042050" cy="978350"/>
            <a:chOff x="5802230" y="1729312"/>
            <a:chExt cx="3304465" cy="1002613"/>
          </a:xfrm>
        </p:grpSpPr>
        <p:sp>
          <p:nvSpPr>
            <p:cNvPr id="14" name="Rectangle 13"/>
            <p:cNvSpPr/>
            <p:nvPr/>
          </p:nvSpPr>
          <p:spPr>
            <a:xfrm>
              <a:off x="6749143" y="2152227"/>
              <a:ext cx="816428" cy="256050"/>
            </a:xfrm>
            <a:prstGeom prst="rect">
              <a:avLst/>
            </a:prstGeom>
            <a:noFill/>
            <a:ln w="952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>
              <a:stCxn id="14" idx="0"/>
              <a:endCxn id="14" idx="2"/>
            </p:cNvCxnSpPr>
            <p:nvPr/>
          </p:nvCxnSpPr>
          <p:spPr>
            <a:xfrm>
              <a:off x="7157357" y="2152227"/>
              <a:ext cx="0" cy="256050"/>
            </a:xfrm>
            <a:prstGeom prst="line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4" idx="3"/>
            </p:cNvCxnSpPr>
            <p:nvPr/>
          </p:nvCxnSpPr>
          <p:spPr>
            <a:xfrm>
              <a:off x="7565571" y="2280252"/>
              <a:ext cx="903515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14" idx="1"/>
            </p:cNvCxnSpPr>
            <p:nvPr/>
          </p:nvCxnSpPr>
          <p:spPr>
            <a:xfrm>
              <a:off x="5889170" y="2274504"/>
              <a:ext cx="859973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5836920" y="221163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506460" y="222179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 flipV="1">
              <a:off x="8677894" y="2240213"/>
              <a:ext cx="45719" cy="4571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813096" y="2453031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IQR</a:t>
              </a:r>
            </a:p>
          </p:txBody>
        </p:sp>
        <p:sp>
          <p:nvSpPr>
            <p:cNvPr id="30" name="Left Bracket 29"/>
            <p:cNvSpPr/>
            <p:nvPr/>
          </p:nvSpPr>
          <p:spPr>
            <a:xfrm rot="16200000">
              <a:off x="7134498" y="2052866"/>
              <a:ext cx="45719" cy="816426"/>
            </a:xfrm>
            <a:prstGeom prst="leftBracket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802230" y="2313761"/>
              <a:ext cx="899795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 – 1.5 * IQR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76643" y="2336130"/>
              <a:ext cx="821727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 + 1.5 * IQR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8698213" y="233753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395314" y="2479598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Outlier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91870" y="1770505"/>
              <a:ext cx="419644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535857" y="1773215"/>
              <a:ext cx="44350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824476" y="1729312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median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7570651" y="1978075"/>
              <a:ext cx="114618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6655454" y="1976492"/>
              <a:ext cx="115772" cy="1405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7168786" y="1919875"/>
              <a:ext cx="0" cy="2154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5786850" y="2651592"/>
            <a:ext cx="2956560" cy="1447127"/>
            <a:chOff x="6131733" y="2448705"/>
            <a:chExt cx="2956560" cy="1447127"/>
          </a:xfrm>
        </p:grpSpPr>
        <p:sp>
          <p:nvSpPr>
            <p:cNvPr id="97" name="TextBox 96"/>
            <p:cNvSpPr txBox="1"/>
            <p:nvPr/>
          </p:nvSpPr>
          <p:spPr>
            <a:xfrm>
              <a:off x="7389200" y="3635672"/>
              <a:ext cx="320040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µ</a:t>
              </a:r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6131733" y="2448705"/>
              <a:ext cx="2956560" cy="1447127"/>
              <a:chOff x="6131733" y="2448705"/>
              <a:chExt cx="2956560" cy="1447127"/>
            </a:xfrm>
          </p:grpSpPr>
          <p:grpSp>
            <p:nvGrpSpPr>
              <p:cNvPr id="91" name="Group 90"/>
              <p:cNvGrpSpPr/>
              <p:nvPr/>
            </p:nvGrpSpPr>
            <p:grpSpPr>
              <a:xfrm>
                <a:off x="6131733" y="2448705"/>
                <a:ext cx="2956560" cy="1280161"/>
                <a:chOff x="6105374" y="2458877"/>
                <a:chExt cx="2956560" cy="1280161"/>
              </a:xfrm>
            </p:grpSpPr>
            <p:sp>
              <p:nvSpPr>
                <p:cNvPr id="63" name="Freeform 62"/>
                <p:cNvSpPr/>
                <p:nvPr/>
              </p:nvSpPr>
              <p:spPr>
                <a:xfrm>
                  <a:off x="6105374" y="2458878"/>
                  <a:ext cx="2956560" cy="1280160"/>
                </a:xfrm>
                <a:custGeom>
                  <a:avLst/>
                  <a:gdLst>
                    <a:gd name="connsiteX0" fmla="*/ 0 w 2956560"/>
                    <a:gd name="connsiteY0" fmla="*/ 1209040 h 1280160"/>
                    <a:gd name="connsiteX1" fmla="*/ 497840 w 2956560"/>
                    <a:gd name="connsiteY1" fmla="*/ 975360 h 1280160"/>
                    <a:gd name="connsiteX2" fmla="*/ 1381760 w 2956560"/>
                    <a:gd name="connsiteY2" fmla="*/ 0 h 1280160"/>
                    <a:gd name="connsiteX3" fmla="*/ 2296160 w 2956560"/>
                    <a:gd name="connsiteY3" fmla="*/ 975360 h 1280160"/>
                    <a:gd name="connsiteX4" fmla="*/ 2956560 w 2956560"/>
                    <a:gd name="connsiteY4" fmla="*/ 1280160 h 1280160"/>
                    <a:gd name="connsiteX5" fmla="*/ 2956560 w 2956560"/>
                    <a:gd name="connsiteY5" fmla="*/ 1280160 h 1280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6560" h="1280160">
                      <a:moveTo>
                        <a:pt x="0" y="1209040"/>
                      </a:moveTo>
                      <a:cubicBezTo>
                        <a:pt x="133773" y="1192953"/>
                        <a:pt x="267547" y="1176867"/>
                        <a:pt x="497840" y="975360"/>
                      </a:cubicBezTo>
                      <a:cubicBezTo>
                        <a:pt x="728133" y="773853"/>
                        <a:pt x="1082040" y="0"/>
                        <a:pt x="1381760" y="0"/>
                      </a:cubicBezTo>
                      <a:cubicBezTo>
                        <a:pt x="1681480" y="0"/>
                        <a:pt x="2033693" y="762000"/>
                        <a:pt x="2296160" y="975360"/>
                      </a:cubicBezTo>
                      <a:cubicBezTo>
                        <a:pt x="2558627" y="1188720"/>
                        <a:pt x="2956560" y="1280160"/>
                        <a:pt x="2956560" y="1280160"/>
                      </a:cubicBezTo>
                      <a:lnTo>
                        <a:pt x="2956560" y="1280160"/>
                      </a:lnTo>
                    </a:path>
                  </a:pathLst>
                </a:custGeom>
                <a:solidFill>
                  <a:schemeClr val="tx1">
                    <a:lumMod val="10000"/>
                    <a:lumOff val="90000"/>
                  </a:schemeClr>
                </a:solidFill>
                <a:ln w="9525">
                  <a:solidFill>
                    <a:srgbClr val="7889FB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7502374" y="2458877"/>
                  <a:ext cx="0" cy="1234440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7733681" y="2599196"/>
                  <a:ext cx="0" cy="1111975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7270414" y="2586517"/>
                  <a:ext cx="0" cy="1111723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7026618" y="2868088"/>
                  <a:ext cx="0" cy="825107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7977522" y="2905737"/>
                  <a:ext cx="0" cy="800123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6798570" y="3221355"/>
                  <a:ext cx="0" cy="460534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8210213" y="3247485"/>
                  <a:ext cx="0" cy="457200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4" name="Group 103"/>
              <p:cNvGrpSpPr/>
              <p:nvPr/>
            </p:nvGrpSpPr>
            <p:grpSpPr>
              <a:xfrm>
                <a:off x="6662593" y="3635672"/>
                <a:ext cx="1791678" cy="260160"/>
                <a:chOff x="6662593" y="3635672"/>
                <a:chExt cx="1791678" cy="260160"/>
              </a:xfrm>
            </p:grpSpPr>
            <p:sp>
              <p:nvSpPr>
                <p:cNvPr id="98" name="TextBox 97"/>
                <p:cNvSpPr txBox="1"/>
                <p:nvPr/>
              </p:nvSpPr>
              <p:spPr>
                <a:xfrm>
                  <a:off x="7637721" y="3649611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TextBox 98"/>
                <p:cNvSpPr txBox="1"/>
                <p:nvPr/>
              </p:nvSpPr>
              <p:spPr>
                <a:xfrm>
                  <a:off x="7152946" y="364502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-1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0" name="TextBox 99"/>
                <p:cNvSpPr txBox="1"/>
                <p:nvPr/>
              </p:nvSpPr>
              <p:spPr>
                <a:xfrm>
                  <a:off x="7906638" y="3643245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6900699" y="363567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-2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2" name="TextBox 101"/>
                <p:cNvSpPr txBox="1"/>
                <p:nvPr/>
              </p:nvSpPr>
              <p:spPr>
                <a:xfrm>
                  <a:off x="8134231" y="364502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3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03" name="TextBox 102"/>
                <p:cNvSpPr txBox="1"/>
                <p:nvPr/>
              </p:nvSpPr>
              <p:spPr>
                <a:xfrm>
                  <a:off x="6662593" y="364127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-3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9473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 and Outlier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Outliers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Point outliers:</a:t>
            </a:r>
            <a:r>
              <a:rPr lang="en-US" dirty="0"/>
              <a:t> single data points </a:t>
            </a:r>
            <a:br>
              <a:rPr lang="en-US" dirty="0"/>
            </a:br>
            <a:r>
              <a:rPr lang="en-US" dirty="0"/>
              <a:t>far from the data distribution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Contextual outliers:</a:t>
            </a:r>
            <a:r>
              <a:rPr lang="en-US" dirty="0"/>
              <a:t> noise or other systematic anomalies in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Sequence (contextual) outliers:</a:t>
            </a:r>
            <a:r>
              <a:rPr lang="en-US" dirty="0"/>
              <a:t> sequence of values w/ abnormal shape/</a:t>
            </a:r>
            <a:r>
              <a:rPr lang="en-US" dirty="0" err="1"/>
              <a:t>agg</a:t>
            </a:r>
            <a:endParaRPr lang="en-US" dirty="0"/>
          </a:p>
          <a:p>
            <a:pPr lvl="1"/>
            <a:r>
              <a:rPr lang="en-US" dirty="0"/>
              <a:t>Univariate vs multivariate analysis</a:t>
            </a:r>
          </a:p>
          <a:p>
            <a:pPr lvl="1"/>
            <a:r>
              <a:rPr lang="en-US" dirty="0"/>
              <a:t>Beware of underlying assumptions (distributions)</a:t>
            </a:r>
          </a:p>
          <a:p>
            <a:pPr lvl="1"/>
            <a:endParaRPr lang="en-US" sz="1000" dirty="0"/>
          </a:p>
          <a:p>
            <a:r>
              <a:rPr lang="en-US" dirty="0"/>
              <a:t>Types of Outlier Detection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1 Unsupervised:</a:t>
            </a:r>
            <a:r>
              <a:rPr lang="en-US" dirty="0"/>
              <a:t> No prior knowledge </a:t>
            </a:r>
            <a:br>
              <a:rPr lang="en-US" dirty="0"/>
            </a:br>
            <a:r>
              <a:rPr lang="en-US" dirty="0"/>
              <a:t>of data, similar to unsupervised </a:t>
            </a:r>
            <a:r>
              <a:rPr lang="en-US" b="1" dirty="0">
                <a:solidFill>
                  <a:schemeClr val="accent1"/>
                </a:solidFill>
              </a:rPr>
              <a:t>clustering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distance, # errors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2 Supervised:</a:t>
            </a:r>
            <a:r>
              <a:rPr lang="en-US" dirty="0"/>
              <a:t> Labeled normal and abnormal </a:t>
            </a:r>
            <a:br>
              <a:rPr lang="en-US" dirty="0"/>
            </a:br>
            <a:r>
              <a:rPr lang="en-US" dirty="0"/>
              <a:t>data, similar to supervised </a:t>
            </a:r>
            <a:r>
              <a:rPr lang="en-US" b="1" dirty="0">
                <a:solidFill>
                  <a:schemeClr val="accent1"/>
                </a:solidFill>
              </a:rPr>
              <a:t>classification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3 Normal Model:</a:t>
            </a:r>
            <a:r>
              <a:rPr lang="en-US" dirty="0"/>
              <a:t> Represent normal behavior,</a:t>
            </a:r>
            <a:br>
              <a:rPr lang="en-US" dirty="0"/>
            </a:br>
            <a:r>
              <a:rPr lang="en-US" dirty="0"/>
              <a:t>similar to </a:t>
            </a:r>
            <a:r>
              <a:rPr lang="en-US" b="1" dirty="0">
                <a:solidFill>
                  <a:schemeClr val="accent1"/>
                </a:solidFill>
              </a:rPr>
              <a:t>pattern recognition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rules/constraints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625" y="3995969"/>
            <a:ext cx="45525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62675" y="3838956"/>
            <a:ext cx="205740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[Victoria J. Hodge, Jim Austin: A Survey of Outlier Detection Methodologies.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Artif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Intell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Rev.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325" y="145726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191125" y="1410081"/>
            <a:ext cx="2952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[Varun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Chandola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Arindam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Banerjee,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Vipin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Anomaly detection: A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172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 Detection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Learn a classifier using labeled data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Binary:</a:t>
            </a:r>
            <a:r>
              <a:rPr lang="en-US" dirty="0"/>
              <a:t> normal / abnormal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Multi-class:</a:t>
            </a:r>
            <a:r>
              <a:rPr lang="en-US" dirty="0"/>
              <a:t> k normal / abnormal  (one against the rest)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none=abnormal</a:t>
            </a:r>
          </a:p>
          <a:p>
            <a:pPr lvl="1"/>
            <a:r>
              <a:rPr lang="en-US" b="1" dirty="0"/>
              <a:t>Examples: </a:t>
            </a:r>
            <a:r>
              <a:rPr lang="en-US" b="1" dirty="0" err="1">
                <a:solidFill>
                  <a:schemeClr val="accent1"/>
                </a:solidFill>
              </a:rPr>
              <a:t>AutoEncoders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Bayesian Networks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SVM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decision trees</a:t>
            </a:r>
          </a:p>
          <a:p>
            <a:pPr lvl="1"/>
            <a:endParaRPr lang="en-US" sz="700" dirty="0"/>
          </a:p>
          <a:p>
            <a:pPr lvl="1"/>
            <a:endParaRPr lang="en-US" sz="700" dirty="0"/>
          </a:p>
          <a:p>
            <a:r>
              <a:rPr lang="en-US" dirty="0"/>
              <a:t>K-Nearest Neighbors</a:t>
            </a:r>
          </a:p>
          <a:p>
            <a:pPr lvl="1"/>
            <a:r>
              <a:rPr lang="en-US" dirty="0"/>
              <a:t>Anomaly score: distance to kth nearest neighbor</a:t>
            </a:r>
          </a:p>
          <a:p>
            <a:pPr lvl="1"/>
            <a:r>
              <a:rPr lang="en-US" dirty="0"/>
              <a:t>Compare distance to threshold + (optional) max number of outliers</a:t>
            </a:r>
          </a:p>
          <a:p>
            <a:pPr lvl="1"/>
            <a:endParaRPr lang="en-US" sz="700" dirty="0"/>
          </a:p>
          <a:p>
            <a:pPr lvl="1"/>
            <a:endParaRPr lang="en-US" sz="700" dirty="0"/>
          </a:p>
          <a:p>
            <a:r>
              <a:rPr lang="en-US" dirty="0"/>
              <a:t>Clustering </a:t>
            </a:r>
          </a:p>
          <a:p>
            <a:pPr lvl="1"/>
            <a:r>
              <a:rPr lang="en-US" dirty="0"/>
              <a:t>Clustering of data points, anomalies are points not assigned / too far away </a:t>
            </a:r>
          </a:p>
          <a:p>
            <a:pPr lvl="1"/>
            <a:r>
              <a:rPr lang="en-US" b="1" dirty="0"/>
              <a:t>Examples: </a:t>
            </a:r>
            <a:r>
              <a:rPr lang="en-US" b="1" dirty="0">
                <a:solidFill>
                  <a:schemeClr val="accent1"/>
                </a:solidFill>
              </a:rPr>
              <a:t>DBSCAN</a:t>
            </a:r>
            <a:r>
              <a:rPr lang="en-US" dirty="0"/>
              <a:t> (density), </a:t>
            </a:r>
            <a:r>
              <a:rPr lang="en-US" b="1" dirty="0">
                <a:solidFill>
                  <a:schemeClr val="accent1"/>
                </a:solidFill>
              </a:rPr>
              <a:t>K-means</a:t>
            </a:r>
            <a:r>
              <a:rPr lang="en-US" dirty="0"/>
              <a:t> (partitioning)</a:t>
            </a:r>
          </a:p>
          <a:p>
            <a:pPr lvl="1"/>
            <a:r>
              <a:rPr lang="en-US" dirty="0"/>
              <a:t>Cluster-based local outlier factor (global, local, and size-specific density)</a:t>
            </a:r>
          </a:p>
          <a:p>
            <a:pPr lvl="1"/>
            <a:endParaRPr lang="en-US" sz="700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325" y="143728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91125" y="1410081"/>
            <a:ext cx="2952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[Varun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Chandola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Arindam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Banerjee,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Vipin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Anomaly detection: A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0397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 Detection Techniques,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Frequent </a:t>
            </a:r>
            <a:r>
              <a:rPr lang="en-US" dirty="0" err="1"/>
              <a:t>Itemset</a:t>
            </a:r>
            <a:r>
              <a:rPr lang="en-US" dirty="0"/>
              <a:t> Mining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Rare </a:t>
            </a:r>
            <a:r>
              <a:rPr lang="en-US" dirty="0" err="1">
                <a:sym typeface="Wingdings" panose="05000000000000000000" pitchFamily="2" charset="2"/>
              </a:rPr>
              <a:t>itemset</a:t>
            </a:r>
            <a:r>
              <a:rPr lang="en-US" dirty="0">
                <a:sym typeface="Wingdings" panose="05000000000000000000" pitchFamily="2" charset="2"/>
              </a:rPr>
              <a:t> mining / sequence mining;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Examples: </a:t>
            </a:r>
            <a:r>
              <a:rPr lang="en-US" dirty="0" err="1">
                <a:sym typeface="Wingdings" panose="05000000000000000000" pitchFamily="2" charset="2"/>
              </a:rPr>
              <a:t>Apriori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Eclat</a:t>
            </a:r>
            <a:r>
              <a:rPr lang="en-US" dirty="0">
                <a:sym typeface="Wingdings" panose="05000000000000000000" pitchFamily="2" charset="2"/>
              </a:rPr>
              <a:t>/FP-Growth</a:t>
            </a:r>
          </a:p>
          <a:p>
            <a:pPr lvl="1"/>
            <a:endParaRPr lang="en-US" b="1" dirty="0">
              <a:solidFill>
                <a:srgbClr val="7889FB"/>
              </a:solidFill>
              <a:sym typeface="Wingdings" panose="05000000000000000000" pitchFamily="2" charset="2"/>
            </a:endParaRPr>
          </a:p>
          <a:p>
            <a:pPr lvl="1"/>
            <a:endParaRPr lang="en-US" b="1" dirty="0">
              <a:solidFill>
                <a:srgbClr val="7889FB"/>
              </a:solidFill>
              <a:sym typeface="Wingdings" panose="05000000000000000000" pitchFamily="2" charset="2"/>
            </a:endParaRPr>
          </a:p>
          <a:p>
            <a:pPr lvl="1"/>
            <a:endParaRPr lang="en-US" b="1" dirty="0">
              <a:solidFill>
                <a:srgbClr val="7889FB"/>
              </a:solidFill>
              <a:sym typeface="Wingdings" panose="05000000000000000000" pitchFamily="2" charset="2"/>
            </a:endParaRPr>
          </a:p>
          <a:p>
            <a:pPr marL="228600" lvl="1">
              <a:buClr>
                <a:srgbClr val="F70146"/>
              </a:buClr>
            </a:pPr>
            <a:r>
              <a:rPr lang="en-US" sz="2000" b="1" dirty="0">
                <a:sym typeface="Wingdings" panose="05000000000000000000" pitchFamily="2" charset="2"/>
              </a:rPr>
              <a:t>Coverage Analysis</a:t>
            </a:r>
          </a:p>
          <a:p>
            <a:pPr marL="742950" lvl="2" indent="-285750"/>
            <a:r>
              <a:rPr lang="en-US" dirty="0"/>
              <a:t>Given a database D and a data pattern P</a:t>
            </a:r>
          </a:p>
          <a:p>
            <a:pPr marL="742950" lvl="2" indent="-285750"/>
            <a:r>
              <a:rPr lang="en-US" dirty="0"/>
              <a:t>Coverage of a data pattern </a:t>
            </a:r>
            <a:r>
              <a:rPr lang="en-US" dirty="0" err="1"/>
              <a:t>cov</a:t>
            </a:r>
            <a:r>
              <a:rPr lang="en-US" dirty="0"/>
              <a:t>(P) is </a:t>
            </a:r>
            <a:br>
              <a:rPr lang="en-US" dirty="0"/>
            </a:br>
            <a:r>
              <a:rPr lang="en-US" dirty="0"/>
              <a:t>defined as the number of records in </a:t>
            </a:r>
            <a:br>
              <a:rPr lang="en-US" dirty="0"/>
            </a:br>
            <a:r>
              <a:rPr lang="en-US" dirty="0"/>
              <a:t>table  T that satisfy pattern P</a:t>
            </a:r>
          </a:p>
          <a:p>
            <a:pPr marL="742950" lvl="2" indent="-285750"/>
            <a:r>
              <a:rPr lang="en-US" dirty="0"/>
              <a:t>Pattern P is a covered pattern if </a:t>
            </a:r>
            <a:r>
              <a:rPr lang="en-US" dirty="0" err="1"/>
              <a:t>cov</a:t>
            </a:r>
            <a:r>
              <a:rPr lang="en-US" dirty="0"/>
              <a:t>(P) ≥  τ</a:t>
            </a:r>
          </a:p>
          <a:p>
            <a:pPr marL="742950" lvl="2" indent="-285750"/>
            <a:r>
              <a:rPr lang="en-US" dirty="0"/>
              <a:t> Otherwise, this pattern is said to be uncovered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835218"/>
              </p:ext>
            </p:extLst>
          </p:nvPr>
        </p:nvGraphicFramePr>
        <p:xfrm>
          <a:off x="5476240" y="1394385"/>
          <a:ext cx="344171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285">
                  <a:extLst>
                    <a:ext uri="{9D8B030D-6E8A-4147-A177-3AD203B41FA5}">
                      <a16:colId xmlns:a16="http://schemas.microsoft.com/office/drawing/2014/main" val="2862752677"/>
                    </a:ext>
                  </a:extLst>
                </a:gridCol>
                <a:gridCol w="2686429">
                  <a:extLst>
                    <a:ext uri="{9D8B030D-6E8A-4147-A177-3AD203B41FA5}">
                      <a16:colId xmlns:a16="http://schemas.microsoft.com/office/drawing/2014/main" val="3151371635"/>
                    </a:ext>
                  </a:extLst>
                </a:gridCol>
              </a:tblGrid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TID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Items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228067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Bread, Milk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23142636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Bread, Diaper, Beer, Eggs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592373259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Milk,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 Diaper, Beer, Coke</a:t>
                      </a:r>
                      <a:endParaRPr lang="en-US" sz="1600" dirty="0">
                        <a:latin typeface="Calibri" panose="020F0502020204030204" pitchFamily="34" charset="0"/>
                        <a:ea typeface="Cambria Math" panose="02040503050406030204" pitchFamily="18" charset="0"/>
                        <a:cs typeface="Calibri" panose="020F0502020204030204" pitchFamily="34" charset="0"/>
                      </a:endParaRP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518848564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Bread, Milk, Diaper, Beer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775598210"/>
                  </a:ext>
                </a:extLst>
              </a:tr>
              <a:tr h="21642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a:t>Bread, Milk, Diaper, Coke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30339832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815" y="4020238"/>
            <a:ext cx="4931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290267" y="3872640"/>
            <a:ext cx="198311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[Yin Lin et al: Identifying Insufficient Data Coverage in Databases with multiple Relations.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38616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Anomaly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Problem Formulation</a:t>
            </a:r>
          </a:p>
          <a:p>
            <a:pPr lvl="1"/>
            <a:r>
              <a:rPr lang="en-US" dirty="0"/>
              <a:t>Given regular (</a:t>
            </a:r>
            <a:r>
              <a:rPr lang="en-US" dirty="0" err="1"/>
              <a:t>equi</a:t>
            </a:r>
            <a:r>
              <a:rPr lang="en-US" dirty="0"/>
              <a:t>-distant) time series of measurements</a:t>
            </a:r>
          </a:p>
          <a:p>
            <a:pPr lvl="1"/>
            <a:r>
              <a:rPr lang="en-US" dirty="0"/>
              <a:t>Detect anomalous subsequences 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b="1" dirty="0">
                <a:solidFill>
                  <a:schemeClr val="accent1"/>
                </a:solidFill>
              </a:rPr>
              <a:t>length l</a:t>
            </a:r>
            <a:r>
              <a:rPr lang="en-US" dirty="0"/>
              <a:t> (fixed/variable)</a:t>
            </a:r>
          </a:p>
          <a:p>
            <a:pPr lvl="1"/>
            <a:endParaRPr lang="en-US" sz="1000" dirty="0"/>
          </a:p>
          <a:p>
            <a:r>
              <a:rPr lang="en-US" dirty="0"/>
              <a:t>Anomaly Detection</a:t>
            </a:r>
          </a:p>
          <a:p>
            <a:pPr lvl="1"/>
            <a:r>
              <a:rPr lang="en-US" dirty="0"/>
              <a:t>#1 Supervised: </a:t>
            </a:r>
            <a:r>
              <a:rPr lang="en-US" b="1" dirty="0">
                <a:solidFill>
                  <a:srgbClr val="7889FB"/>
                </a:solidFill>
              </a:rPr>
              <a:t>Classification problem</a:t>
            </a:r>
          </a:p>
          <a:p>
            <a:pPr lvl="1"/>
            <a:r>
              <a:rPr lang="en-US" dirty="0"/>
              <a:t>#2 Unsupervised: </a:t>
            </a:r>
            <a:r>
              <a:rPr lang="en-US" b="1" dirty="0">
                <a:solidFill>
                  <a:srgbClr val="7889FB"/>
                </a:solidFill>
              </a:rPr>
              <a:t>k-Nearest Neighbors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(discords)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All-pairs similarity join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4724" y="307349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851" y="4078247"/>
            <a:ext cx="7721850" cy="2164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57849" y="2863943"/>
            <a:ext cx="2581275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[Chin-Chia 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Yeh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Profile 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All Pairs Similarity Joins for Time Series: A Unifying View That Includes Motifs, Discords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Shapelets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ICDM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5700" y="2314575"/>
            <a:ext cx="144717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Profile XIV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SoCC’19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505700" y="2638425"/>
            <a:ext cx="504825" cy="22551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1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Data Repairs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Repairs</a:t>
            </a:r>
          </a:p>
          <a:p>
            <a:pPr lvl="1"/>
            <a:r>
              <a:rPr lang="en-US" dirty="0"/>
              <a:t>Question: Repair data, rules/constraints, or both?</a:t>
            </a:r>
          </a:p>
          <a:p>
            <a:pPr lvl="1"/>
            <a:r>
              <a:rPr lang="en-US" dirty="0"/>
              <a:t>General principle: </a:t>
            </a:r>
            <a:r>
              <a:rPr lang="en-US" b="1" dirty="0">
                <a:solidFill>
                  <a:srgbClr val="7889FB"/>
                </a:solidFill>
              </a:rPr>
              <a:t>“</a:t>
            </a:r>
            <a:r>
              <a:rPr lang="en-US" b="1" dirty="0" err="1">
                <a:solidFill>
                  <a:srgbClr val="7889FB"/>
                </a:solidFill>
              </a:rPr>
              <a:t>minimality</a:t>
            </a:r>
            <a:r>
              <a:rPr lang="en-US" b="1" dirty="0">
                <a:solidFill>
                  <a:srgbClr val="7889FB"/>
                </a:solidFill>
              </a:rPr>
              <a:t> of repairs”</a:t>
            </a:r>
          </a:p>
          <a:p>
            <a:pPr lvl="1"/>
            <a:endParaRPr lang="en-US" sz="1000" dirty="0"/>
          </a:p>
          <a:p>
            <a:r>
              <a:rPr lang="en-US" dirty="0"/>
              <a:t>Example Data Repair</a:t>
            </a:r>
          </a:p>
          <a:p>
            <a:pPr lvl="1"/>
            <a:r>
              <a:rPr lang="en-US" dirty="0"/>
              <a:t>Functional dependency </a:t>
            </a: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B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Violation for A=1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Note:</a:t>
            </a:r>
            <a:r>
              <a:rPr lang="en-US" dirty="0">
                <a:sym typeface="Wingdings" panose="05000000000000000000" pitchFamily="2" charset="2"/>
              </a:rPr>
              <a:t> Piece-meal vs holistic data repairs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456" y="2619683"/>
            <a:ext cx="951869" cy="73311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114925" y="2581275"/>
            <a:ext cx="276225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[Xu Chu,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Qualitative Data Cleaning.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29966"/>
              </p:ext>
            </p:extLst>
          </p:nvPr>
        </p:nvGraphicFramePr>
        <p:xfrm>
          <a:off x="1047750" y="3724656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120983"/>
              </p:ext>
            </p:extLst>
          </p:nvPr>
        </p:nvGraphicFramePr>
        <p:xfrm>
          <a:off x="3733800" y="3734181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527220"/>
              </p:ext>
            </p:extLst>
          </p:nvPr>
        </p:nvGraphicFramePr>
        <p:xfrm>
          <a:off x="5724525" y="3734181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124450" y="4505325"/>
            <a:ext cx="495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903936" y="4545082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540820"/>
              </p:ext>
            </p:extLst>
          </p:nvPr>
        </p:nvGraphicFramePr>
        <p:xfrm>
          <a:off x="7667625" y="3734181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67550" y="4505325"/>
            <a:ext cx="495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05238" y="3355324"/>
            <a:ext cx="11620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OK,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46969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 animBg="1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Data Cleaning and Fusion</a:t>
            </a:r>
          </a:p>
          <a:p>
            <a:r>
              <a:rPr lang="en-US" dirty="0">
                <a:solidFill>
                  <a:schemeClr val="tx1"/>
                </a:solidFill>
              </a:rPr>
              <a:t>Missing Value Imputation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Data/Rule Repairs,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  <a:p>
            <a:pPr lvl="1"/>
            <a:r>
              <a:rPr lang="en-US" dirty="0"/>
              <a:t>Expectation: </a:t>
            </a:r>
            <a:r>
              <a:rPr lang="en-US" b="1" dirty="0">
                <a:solidFill>
                  <a:schemeClr val="accent1"/>
                </a:solidFill>
              </a:rPr>
              <a:t>City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Country</a:t>
            </a:r>
            <a:r>
              <a:rPr lang="en-US" dirty="0">
                <a:sym typeface="Wingdings" panose="05000000000000000000" pitchFamily="2" charset="2"/>
              </a:rPr>
              <a:t>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new data conflicts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Relative Trust: {</a:t>
            </a:r>
            <a:r>
              <a:rPr lang="en-US" dirty="0" err="1">
                <a:sym typeface="Wingdings" panose="05000000000000000000" pitchFamily="2" charset="2"/>
              </a:rPr>
              <a:t>FName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Trusted FD:</a:t>
            </a:r>
            <a:r>
              <a:rPr lang="en-US" dirty="0">
                <a:sym typeface="Wingdings" panose="05000000000000000000" pitchFamily="2" charset="2"/>
              </a:rPr>
              <a:t>  change salary according to {</a:t>
            </a:r>
            <a:r>
              <a:rPr lang="en-US" dirty="0" err="1">
                <a:sym typeface="Wingdings" panose="05000000000000000000" pitchFamily="2" charset="2"/>
              </a:rPr>
              <a:t>FName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Trusted Data:</a:t>
            </a:r>
            <a:r>
              <a:rPr lang="en-US" dirty="0">
                <a:sym typeface="Wingdings" panose="05000000000000000000" pitchFamily="2" charset="2"/>
              </a:rPr>
              <a:t>  change FD to {</a:t>
            </a:r>
            <a:r>
              <a:rPr lang="en-US" dirty="0" err="1">
                <a:sym typeface="Wingdings" panose="05000000000000000000" pitchFamily="2" charset="2"/>
              </a:rPr>
              <a:t>FName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DoB</a:t>
            </a:r>
            <a:r>
              <a:rPr lang="en-US" dirty="0">
                <a:sym typeface="Wingdings" panose="05000000000000000000" pitchFamily="2" charset="2"/>
              </a:rPr>
              <a:t>, Phone}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Equally-trusted:</a:t>
            </a:r>
            <a:r>
              <a:rPr lang="en-US" dirty="0">
                <a:sym typeface="Wingdings" panose="05000000000000000000" pitchFamily="2" charset="2"/>
              </a:rPr>
              <a:t>  change FD to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{</a:t>
            </a:r>
            <a:r>
              <a:rPr lang="en-US" dirty="0" err="1">
                <a:sym typeface="Wingdings" panose="05000000000000000000" pitchFamily="2" charset="2"/>
              </a:rPr>
              <a:t>FName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DoB</a:t>
            </a:r>
            <a:r>
              <a:rPr lang="en-US" dirty="0">
                <a:sym typeface="Wingdings" panose="05000000000000000000" pitchFamily="2" charset="2"/>
              </a:rPr>
              <a:t>}  Salary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AND data accordingly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84828"/>
              </p:ext>
            </p:extLst>
          </p:nvPr>
        </p:nvGraphicFramePr>
        <p:xfrm>
          <a:off x="1266823" y="2348951"/>
          <a:ext cx="76835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225">
                  <a:extLst>
                    <a:ext uri="{9D8B030D-6E8A-4147-A177-3AD203B41FA5}">
                      <a16:colId xmlns:a16="http://schemas.microsoft.com/office/drawing/2014/main" val="1758633818"/>
                    </a:ext>
                  </a:extLst>
                </a:gridCol>
                <a:gridCol w="860877">
                  <a:extLst>
                    <a:ext uri="{9D8B030D-6E8A-4147-A177-3AD203B41FA5}">
                      <a16:colId xmlns:a16="http://schemas.microsoft.com/office/drawing/2014/main" val="439610836"/>
                    </a:ext>
                  </a:extLst>
                </a:gridCol>
                <a:gridCol w="3386116">
                  <a:extLst>
                    <a:ext uri="{9D8B030D-6E8A-4147-A177-3AD203B41FA5}">
                      <a16:colId xmlns:a16="http://schemas.microsoft.com/office/drawing/2014/main" val="3665184505"/>
                    </a:ext>
                  </a:extLst>
                </a:gridCol>
                <a:gridCol w="1320011">
                  <a:extLst>
                    <a:ext uri="{9D8B030D-6E8A-4147-A177-3AD203B41FA5}">
                      <a16:colId xmlns:a16="http://schemas.microsoft.com/office/drawing/2014/main" val="3653272978"/>
                    </a:ext>
                  </a:extLst>
                </a:gridCol>
                <a:gridCol w="1351272">
                  <a:extLst>
                    <a:ext uri="{9D8B030D-6E8A-4147-A177-3AD203B41FA5}">
                      <a16:colId xmlns:a16="http://schemas.microsoft.com/office/drawing/2014/main" val="2455604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18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YMML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International Airport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Australia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75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International Airport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653125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5895292" y="4767428"/>
            <a:ext cx="2982008" cy="1198007"/>
            <a:chOff x="6009592" y="4757903"/>
            <a:chExt cx="2982008" cy="119800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6009592" y="4867275"/>
              <a:ext cx="529" cy="99455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010121" y="5861832"/>
              <a:ext cx="2238529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009592" y="5391150"/>
              <a:ext cx="206760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8096250" y="5010150"/>
              <a:ext cx="89535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Max d changes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0" y="47864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467475" y="48245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48500" y="48531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58075" y="475790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715250" y="51198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867650" y="55865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419975" y="537702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15150" y="55389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29400" y="53579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05550" y="50817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581775" y="5432035"/>
              <a:ext cx="304800" cy="23397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53200" y="5908285"/>
            <a:ext cx="1000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baseline="-25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b="1" baseline="-25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19675" y="5232010"/>
            <a:ext cx="1000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baseline="-25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="1" baseline="-25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0218" y="1323975"/>
            <a:ext cx="38576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[George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Beskales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Lukasz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Golab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Artur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Galiullin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the relative trust between inconsistent data and inaccurate constraints.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625" y="138331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24713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Simpson’s Paradox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Overview: </a:t>
            </a:r>
            <a:r>
              <a:rPr lang="en-US" b="0" dirty="0"/>
              <a:t>Statistical paradox stating that an analysis of groups may yield </a:t>
            </a:r>
            <a:r>
              <a:rPr lang="en-US" dirty="0">
                <a:solidFill>
                  <a:srgbClr val="7889FB"/>
                </a:solidFill>
              </a:rPr>
              <a:t>different results at different aggregation levels</a:t>
            </a:r>
            <a:r>
              <a:rPr lang="en-US" b="0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Example UC Berkeley ‘73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9910" y="5162550"/>
            <a:ext cx="5374216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Berkeley story 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Wall Street Journal interview with Peter Bickel, one of the statisticians involved in the original study, makes clear that Berkeley was never sued—it was merely afraid of being sued”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6569075" y="5427791"/>
            <a:ext cx="23812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https://www.refsmmat.com/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posts/2016-05-08-simpsons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-paradox-berkeley.html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919031"/>
              </p:ext>
            </p:extLst>
          </p:nvPr>
        </p:nvGraphicFramePr>
        <p:xfrm>
          <a:off x="988485" y="2779701"/>
          <a:ext cx="295275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265">
                  <a:extLst>
                    <a:ext uri="{9D8B030D-6E8A-4147-A177-3AD203B41FA5}">
                      <a16:colId xmlns:a16="http://schemas.microsoft.com/office/drawing/2014/main" val="324152117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302394"/>
                    </a:ext>
                  </a:extLst>
                </a:gridCol>
                <a:gridCol w="1064685">
                  <a:extLst>
                    <a:ext uri="{9D8B030D-6E8A-4147-A177-3AD203B41FA5}">
                      <a16:colId xmlns:a16="http://schemas.microsoft.com/office/drawing/2014/main" val="777736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Applicants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Admitted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8833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8442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6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Women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4321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439703194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4437150" y="311910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256686"/>
              </p:ext>
            </p:extLst>
          </p:nvPr>
        </p:nvGraphicFramePr>
        <p:xfrm>
          <a:off x="5172076" y="2109928"/>
          <a:ext cx="373635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90">
                  <a:extLst>
                    <a:ext uri="{9D8B030D-6E8A-4147-A177-3AD203B41FA5}">
                      <a16:colId xmlns:a16="http://schemas.microsoft.com/office/drawing/2014/main" val="3241521177"/>
                    </a:ext>
                  </a:extLst>
                </a:gridCol>
                <a:gridCol w="784308">
                  <a:extLst>
                    <a:ext uri="{9D8B030D-6E8A-4147-A177-3AD203B41FA5}">
                      <a16:colId xmlns:a16="http://schemas.microsoft.com/office/drawing/2014/main" val="34302394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777736591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4165412848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1035501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</a:t>
                      </a:r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Women</a:t>
                      </a:r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8833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Adm.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691044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6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0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948815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417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9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92736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43443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98085" y="4133850"/>
            <a:ext cx="344866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women had applied to departments that admitted a small percentage of applicants</a:t>
            </a:r>
          </a:p>
        </p:txBody>
      </p:sp>
    </p:spTree>
    <p:extLst>
      <p:ext uri="{BB962C8B-B14F-4D97-AF65-F5344CB8AC3E}">
        <p14:creationId xmlns:p14="http://schemas.microsoft.com/office/powerpoint/2010/main" val="26387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ActiveClean</a:t>
            </a:r>
            <a:r>
              <a:rPr lang="en-US" dirty="0"/>
              <a:t> (</a:t>
            </a:r>
            <a:r>
              <a:rPr lang="en-US" dirty="0" err="1"/>
              <a:t>SampleClean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Suggest sample of data for manual cleaning</a:t>
            </a:r>
            <a:br>
              <a:rPr lang="en-US" dirty="0"/>
            </a:br>
            <a:r>
              <a:rPr lang="en-US" dirty="0"/>
              <a:t>(rule/ML-based detectors, </a:t>
            </a:r>
            <a:r>
              <a:rPr lang="en-US" b="1" dirty="0">
                <a:solidFill>
                  <a:schemeClr val="accent1"/>
                </a:solidFill>
              </a:rPr>
              <a:t>Simpson's paradox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Linear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b="1" dirty="0">
                <a:solidFill>
                  <a:srgbClr val="7889FB"/>
                </a:solidFill>
              </a:rPr>
              <a:t>Regression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Approach:</a:t>
            </a:r>
            <a:r>
              <a:rPr lang="en-US" dirty="0"/>
              <a:t> Cleaning and training as form of SGD</a:t>
            </a:r>
          </a:p>
          <a:p>
            <a:pPr lvl="2"/>
            <a:r>
              <a:rPr lang="en-US" dirty="0"/>
              <a:t>Initialization: model on dirty data</a:t>
            </a:r>
          </a:p>
          <a:p>
            <a:pPr lvl="2"/>
            <a:r>
              <a:rPr lang="en-US" dirty="0"/>
              <a:t>Suggest sample of data for cleaning</a:t>
            </a:r>
          </a:p>
          <a:p>
            <a:pPr lvl="2"/>
            <a:r>
              <a:rPr lang="en-US" dirty="0"/>
              <a:t>Compute gradients over newly cleaned data</a:t>
            </a:r>
          </a:p>
          <a:p>
            <a:pPr lvl="2"/>
            <a:r>
              <a:rPr lang="en-US" dirty="0"/>
              <a:t>Incrementally update model w/ weighted gradients of previous steps </a:t>
            </a:r>
          </a:p>
          <a:p>
            <a:pPr lvl="1"/>
            <a:endParaRPr lang="en-US" sz="3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1539" y="1414843"/>
            <a:ext cx="205694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[Sanjay Krishnan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ActiveClean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Interactive Data Cleaning For Statistical Modeling.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566" y="1595681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678" y="2412669"/>
            <a:ext cx="5889840" cy="1921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109" y="719894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289515" y="662368"/>
            <a:ext cx="301896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Jiannan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Wang et al: A sample-and-clean framework for fast and accurate query processing on dirty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7734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Research,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7889FB"/>
                </a:solidFill>
              </a:rPr>
              <a:t>HoloClean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Clean and enrich based on quality rules, </a:t>
            </a:r>
            <a:br>
              <a:rPr lang="en-US" dirty="0"/>
            </a:br>
            <a:r>
              <a:rPr lang="en-US" dirty="0"/>
              <a:t>value correlations, and reference data</a:t>
            </a:r>
          </a:p>
          <a:p>
            <a:pPr lvl="1"/>
            <a:r>
              <a:rPr lang="en-US" dirty="0"/>
              <a:t>Probabilistic models for capturing data generation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HoloDetect</a:t>
            </a:r>
            <a:endParaRPr lang="en-US" b="1" dirty="0">
              <a:solidFill>
                <a:srgbClr val="7889FB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Learn data representations </a:t>
            </a:r>
            <a:r>
              <a:rPr lang="en-US" dirty="0"/>
              <a:t>of errors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Data augmentation</a:t>
            </a:r>
            <a:r>
              <a:rPr lang="en-US" dirty="0"/>
              <a:t> w/ erroneous </a:t>
            </a:r>
            <a:br>
              <a:rPr lang="en-US" dirty="0"/>
            </a:br>
            <a:r>
              <a:rPr lang="en-US" dirty="0"/>
              <a:t>data from sample of clean data</a:t>
            </a:r>
            <a:br>
              <a:rPr lang="en-US" dirty="0"/>
            </a:br>
            <a:r>
              <a:rPr lang="en-US" dirty="0"/>
              <a:t>(add/remove/exchange characters)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sz="300" dirty="0"/>
          </a:p>
          <a:p>
            <a:r>
              <a:rPr lang="en-US" dirty="0"/>
              <a:t>Other Systems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AlphaClean</a:t>
            </a:r>
            <a:r>
              <a:rPr lang="en-US" dirty="0"/>
              <a:t> (generate data cleaning pipelines) [preprint 2019]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BoostClean</a:t>
            </a:r>
            <a:r>
              <a:rPr lang="en-US" dirty="0"/>
              <a:t> (generate repairs for domain value violations) [preprint 2017]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CPClean</a:t>
            </a:r>
            <a:r>
              <a:rPr lang="en-US" dirty="0"/>
              <a:t> (prioritize repairs </a:t>
            </a:r>
            <a:r>
              <a:rPr lang="en-US" dirty="0" smtClean="0"/>
              <a:t>on </a:t>
            </a:r>
            <a:r>
              <a:rPr lang="en-US" dirty="0"/>
              <a:t>incomplete data</a:t>
            </a:r>
            <a:r>
              <a:rPr lang="en-US" dirty="0" smtClean="0"/>
              <a:t>)[</a:t>
            </a:r>
            <a:r>
              <a:rPr lang="en-US" dirty="0" err="1"/>
              <a:t>Bojan</a:t>
            </a:r>
            <a:r>
              <a:rPr lang="en-US" dirty="0"/>
              <a:t> </a:t>
            </a:r>
            <a:r>
              <a:rPr lang="en-US" dirty="0" err="1"/>
              <a:t>Karlaš</a:t>
            </a:r>
            <a:r>
              <a:rPr lang="en-US" dirty="0"/>
              <a:t> et al</a:t>
            </a:r>
            <a:r>
              <a:rPr lang="en-US" dirty="0" smtClean="0"/>
              <a:t>.</a:t>
            </a:r>
            <a:r>
              <a:rPr lang="en-US" dirty="0" smtClean="0"/>
              <a:t> PVLDB 2021]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9741" y="303428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586884" y="2867670"/>
            <a:ext cx="266131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Alireza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Heidari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Joshua McGrath,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HoloDetect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Few-Shot Learning for Error Detection,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9741" y="148538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438775" y="1334145"/>
            <a:ext cx="281894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Xu Chu,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Christopher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Ré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HoloClean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Holistic Data Repairs with Probabilistic Inference.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327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Planning w/ Data Cleaning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Given query tree or data flow graph</a:t>
            </a:r>
          </a:p>
          <a:p>
            <a:pPr lvl="1"/>
            <a:r>
              <a:rPr lang="en-US" dirty="0"/>
              <a:t>Find placement of data cleaning operators </a:t>
            </a:r>
            <a:br>
              <a:rPr lang="en-US" dirty="0"/>
            </a:br>
            <a:r>
              <a:rPr lang="en-US" dirty="0"/>
              <a:t>to reduce costs</a:t>
            </a:r>
          </a:p>
          <a:p>
            <a:pPr lvl="1"/>
            <a:endParaRPr lang="en-US" sz="1000" dirty="0"/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Budget B of user actions</a:t>
            </a:r>
          </a:p>
          <a:p>
            <a:pPr lvl="1"/>
            <a:r>
              <a:rPr lang="en-US" dirty="0"/>
              <a:t>Active learning user feedback on query results</a:t>
            </a:r>
          </a:p>
          <a:p>
            <a:pPr lvl="1"/>
            <a:r>
              <a:rPr lang="en-US" dirty="0"/>
              <a:t>Map query results back to sources </a:t>
            </a:r>
            <a:br>
              <a:rPr lang="en-US" dirty="0"/>
            </a:br>
            <a:r>
              <a:rPr lang="en-US" dirty="0"/>
              <a:t>via lineage</a:t>
            </a:r>
          </a:p>
          <a:p>
            <a:pPr lvl="1"/>
            <a:r>
              <a:rPr lang="en-US" dirty="0"/>
              <a:t>Cleaning in decreasing order of impact</a:t>
            </a:r>
          </a:p>
          <a:p>
            <a:pPr lvl="1"/>
            <a:endParaRPr lang="en-US" sz="1000" dirty="0"/>
          </a:p>
          <a:p>
            <a:r>
              <a:rPr lang="en-US" dirty="0"/>
              <a:t>Extensions?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Query-aware placement/refinement</a:t>
            </a:r>
            <a:r>
              <a:rPr lang="en-US" dirty="0"/>
              <a:t> (e.g., UK) of cleaning primitives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Ordering of cleaning primitives</a:t>
            </a:r>
            <a:r>
              <a:rPr lang="en-US" dirty="0"/>
              <a:t> (norm, </a:t>
            </a:r>
            <a:r>
              <a:rPr lang="en-US" dirty="0" err="1"/>
              <a:t>dedup</a:t>
            </a:r>
            <a:r>
              <a:rPr lang="en-US" dirty="0"/>
              <a:t>, missing value?)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6245089" y="2157883"/>
            <a:ext cx="2634168" cy="2311253"/>
            <a:chOff x="6245089" y="2209800"/>
            <a:chExt cx="2634168" cy="2311253"/>
          </a:xfrm>
        </p:grpSpPr>
        <p:sp>
          <p:nvSpPr>
            <p:cNvPr id="6" name="TextBox 5"/>
            <p:cNvSpPr txBox="1"/>
            <p:nvPr/>
          </p:nvSpPr>
          <p:spPr>
            <a:xfrm>
              <a:off x="6434570" y="4151721"/>
              <a:ext cx="623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08869" y="3058082"/>
              <a:ext cx="566705" cy="4062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124769" y="2356159"/>
              <a:ext cx="552381" cy="377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⨝</a:t>
              </a:r>
              <a:endParaRPr lang="en-US" b="1" dirty="0">
                <a:latin typeface="Consolas" panose="020B0609020204030204" pitchFamily="49" charset="0"/>
              </a:endParaRPr>
            </a:p>
          </p:txBody>
        </p:sp>
        <p:cxnSp>
          <p:nvCxnSpPr>
            <p:cNvPr id="9" name="Straight Connector 8"/>
            <p:cNvCxnSpPr>
              <a:stCxn id="11" idx="0"/>
              <a:endCxn id="8" idx="2"/>
            </p:cNvCxnSpPr>
            <p:nvPr/>
          </p:nvCxnSpPr>
          <p:spPr>
            <a:xfrm flipV="1">
              <a:off x="6739345" y="2734019"/>
              <a:ext cx="661615" cy="26974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0"/>
              <a:endCxn id="8" idx="2"/>
            </p:cNvCxnSpPr>
            <p:nvPr/>
          </p:nvCxnSpPr>
          <p:spPr>
            <a:xfrm flipH="1" flipV="1">
              <a:off x="7400960" y="2734019"/>
              <a:ext cx="691262" cy="324063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401734" y="3003767"/>
              <a:ext cx="6752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="1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UK</a:t>
              </a:r>
              <a:endParaRPr lang="en-US" b="1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2" name="Straight Connector 11"/>
            <p:cNvCxnSpPr>
              <a:stCxn id="11" idx="2"/>
              <a:endCxn id="32" idx="0"/>
            </p:cNvCxnSpPr>
            <p:nvPr/>
          </p:nvCxnSpPr>
          <p:spPr>
            <a:xfrm>
              <a:off x="6739345" y="3373099"/>
              <a:ext cx="40" cy="18887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7405916" y="2209800"/>
              <a:ext cx="0" cy="19327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245089" y="3561971"/>
              <a:ext cx="9885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dedup</a:t>
              </a:r>
              <a:endPara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5" name="Straight Connector 34"/>
            <p:cNvCxnSpPr>
              <a:stCxn id="32" idx="2"/>
              <a:endCxn id="6" idx="0"/>
            </p:cNvCxnSpPr>
            <p:nvPr/>
          </p:nvCxnSpPr>
          <p:spPr>
            <a:xfrm>
              <a:off x="6739385" y="3931303"/>
              <a:ext cx="6873" cy="22041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/>
            <a:srcRect l="30360" t="2025" r="16891" b="29632"/>
            <a:stretch/>
          </p:blipFill>
          <p:spPr>
            <a:xfrm>
              <a:off x="7183807" y="3621781"/>
              <a:ext cx="1695450" cy="409458"/>
            </a:xfrm>
            <a:prstGeom prst="rect">
              <a:avLst/>
            </a:prstGeom>
          </p:spPr>
        </p:pic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03" y="143264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6167908" y="1367227"/>
            <a:ext cx="213002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[Dong Deng et al: The Data Civilizer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4998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Wrangling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Wrangler Overview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Interactive data cleaning</a:t>
            </a:r>
            <a:r>
              <a:rPr lang="en-US" dirty="0"/>
              <a:t> via </a:t>
            </a:r>
            <a:br>
              <a:rPr lang="en-US" dirty="0"/>
            </a:br>
            <a:r>
              <a:rPr lang="en-US" dirty="0"/>
              <a:t>spreadsheet-like interfaces</a:t>
            </a:r>
          </a:p>
          <a:p>
            <a:pPr lvl="1"/>
            <a:r>
              <a:rPr lang="en-US" dirty="0"/>
              <a:t>Iterative structure inference,</a:t>
            </a:r>
            <a:br>
              <a:rPr lang="en-US" dirty="0"/>
            </a:br>
            <a:r>
              <a:rPr lang="en-US" dirty="0"/>
              <a:t>recommendations, and </a:t>
            </a:r>
            <a:br>
              <a:rPr lang="en-US" dirty="0"/>
            </a:br>
            <a:r>
              <a:rPr lang="en-US" dirty="0"/>
              <a:t>data transformations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Predictive interaction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(infer next steps from interaction)</a:t>
            </a:r>
          </a:p>
          <a:p>
            <a:pPr lvl="1"/>
            <a:endParaRPr lang="en-US" dirty="0"/>
          </a:p>
          <a:p>
            <a:r>
              <a:rPr lang="en-US" dirty="0"/>
              <a:t>Commercial/Free Tools</a:t>
            </a:r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Trifacta</a:t>
            </a:r>
            <a:r>
              <a:rPr lang="en-US" dirty="0"/>
              <a:t> (from Data Wrangler)</a:t>
            </a:r>
          </a:p>
          <a:p>
            <a:pPr lvl="1"/>
            <a:r>
              <a:rPr lang="en-US" dirty="0"/>
              <a:t>Google Fusion Tables: semi-automatic</a:t>
            </a:r>
            <a:br>
              <a:rPr lang="en-US" dirty="0"/>
            </a:br>
            <a:r>
              <a:rPr lang="en-US" dirty="0"/>
              <a:t>resolution and deduplication (sunset Dec 2019)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0958" y="1246919"/>
            <a:ext cx="49600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568" y="4223766"/>
            <a:ext cx="659497" cy="6435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2774" y="1195108"/>
            <a:ext cx="319527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Potter's Wheel: An Interactive Data Cleaning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767" y="219889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379949" y="2042833"/>
            <a:ext cx="293809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Kandel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Paepcke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Jeffrey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Wrangler: interactive visual specification of data transformation scripts.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CHI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3870" y="4916749"/>
            <a:ext cx="1985806" cy="34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0959" y="3167171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446624" y="3104531"/>
            <a:ext cx="28714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Sean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Kandel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Predictive Interaction for Data Transformation.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436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Wrangling,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Trifacta</a:t>
            </a:r>
            <a:r>
              <a:rPr lang="en-US" dirty="0"/>
              <a:t> Smart Cleaning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711" y="1885950"/>
            <a:ext cx="7379776" cy="4349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85662" y="937017"/>
            <a:ext cx="31718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Alex Chan (Apr 2, 2019)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https://www.trifacta.com/blog/trifacta-for-data-quality-introducing-smart-cleaning/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79657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Missing Value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147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Missing Value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Missing Value</a:t>
            </a:r>
          </a:p>
          <a:p>
            <a:pPr lvl="1"/>
            <a:r>
              <a:rPr lang="en-US" dirty="0"/>
              <a:t>Application context defines if 0 is missing value or not</a:t>
            </a:r>
          </a:p>
          <a:p>
            <a:pPr lvl="1"/>
            <a:r>
              <a:rPr lang="en-US" dirty="0"/>
              <a:t>If differences between 0 and missing values, use NA or </a:t>
            </a:r>
            <a:r>
              <a:rPr lang="en-US" dirty="0" err="1"/>
              <a:t>NaN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Could be a number outside the domain or symbol as ‘?’</a:t>
            </a:r>
          </a:p>
          <a:p>
            <a:pPr lvl="1"/>
            <a:endParaRPr lang="en-US" dirty="0"/>
          </a:p>
          <a:p>
            <a:r>
              <a:rPr lang="en-US" dirty="0"/>
              <a:t>Relationship to Data Cleaning</a:t>
            </a:r>
          </a:p>
          <a:p>
            <a:pPr lvl="1"/>
            <a:r>
              <a:rPr lang="en-US" dirty="0"/>
              <a:t>Missing value is error, need to generate </a:t>
            </a:r>
            <a:r>
              <a:rPr lang="en-US" b="1" dirty="0">
                <a:solidFill>
                  <a:srgbClr val="7889FB"/>
                </a:solidFill>
              </a:rPr>
              <a:t>data repair</a:t>
            </a:r>
          </a:p>
          <a:p>
            <a:pPr lvl="1"/>
            <a:r>
              <a:rPr lang="en-US" dirty="0"/>
              <a:t>Data imputation techniques can be used as </a:t>
            </a:r>
            <a:r>
              <a:rPr lang="en-US" b="1" dirty="0">
                <a:solidFill>
                  <a:srgbClr val="7889FB"/>
                </a:solidFill>
              </a:rPr>
              <a:t>outlier/anomaly detectors</a:t>
            </a:r>
          </a:p>
          <a:p>
            <a:pPr lvl="1"/>
            <a:endParaRPr lang="en-US" dirty="0"/>
          </a:p>
          <a:p>
            <a:r>
              <a:rPr lang="en-US" dirty="0"/>
              <a:t>Recap: Reasons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Heterogeneity of Data Sources</a:t>
            </a:r>
            <a:endParaRPr lang="en-US" sz="500" b="1" dirty="0">
              <a:solidFill>
                <a:schemeClr val="accent1"/>
              </a:solidFill>
            </a:endParaRP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Human Error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Measurement/Processing Errors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142000" y="467168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1152" y="4392383"/>
            <a:ext cx="298387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MCAR: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Missing Completely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 Random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Missing at Random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MNAR: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 Not at Random</a:t>
            </a:r>
          </a:p>
        </p:txBody>
      </p:sp>
    </p:spTree>
    <p:extLst>
      <p:ext uri="{BB962C8B-B14F-4D97-AF65-F5344CB8AC3E}">
        <p14:creationId xmlns:p14="http://schemas.microsoft.com/office/powerpoint/2010/main" val="347325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Missing Value Imputation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Missing Completely at Random </a:t>
            </a:r>
          </a:p>
          <a:p>
            <a:pPr lvl="1"/>
            <a:r>
              <a:rPr lang="en-US" dirty="0"/>
              <a:t>Missing values are randomly distributed </a:t>
            </a:r>
            <a:br>
              <a:rPr lang="en-US" dirty="0"/>
            </a:br>
            <a:r>
              <a:rPr lang="en-US" dirty="0"/>
              <a:t>across all records (independent from </a:t>
            </a:r>
            <a:br>
              <a:rPr lang="en-US" dirty="0"/>
            </a:br>
            <a:r>
              <a:rPr lang="en-US" dirty="0"/>
              <a:t>recorded or missing values)</a:t>
            </a:r>
          </a:p>
          <a:p>
            <a:pPr lvl="1"/>
            <a:endParaRPr lang="en-US" sz="1000" dirty="0"/>
          </a:p>
          <a:p>
            <a:r>
              <a:rPr lang="en-US" dirty="0"/>
              <a:t>Missing at Random </a:t>
            </a:r>
          </a:p>
          <a:p>
            <a:pPr lvl="1"/>
            <a:r>
              <a:rPr lang="en-US" dirty="0"/>
              <a:t>Missing values are randomly distributed </a:t>
            </a:r>
            <a:br>
              <a:rPr lang="en-US" dirty="0"/>
            </a:br>
            <a:r>
              <a:rPr lang="en-US" dirty="0"/>
              <a:t>within one or more sub-groups of records</a:t>
            </a:r>
          </a:p>
          <a:p>
            <a:pPr lvl="1"/>
            <a:r>
              <a:rPr lang="en-US" dirty="0"/>
              <a:t>Missing values depend on the recorded but not </a:t>
            </a:r>
            <a:br>
              <a:rPr lang="en-US" dirty="0"/>
            </a:br>
            <a:r>
              <a:rPr lang="en-US" dirty="0"/>
              <a:t>on the missing values, and </a:t>
            </a:r>
            <a:r>
              <a:rPr lang="en-US" b="1" dirty="0">
                <a:solidFill>
                  <a:srgbClr val="7889FB"/>
                </a:solidFill>
              </a:rPr>
              <a:t>can be recovered</a:t>
            </a:r>
          </a:p>
          <a:p>
            <a:pPr lvl="1"/>
            <a:endParaRPr lang="en-US" sz="1000" dirty="0"/>
          </a:p>
          <a:p>
            <a:r>
              <a:rPr lang="en-US" dirty="0"/>
              <a:t>Not Missing at Random </a:t>
            </a:r>
          </a:p>
          <a:p>
            <a:pPr lvl="1"/>
            <a:r>
              <a:rPr lang="en-US" dirty="0"/>
              <a:t>Missing data depends on the missing </a:t>
            </a:r>
            <a:br>
              <a:rPr lang="en-US" dirty="0"/>
            </a:br>
            <a:r>
              <a:rPr lang="en-US" dirty="0"/>
              <a:t>values themselves</a:t>
            </a:r>
          </a:p>
          <a:p>
            <a:pPr lvl="1"/>
            <a:r>
              <a:rPr lang="en-US" dirty="0"/>
              <a:t>E.g., missing low salary, age, weight, etc.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699196" y="1271356"/>
          <a:ext cx="2637734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9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1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280222" y="2954790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280222" y="4653761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53312" y="6187926"/>
            <a:ext cx="9646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&lt;= 2400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7224" y="1457325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(3500)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7224" y="2085975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(2400)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7224" y="2505075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(2000)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5962091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43050" y="5904941"/>
            <a:ext cx="41338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Abdulhakim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Ali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Qahtan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Ahmed K.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Elmagarmid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Raul Castro Fernandez,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Mourad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Ouzzani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Nan Tang: FAHES: A Robust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Disguised Missing Values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Detector.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1687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81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Missing Value Imputation,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Value Imputation </a:t>
            </a:r>
            <a:r>
              <a:rPr lang="en-US" b="0" dirty="0"/>
              <a:t>(for MCAR)</a:t>
            </a:r>
          </a:p>
          <a:p>
            <a:pPr lvl="1"/>
            <a:r>
              <a:rPr lang="en-US" b="1" dirty="0"/>
              <a:t>General-purpose: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replace</a:t>
            </a:r>
            <a:r>
              <a:rPr lang="en-US" dirty="0"/>
              <a:t> by user-specified </a:t>
            </a:r>
            <a:r>
              <a:rPr lang="en-US" dirty="0">
                <a:solidFill>
                  <a:schemeClr val="tx1"/>
                </a:solidFill>
              </a:rPr>
              <a:t>constant,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dirty="0">
                <a:solidFill>
                  <a:srgbClr val="7889FB"/>
                </a:solidFill>
              </a:rPr>
              <a:t>drop records, </a:t>
            </a:r>
            <a:r>
              <a:rPr lang="en-US" dirty="0">
                <a:solidFill>
                  <a:schemeClr val="tx1"/>
                </a:solidFill>
              </a:rPr>
              <a:t>or</a:t>
            </a:r>
            <a:r>
              <a:rPr lang="en-US" b="1" dirty="0">
                <a:solidFill>
                  <a:srgbClr val="7889FB"/>
                </a:solidFill>
              </a:rPr>
              <a:t> one-hot encode </a:t>
            </a:r>
            <a:r>
              <a:rPr lang="en-US" dirty="0">
                <a:solidFill>
                  <a:schemeClr val="tx1"/>
                </a:solidFill>
              </a:rPr>
              <a:t>as separate column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Continuous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mean, median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Categorical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mode</a:t>
            </a:r>
            <a:r>
              <a:rPr lang="en-US" dirty="0"/>
              <a:t> (most frequent category)</a:t>
            </a:r>
          </a:p>
          <a:p>
            <a:pPr lvl="1"/>
            <a:endParaRPr lang="en-US" dirty="0"/>
          </a:p>
          <a:p>
            <a:r>
              <a:rPr lang="en-US" dirty="0"/>
              <a:t>Iterative Algorithms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chained-equation imputation </a:t>
            </a:r>
            <a:r>
              <a:rPr lang="en-US" b="0" dirty="0"/>
              <a:t>for MAR)</a:t>
            </a:r>
          </a:p>
          <a:p>
            <a:pPr lvl="1"/>
            <a:r>
              <a:rPr lang="en-US" dirty="0"/>
              <a:t>Train ML model on available data to predict missing information</a:t>
            </a:r>
          </a:p>
          <a:p>
            <a:pPr lvl="2"/>
            <a:r>
              <a:rPr lang="en-US" dirty="0"/>
              <a:t>Initialize with basic imputation (e.g., mean)</a:t>
            </a:r>
          </a:p>
          <a:p>
            <a:pPr lvl="2"/>
            <a:r>
              <a:rPr lang="en-US" dirty="0"/>
              <a:t>One dirty variable at a time</a:t>
            </a:r>
          </a:p>
          <a:p>
            <a:pPr lvl="2"/>
            <a:r>
              <a:rPr lang="en-US" dirty="0"/>
              <a:t>Feature k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label, split data into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training: observed / scoring: missing</a:t>
            </a:r>
            <a:endParaRPr lang="en-US" dirty="0"/>
          </a:p>
          <a:p>
            <a:pPr lvl="2"/>
            <a:r>
              <a:rPr lang="en-US" dirty="0">
                <a:sym typeface="Wingdings" panose="05000000000000000000" pitchFamily="2" charset="2"/>
              </a:rPr>
              <a:t>Types: categorical  classification,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continuous  regression</a:t>
            </a:r>
            <a:endParaRPr lang="en-US" dirty="0"/>
          </a:p>
          <a:p>
            <a:pPr lvl="1"/>
            <a:r>
              <a:rPr lang="en-US" dirty="0"/>
              <a:t>Noise reduction: train models over feature subsets + averaging </a:t>
            </a:r>
          </a:p>
          <a:p>
            <a:pPr lvl="1"/>
            <a:endParaRPr lang="en-US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802" y="4382101"/>
            <a:ext cx="45315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43575" y="4117366"/>
            <a:ext cx="2428876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 van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Buuren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Karin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Groothuis-Oudshoorn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mice: Multivariate Imputation by Chained Equations in R,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of Stat. Software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7650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Missing Value Imputation,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1003524"/>
          </a:xfrm>
        </p:spPr>
        <p:txBody>
          <a:bodyPr/>
          <a:lstStyle/>
          <a:p>
            <a:r>
              <a:rPr lang="en-US" dirty="0"/>
              <a:t>MICE example</a:t>
            </a:r>
          </a:p>
          <a:p>
            <a:pPr lvl="1"/>
            <a:r>
              <a:rPr lang="en-US" dirty="0"/>
              <a:t>Initialization: fill in the missing values with column mean (w/ or w/o NAs)</a:t>
            </a:r>
          </a:p>
          <a:p>
            <a:pPr lvl="1"/>
            <a:r>
              <a:rPr lang="en-US" dirty="0"/>
              <a:t>Iterations: each column per iteration</a:t>
            </a:r>
          </a:p>
          <a:p>
            <a:pPr lvl="1"/>
            <a:endParaRPr lang="en-US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03428" y="2524760"/>
          <a:ext cx="274881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9762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444468" y="2524760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203428" y="4667114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1203428" y="4667114"/>
            <a:ext cx="564412" cy="15087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767840" y="4667114"/>
            <a:ext cx="2164078" cy="1508760"/>
          </a:xfrm>
          <a:prstGeom prst="rect">
            <a:avLst/>
          </a:prstGeom>
          <a:noFill/>
          <a:ln w="28575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4444468" y="4671811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F7014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4435370" y="4688024"/>
            <a:ext cx="564412" cy="12485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99782" y="4681970"/>
            <a:ext cx="2164078" cy="1254553"/>
          </a:xfrm>
          <a:prstGeom prst="rect">
            <a:avLst/>
          </a:prstGeom>
          <a:noFill/>
          <a:ln w="28575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999782" y="5936524"/>
            <a:ext cx="2173176" cy="24404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747753" y="4102343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train(x)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89118" y="4108712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train(y)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081821" y="4441195"/>
            <a:ext cx="0" cy="1518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700061" y="4431035"/>
            <a:ext cx="0" cy="1518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596873" y="5884041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test(x)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372141" y="6086591"/>
            <a:ext cx="21737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08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  <p:bldP spid="26" grpId="0" animBg="1"/>
      <p:bldP spid="27" grpId="0"/>
      <p:bldP spid="28" grpId="0"/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Two techniques for MVI in the categorical column C. </a:t>
            </a:r>
            <a:br>
              <a:rPr lang="en-US" dirty="0"/>
            </a:br>
            <a:r>
              <a:rPr lang="en-US" dirty="0"/>
              <a:t>If possible, provide the imputed values </a:t>
            </a:r>
            <a:r>
              <a:rPr lang="en-US" b="0" dirty="0"/>
              <a:t>(6 points)</a:t>
            </a:r>
          </a:p>
          <a:p>
            <a:pPr lvl="1"/>
            <a:r>
              <a:rPr lang="en-US" dirty="0"/>
              <a:t>Mode												</a:t>
            </a:r>
            <a:r>
              <a:rPr lang="en-US" dirty="0">
                <a:sym typeface="Wingdings" panose="05000000000000000000" pitchFamily="2" charset="2"/>
              </a:rPr>
              <a:t>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}</a:t>
            </a:r>
            <a:endParaRPr lang="en-US" dirty="0"/>
          </a:p>
          <a:p>
            <a:pPr lvl="1"/>
            <a:r>
              <a:rPr lang="en-US" b="0" dirty="0"/>
              <a:t>Functional Dependency (e.g., B/1000</a:t>
            </a:r>
            <a:r>
              <a:rPr lang="en-US" b="0" dirty="0">
                <a:sym typeface="Wingdings" panose="05000000000000000000" pitchFamily="2" charset="2"/>
              </a:rPr>
              <a:t></a:t>
            </a:r>
            <a:r>
              <a:rPr lang="en-US" b="0" dirty="0"/>
              <a:t>C)					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b="0" dirty="0">
                <a:sym typeface="Wingdings" panose="05000000000000000000" pitchFamily="2" charset="2"/>
              </a:rPr>
              <a:t>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Y</a:t>
            </a:r>
            <a:r>
              <a:rPr lang="en-US" b="0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Z</a:t>
            </a:r>
            <a:r>
              <a:rPr lang="en-US" b="0" dirty="0">
                <a:sym typeface="Wingdings" panose="05000000000000000000" pitchFamily="2" charset="2"/>
              </a:rPr>
              <a:t>}</a:t>
            </a:r>
            <a:endParaRPr lang="en-US" b="0" dirty="0"/>
          </a:p>
          <a:p>
            <a:pPr lvl="1"/>
            <a:r>
              <a:rPr lang="en-US" dirty="0"/>
              <a:t>ML (Classification)</a:t>
            </a:r>
          </a:p>
          <a:p>
            <a:r>
              <a:rPr lang="en-US" dirty="0"/>
              <a:t>Two techniques for MVI in the numerical column E. </a:t>
            </a:r>
            <a:br>
              <a:rPr lang="en-US" dirty="0"/>
            </a:br>
            <a:r>
              <a:rPr lang="en-US" dirty="0"/>
              <a:t>If possible, provide the imputed values </a:t>
            </a:r>
            <a:r>
              <a:rPr lang="en-US" b="0" dirty="0"/>
              <a:t>(6 points)</a:t>
            </a:r>
          </a:p>
          <a:p>
            <a:pPr lvl="1"/>
            <a:r>
              <a:rPr lang="en-US" dirty="0"/>
              <a:t>Mean												</a:t>
            </a:r>
            <a:r>
              <a:rPr lang="en-US" dirty="0">
                <a:sym typeface="Wingdings" panose="05000000000000000000" pitchFamily="2" charset="2"/>
              </a:rPr>
              <a:t>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35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35</a:t>
            </a:r>
            <a:r>
              <a:rPr lang="en-US" dirty="0">
                <a:sym typeface="Wingdings" panose="05000000000000000000" pitchFamily="2" charset="2"/>
              </a:rPr>
              <a:t>}</a:t>
            </a:r>
            <a:endParaRPr lang="en-US" dirty="0"/>
          </a:p>
          <a:p>
            <a:pPr lvl="1"/>
            <a:r>
              <a:rPr lang="en-US" dirty="0"/>
              <a:t>Functional Dependency (e.g., D</a:t>
            </a:r>
            <a:r>
              <a:rPr lang="en-US" dirty="0">
                <a:sym typeface="Wingdings" panose="05000000000000000000" pitchFamily="2" charset="2"/>
              </a:rPr>
              <a:t>E</a:t>
            </a:r>
            <a:r>
              <a:rPr lang="en-US" dirty="0"/>
              <a:t>)						</a:t>
            </a:r>
            <a:r>
              <a:rPr lang="en-US" dirty="0">
                <a:sym typeface="Wingdings" panose="05000000000000000000" pitchFamily="2" charset="2"/>
              </a:rPr>
              <a:t>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35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45</a:t>
            </a:r>
            <a:r>
              <a:rPr lang="en-US" dirty="0">
                <a:sym typeface="Wingdings" panose="05000000000000000000" pitchFamily="2" charset="2"/>
              </a:rPr>
              <a:t>}</a:t>
            </a:r>
            <a:endParaRPr lang="en-US" dirty="0"/>
          </a:p>
          <a:p>
            <a:pPr lvl="1"/>
            <a:r>
              <a:rPr lang="en-US" dirty="0"/>
              <a:t>ML (Regression)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85347" y="638271"/>
            <a:ext cx="20649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[Exam Feb 08, 2021]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424" y="1199545"/>
            <a:ext cx="5353223" cy="218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2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DNN Based MV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DataWig</a:t>
            </a:r>
            <a:endParaRPr lang="en-US" dirty="0"/>
          </a:p>
          <a:p>
            <a:pPr lvl="1"/>
            <a:r>
              <a:rPr lang="en-US" dirty="0"/>
              <a:t>Missing values imputation for heterogeneous data including unstructured text</a:t>
            </a:r>
          </a:p>
          <a:p>
            <a:pPr lvl="1"/>
            <a:endParaRPr lang="en-US" dirty="0"/>
          </a:p>
          <a:p>
            <a:pPr lvl="1"/>
            <a:endParaRPr lang="en-US" sz="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741" y="2072726"/>
            <a:ext cx="4793213" cy="4096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725" y="2288671"/>
            <a:ext cx="3402957" cy="14931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84" y="3997751"/>
            <a:ext cx="2964927" cy="16978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0573" y="748168"/>
            <a:ext cx="48956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805420" y="688490"/>
            <a:ext cx="248500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DataWig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Missing Value Imputation for Tables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, J. of ML Research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6529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Planning w/ MV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Imputation</a:t>
            </a:r>
          </a:p>
          <a:p>
            <a:pPr lvl="1"/>
            <a:r>
              <a:rPr lang="en-US" dirty="0"/>
              <a:t>Data exploration w/ on-the-fly imputation</a:t>
            </a:r>
          </a:p>
          <a:p>
            <a:pPr lvl="1"/>
            <a:r>
              <a:rPr lang="en-US" dirty="0"/>
              <a:t>Optimal placement of </a:t>
            </a:r>
            <a:r>
              <a:rPr lang="en-US" b="1" dirty="0">
                <a:solidFill>
                  <a:schemeClr val="accent1"/>
                </a:solidFill>
              </a:rPr>
              <a:t>drop </a:t>
            </a:r>
            <a:r>
              <a:rPr lang="el-GR" b="1" dirty="0">
                <a:solidFill>
                  <a:schemeClr val="accent1"/>
                </a:solidFill>
              </a:rPr>
              <a:t>δ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impute </a:t>
            </a:r>
            <a:r>
              <a:rPr lang="el-GR" b="1" dirty="0">
                <a:solidFill>
                  <a:schemeClr val="accent1"/>
                </a:solidFill>
              </a:rPr>
              <a:t>μ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chained-equation imputation </a:t>
            </a:r>
            <a:r>
              <a:rPr lang="en-US" dirty="0"/>
              <a:t>via decision trees)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Multi-objective optimization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0472" y="148655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817994" y="1345880"/>
            <a:ext cx="244175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Cambronero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John K.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Micah Smith, Samuel Madden: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Query Optimization for Dynamic Imputation.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180" y="3121149"/>
            <a:ext cx="3352576" cy="3346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7003" y="3433889"/>
            <a:ext cx="3159622" cy="303418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1784" y="3534156"/>
            <a:ext cx="100965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Optimized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9459" y="3534156"/>
            <a:ext cx="100965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 Optimized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20256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288971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XGBoost’s</a:t>
            </a:r>
            <a:r>
              <a:rPr lang="en-US" dirty="0"/>
              <a:t> Sparsity-aware Split Finding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Missing values</a:t>
            </a:r>
          </a:p>
          <a:p>
            <a:pPr lvl="1"/>
            <a:r>
              <a:rPr lang="en-US" dirty="0"/>
              <a:t>Sparsity in general </a:t>
            </a:r>
            <a:br>
              <a:rPr lang="en-US" dirty="0"/>
            </a:br>
            <a:r>
              <a:rPr lang="en-US" dirty="0"/>
              <a:t>(zero values, one-hot encoding)</a:t>
            </a:r>
          </a:p>
          <a:p>
            <a:pPr lvl="1"/>
            <a:endParaRPr lang="en-US" dirty="0"/>
          </a:p>
          <a:p>
            <a:r>
              <a:rPr lang="en-US" dirty="0" err="1"/>
              <a:t>XGBoost</a:t>
            </a:r>
            <a:endParaRPr lang="en-US" dirty="0"/>
          </a:p>
          <a:p>
            <a:pPr lvl="1"/>
            <a:r>
              <a:rPr lang="en-US" dirty="0"/>
              <a:t>Implementation of gradient </a:t>
            </a:r>
            <a:br>
              <a:rPr lang="en-US" dirty="0"/>
            </a:br>
            <a:r>
              <a:rPr lang="en-US" dirty="0"/>
              <a:t>boosted decision trees</a:t>
            </a:r>
          </a:p>
          <a:p>
            <a:pPr lvl="1"/>
            <a:r>
              <a:rPr lang="en-US" dirty="0"/>
              <a:t>Multi-threaded, cache-conscious </a:t>
            </a:r>
          </a:p>
          <a:p>
            <a:pPr lvl="1"/>
            <a:endParaRPr lang="en-US" dirty="0"/>
          </a:p>
          <a:p>
            <a:r>
              <a:rPr lang="en-US" dirty="0"/>
              <a:t>Sparsity-aware Split Finding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Handles the missing values by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default paths</a:t>
            </a:r>
            <a:r>
              <a:rPr lang="en-US" dirty="0"/>
              <a:t> (learned from data)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An example will be classified into the </a:t>
            </a:r>
            <a:br>
              <a:rPr lang="en-US" dirty="0"/>
            </a:br>
            <a:r>
              <a:rPr lang="en-US" dirty="0"/>
              <a:t>default direction when the feature </a:t>
            </a:r>
            <a:br>
              <a:rPr lang="en-US" dirty="0"/>
            </a:br>
            <a:r>
              <a:rPr lang="en-US" dirty="0"/>
              <a:t>needed for the split is missing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003731" y="4067438"/>
            <a:ext cx="2730322" cy="2601194"/>
            <a:chOff x="5770646" y="548847"/>
            <a:chExt cx="2730322" cy="2601194"/>
          </a:xfrm>
        </p:grpSpPr>
        <p:sp>
          <p:nvSpPr>
            <p:cNvPr id="8" name="Oval 7"/>
            <p:cNvSpPr/>
            <p:nvPr/>
          </p:nvSpPr>
          <p:spPr>
            <a:xfrm>
              <a:off x="5897308" y="1527957"/>
              <a:ext cx="13716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 male?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794088" y="548847"/>
              <a:ext cx="13716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age &lt; 20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7586568" y="1527957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X3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7208093" y="2499801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X2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770646" y="2458786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X1</a:t>
              </a:r>
            </a:p>
          </p:txBody>
        </p:sp>
        <p:cxnSp>
          <p:nvCxnSpPr>
            <p:cNvPr id="17" name="Straight Connector 16"/>
            <p:cNvCxnSpPr>
              <a:stCxn id="11" idx="4"/>
            </p:cNvCxnSpPr>
            <p:nvPr/>
          </p:nvCxnSpPr>
          <p:spPr>
            <a:xfrm flipH="1">
              <a:off x="6794088" y="1199087"/>
              <a:ext cx="685800" cy="32887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" idx="4"/>
              <a:endCxn id="13" idx="0"/>
            </p:cNvCxnSpPr>
            <p:nvPr/>
          </p:nvCxnSpPr>
          <p:spPr>
            <a:xfrm>
              <a:off x="7479888" y="1199087"/>
              <a:ext cx="563880" cy="32887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8" idx="4"/>
              <a:endCxn id="16" idx="0"/>
            </p:cNvCxnSpPr>
            <p:nvPr/>
          </p:nvCxnSpPr>
          <p:spPr>
            <a:xfrm flipH="1">
              <a:off x="6227846" y="2178197"/>
              <a:ext cx="355262" cy="280589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8" idx="4"/>
              <a:endCxn id="15" idx="0"/>
            </p:cNvCxnSpPr>
            <p:nvPr/>
          </p:nvCxnSpPr>
          <p:spPr>
            <a:xfrm>
              <a:off x="6583108" y="2178197"/>
              <a:ext cx="1082185" cy="32160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" idx="4"/>
            </p:cNvCxnSpPr>
            <p:nvPr/>
          </p:nvCxnSpPr>
          <p:spPr>
            <a:xfrm flipH="1">
              <a:off x="6936328" y="1199087"/>
              <a:ext cx="543560" cy="355647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8" idx="4"/>
            </p:cNvCxnSpPr>
            <p:nvPr/>
          </p:nvCxnSpPr>
          <p:spPr>
            <a:xfrm>
              <a:off x="6583108" y="2178197"/>
              <a:ext cx="864326" cy="352563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833808" y="2100182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042557" y="2059194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633522" y="1095023"/>
              <a:ext cx="503466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830408" y="1143621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83108" y="2368834"/>
              <a:ext cx="82051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default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41591" y="1293467"/>
              <a:ext cx="82051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default</a:t>
              </a:r>
            </a:p>
          </p:txBody>
        </p:sp>
      </p:grpSp>
      <p:graphicFrame>
        <p:nvGraphicFramePr>
          <p:cNvPr id="48" name="Table 47"/>
          <p:cNvGraphicFramePr>
            <a:graphicFrameLocks noGrp="1"/>
          </p:cNvGraphicFramePr>
          <p:nvPr/>
        </p:nvGraphicFramePr>
        <p:xfrm>
          <a:off x="5778940" y="2416286"/>
          <a:ext cx="3098819" cy="135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663">
                  <a:extLst>
                    <a:ext uri="{9D8B030D-6E8A-4147-A177-3AD203B41FA5}">
                      <a16:colId xmlns:a16="http://schemas.microsoft.com/office/drawing/2014/main" val="3988916720"/>
                    </a:ext>
                  </a:extLst>
                </a:gridCol>
                <a:gridCol w="655209">
                  <a:extLst>
                    <a:ext uri="{9D8B030D-6E8A-4147-A177-3AD203B41FA5}">
                      <a16:colId xmlns:a16="http://schemas.microsoft.com/office/drawing/2014/main" val="856238178"/>
                    </a:ext>
                  </a:extLst>
                </a:gridCol>
                <a:gridCol w="1315947">
                  <a:extLst>
                    <a:ext uri="{9D8B030D-6E8A-4147-A177-3AD203B41FA5}">
                      <a16:colId xmlns:a16="http://schemas.microsoft.com/office/drawing/2014/main" val="3433506314"/>
                    </a:ext>
                  </a:extLst>
                </a:gridCol>
              </a:tblGrid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73374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61254364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384295766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533171231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5783140" y="1363386"/>
            <a:ext cx="248500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Tianqi Chen and Charlos Guestrin: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XGBoost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Scalable Tree Boosting System,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158" y="1457334"/>
            <a:ext cx="5165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88068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Series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R Package </a:t>
            </a:r>
            <a:r>
              <a:rPr lang="en-US" dirty="0" err="1"/>
              <a:t>imputeTS</a:t>
            </a: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Missing Value Imputation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64" y="1840498"/>
            <a:ext cx="7516361" cy="43162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878" y="825972"/>
            <a:ext cx="45469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724525" y="690780"/>
            <a:ext cx="248500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Steffen Moritz and Thomas Bartz-Beielstein: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imputeTS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Time Series Missing Value Imputation in 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The R Journal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66749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20725" y="1310400"/>
            <a:ext cx="8229600" cy="497584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Data Cleaning and Fusion</a:t>
            </a:r>
          </a:p>
          <a:p>
            <a:r>
              <a:rPr lang="en-US" dirty="0">
                <a:solidFill>
                  <a:schemeClr val="tx1"/>
                </a:solidFill>
              </a:rPr>
              <a:t>Missing Value Imputation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Next </a:t>
            </a:r>
            <a:r>
              <a:rPr lang="en-US" dirty="0"/>
              <a:t>Lectures (Part B)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08</a:t>
            </a:r>
            <a:r>
              <a:rPr lang="en-US" b="1" dirty="0">
                <a:solidFill>
                  <a:srgbClr val="7889FB"/>
                </a:solidFill>
              </a:rPr>
              <a:t> Cloud Computing Foundations </a:t>
            </a:r>
            <a:r>
              <a:rPr lang="en-US" dirty="0">
                <a:solidFill>
                  <a:schemeClr val="tx1"/>
                </a:solidFill>
              </a:rPr>
              <a:t>[Nov </a:t>
            </a:r>
            <a:r>
              <a:rPr lang="en-US" dirty="0" smtClean="0">
                <a:solidFill>
                  <a:schemeClr val="tx1"/>
                </a:solidFill>
              </a:rPr>
              <a:t>18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09</a:t>
            </a:r>
            <a:r>
              <a:rPr lang="en-US" b="1" dirty="0">
                <a:solidFill>
                  <a:srgbClr val="7889FB"/>
                </a:solidFill>
              </a:rPr>
              <a:t> Cloud Resource Management and Scheduling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en-US" dirty="0" smtClean="0">
                <a:solidFill>
                  <a:schemeClr val="tx1"/>
                </a:solidFill>
              </a:rPr>
              <a:t>Nov 25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10</a:t>
            </a:r>
            <a:r>
              <a:rPr lang="en-US" b="1" dirty="0">
                <a:solidFill>
                  <a:srgbClr val="7889FB"/>
                </a:solidFill>
              </a:rPr>
              <a:t> Distributed Data Storage </a:t>
            </a:r>
            <a:r>
              <a:rPr lang="en-US" dirty="0" smtClean="0">
                <a:solidFill>
                  <a:schemeClr val="tx1"/>
                </a:solidFill>
              </a:rPr>
              <a:t>[Dec 02]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11 </a:t>
            </a:r>
            <a:r>
              <a:rPr lang="en-US" b="1" dirty="0">
                <a:solidFill>
                  <a:srgbClr val="7889FB"/>
                </a:solidFill>
              </a:rPr>
              <a:t>Distributed, Data-Parallel Computation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[Jan 13]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12 </a:t>
            </a:r>
            <a:r>
              <a:rPr lang="en-US" b="1" dirty="0">
                <a:solidFill>
                  <a:srgbClr val="7889FB"/>
                </a:solidFill>
              </a:rPr>
              <a:t>Distributed Stream Processing</a:t>
            </a:r>
            <a:r>
              <a:rPr lang="en-US" dirty="0">
                <a:solidFill>
                  <a:schemeClr val="tx1"/>
                </a:solidFill>
              </a:rPr>
              <a:t> [Jan </a:t>
            </a:r>
            <a:r>
              <a:rPr lang="en-US" dirty="0" smtClean="0">
                <a:solidFill>
                  <a:schemeClr val="tx1"/>
                </a:solidFill>
              </a:rPr>
              <a:t>20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13 </a:t>
            </a:r>
            <a:r>
              <a:rPr lang="en-US" b="1" dirty="0">
                <a:solidFill>
                  <a:srgbClr val="7889FB"/>
                </a:solidFill>
              </a:rPr>
              <a:t>Distributed Machine Learning Systems</a:t>
            </a:r>
            <a:r>
              <a:rPr lang="en-US" dirty="0">
                <a:solidFill>
                  <a:schemeClr val="tx1"/>
                </a:solidFill>
              </a:rPr>
              <a:t> [Jan </a:t>
            </a:r>
            <a:r>
              <a:rPr lang="en-US" dirty="0" smtClean="0">
                <a:solidFill>
                  <a:schemeClr val="tx1"/>
                </a:solidFill>
              </a:rPr>
              <a:t>27]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6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Corrupted/Inconsistent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Heterogeneity of Data Sources</a:t>
            </a:r>
          </a:p>
          <a:p>
            <a:pPr lvl="1"/>
            <a:r>
              <a:rPr lang="en-US" dirty="0"/>
              <a:t>Update anomalies on </a:t>
            </a:r>
            <a:r>
              <a:rPr lang="en-US" dirty="0" err="1"/>
              <a:t>denormalized</a:t>
            </a:r>
            <a:r>
              <a:rPr lang="en-US" dirty="0"/>
              <a:t> data / eventual consistency</a:t>
            </a:r>
          </a:p>
          <a:p>
            <a:pPr lvl="1"/>
            <a:r>
              <a:rPr lang="en-US" dirty="0"/>
              <a:t>Changes of app/prep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#2 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#3 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120" y="5142155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86022" y="4441369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73556" y="5352222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9" name="Gerade Verbindung mit Pfeil 10"/>
          <p:cNvCxnSpPr/>
          <p:nvPr/>
        </p:nvCxnSpPr>
        <p:spPr bwMode="auto">
          <a:xfrm>
            <a:off x="6471138" y="5352222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7536266" y="6434598"/>
            <a:ext cx="12660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13384" y="4446701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2621" y="4718118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1363" y="4446701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3128" y="4448377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</p:spTree>
    <p:extLst>
      <p:ext uri="{BB962C8B-B14F-4D97-AF65-F5344CB8AC3E}">
        <p14:creationId xmlns:p14="http://schemas.microsoft.com/office/powerpoint/2010/main" val="83402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(aka errors are everywhere)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DM SS’19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Soccer </a:t>
            </a:r>
            <a:br>
              <a:rPr lang="en-US" dirty="0">
                <a:solidFill>
                  <a:srgbClr val="7889FB"/>
                </a:solidFill>
              </a:rPr>
            </a:br>
            <a:r>
              <a:rPr lang="en-US" dirty="0">
                <a:solidFill>
                  <a:srgbClr val="7889FB"/>
                </a:solidFill>
              </a:rPr>
              <a:t>World Cups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sz="700" dirty="0"/>
          </a:p>
          <a:p>
            <a:r>
              <a:rPr lang="en-US" dirty="0"/>
              <a:t>DM WS’19/20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Airports and Airlines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sz="200" b="0" dirty="0"/>
          </a:p>
          <a:p>
            <a:r>
              <a:rPr lang="en-US" dirty="0"/>
              <a:t>DM SS’20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DBLP Publications</a:t>
            </a:r>
            <a:r>
              <a:rPr lang="en-US" b="0" dirty="0"/>
              <a:t>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43352"/>
          <a:stretch/>
        </p:blipFill>
        <p:spPr>
          <a:xfrm>
            <a:off x="2570330" y="1196833"/>
            <a:ext cx="3337254" cy="1381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46571"/>
          <a:stretch/>
        </p:blipFill>
        <p:spPr>
          <a:xfrm>
            <a:off x="4704484" y="1127025"/>
            <a:ext cx="3139983" cy="1657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49513"/>
          <a:stretch/>
        </p:blipFill>
        <p:spPr>
          <a:xfrm>
            <a:off x="1026319" y="3552415"/>
            <a:ext cx="3557614" cy="7886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r="50944"/>
          <a:stretch/>
        </p:blipFill>
        <p:spPr>
          <a:xfrm>
            <a:off x="3682278" y="2771739"/>
            <a:ext cx="3456778" cy="16802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90875" y="3347990"/>
            <a:ext cx="41879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/>
          <a:srcRect b="29934"/>
          <a:stretch/>
        </p:blipFill>
        <p:spPr>
          <a:xfrm>
            <a:off x="6894238" y="4085614"/>
            <a:ext cx="1890713" cy="2469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1210" y="3475597"/>
            <a:ext cx="1847850" cy="2905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6772" y="3643495"/>
            <a:ext cx="2033588" cy="295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49687" y="3064536"/>
            <a:ext cx="1042988" cy="261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3650" y="5195887"/>
            <a:ext cx="3205163" cy="166211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6280" y="4504802"/>
            <a:ext cx="3148013" cy="23431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96894" y="4523459"/>
            <a:ext cx="3529013" cy="232886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26218" y="4505977"/>
            <a:ext cx="3067050" cy="200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43993" y="6105622"/>
            <a:ext cx="2705100" cy="6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7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Data Cleaning </a:t>
            </a:r>
            <a:r>
              <a:rPr lang="en-US" b="0" dirty="0"/>
              <a:t>(aka Data Cleansing)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Detection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repair</a:t>
            </a:r>
            <a:r>
              <a:rPr lang="en-US" dirty="0"/>
              <a:t> of data errors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Outliers/anomalies: </a:t>
            </a:r>
            <a:r>
              <a:rPr lang="en-US" dirty="0"/>
              <a:t>values or objects that do not match normal behavior</a:t>
            </a:r>
            <a:br>
              <a:rPr lang="en-US" dirty="0"/>
            </a:br>
            <a:r>
              <a:rPr lang="en-US" dirty="0"/>
              <a:t>(different goals: data cleaning vs finding interesting patterns)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Fusion:</a:t>
            </a:r>
            <a:r>
              <a:rPr lang="en-US" dirty="0"/>
              <a:t> resolution of inconsistencies and errors </a:t>
            </a:r>
            <a:br>
              <a:rPr lang="en-US" dirty="0"/>
            </a:br>
            <a:r>
              <a:rPr lang="en-US" dirty="0"/>
              <a:t>(e.g., entity resolution </a:t>
            </a:r>
            <a:r>
              <a:rPr lang="en-US" b="1" dirty="0">
                <a:solidFill>
                  <a:srgbClr val="7889FB"/>
                </a:solidFill>
              </a:rPr>
              <a:t>see Lecture 05</a:t>
            </a:r>
            <a:r>
              <a:rPr lang="en-US" dirty="0"/>
              <a:t>)</a:t>
            </a:r>
          </a:p>
          <a:p>
            <a:pPr lvl="1"/>
            <a:endParaRPr lang="en-US" sz="1000" dirty="0"/>
          </a:p>
          <a:p>
            <a:r>
              <a:rPr lang="en-US" dirty="0"/>
              <a:t>#2 Missing Value Imputation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Fill missing info</a:t>
            </a:r>
            <a:r>
              <a:rPr lang="en-US" dirty="0"/>
              <a:t> with “best guess”</a:t>
            </a:r>
          </a:p>
          <a:p>
            <a:pPr lvl="1"/>
            <a:r>
              <a:rPr lang="en-US" dirty="0"/>
              <a:t>Difference between NAs and 0 (or special values like </a:t>
            </a:r>
            <a:r>
              <a:rPr lang="en-US" dirty="0" err="1"/>
              <a:t>NaN</a:t>
            </a:r>
            <a:r>
              <a:rPr lang="en-US" dirty="0"/>
              <a:t>) for ML models </a:t>
            </a:r>
          </a:p>
          <a:p>
            <a:pPr lvl="1"/>
            <a:endParaRPr lang="en-US" sz="1000" dirty="0"/>
          </a:p>
          <a:p>
            <a:r>
              <a:rPr lang="en-US" dirty="0"/>
              <a:t>#3 Data Wrangling</a:t>
            </a:r>
          </a:p>
          <a:p>
            <a:pPr lvl="1"/>
            <a:r>
              <a:rPr lang="en-US" dirty="0"/>
              <a:t>Automatic cleaning unrealistic?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Interactive data transformations</a:t>
            </a:r>
          </a:p>
          <a:p>
            <a:pPr lvl="1"/>
            <a:r>
              <a:rPr lang="en-US" dirty="0"/>
              <a:t>Recommended transforms + user selection</a:t>
            </a:r>
          </a:p>
          <a:p>
            <a:pPr lvl="1"/>
            <a:endParaRPr lang="en-US" sz="1000" dirty="0"/>
          </a:p>
          <a:p>
            <a:r>
              <a:rPr lang="en-US" dirty="0">
                <a:solidFill>
                  <a:schemeClr val="accent1"/>
                </a:solidFill>
              </a:rPr>
              <a:t>Note: </a:t>
            </a:r>
            <a:r>
              <a:rPr lang="en-US" b="0" dirty="0"/>
              <a:t>Partial Overlap w/ KDDM </a:t>
            </a:r>
            <a:r>
              <a:rPr lang="en-US" b="0" dirty="0"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it’s fine</a:t>
            </a:r>
            <a:r>
              <a:rPr lang="en-US" b="0" dirty="0">
                <a:sym typeface="Wingdings" panose="05000000000000000000" pitchFamily="2" charset="2"/>
              </a:rPr>
              <a:t>, different perspectives</a:t>
            </a:r>
            <a:endParaRPr lang="en-US" b="0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</p:txBody>
      </p:sp>
    </p:spTree>
    <p:extLst>
      <p:ext uri="{BB962C8B-B14F-4D97-AF65-F5344CB8AC3E}">
        <p14:creationId xmlns:p14="http://schemas.microsoft.com/office/powerpoint/2010/main" val="278460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Express Expectations as Validity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 Approach: </a:t>
            </a:r>
            <a:r>
              <a:rPr lang="en-US" dirty="0">
                <a:solidFill>
                  <a:srgbClr val="7889FB"/>
                </a:solidFill>
              </a:rPr>
              <a:t>“Common Sense”</a:t>
            </a:r>
          </a:p>
          <a:p>
            <a:pPr lvl="1"/>
            <a:endParaRPr lang="en-US" sz="1000" dirty="0"/>
          </a:p>
          <a:p>
            <a:r>
              <a:rPr lang="en-US" dirty="0"/>
              <a:t>(Semi-)Automatic Approach: </a:t>
            </a:r>
            <a:r>
              <a:rPr lang="en-US" dirty="0">
                <a:solidFill>
                  <a:schemeClr val="accent1"/>
                </a:solidFill>
              </a:rPr>
              <a:t>Expectations!</a:t>
            </a:r>
          </a:p>
          <a:p>
            <a:pPr lvl="1"/>
            <a:r>
              <a:rPr lang="en-US" dirty="0"/>
              <a:t>PK </a:t>
            </a:r>
            <a:r>
              <a:rPr lang="en-US" dirty="0">
                <a:sym typeface="Wingdings" panose="05000000000000000000" pitchFamily="2" charset="2"/>
              </a:rPr>
              <a:t> Values must be unique and defined (not null)</a:t>
            </a:r>
            <a:endParaRPr lang="en-US" dirty="0"/>
          </a:p>
          <a:p>
            <a:pPr lvl="1"/>
            <a:r>
              <a:rPr lang="en-US" dirty="0"/>
              <a:t>Exact PK-FK </a:t>
            </a:r>
            <a:r>
              <a:rPr lang="en-US" dirty="0">
                <a:sym typeface="Wingdings" panose="05000000000000000000" pitchFamily="2" charset="2"/>
              </a:rPr>
              <a:t> Inclusion dependencies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Noisy PK-FK  Robust inclusion dependencies </a:t>
            </a:r>
            <a:r>
              <a:rPr lang="en-US" dirty="0"/>
              <a:t>|R[X]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/>
              <a:t>S[Y]| / |R[X]| &gt; </a:t>
            </a:r>
            <a:r>
              <a:rPr lang="el-GR" dirty="0"/>
              <a:t>δ</a:t>
            </a:r>
            <a:endParaRPr lang="en-US" dirty="0"/>
          </a:p>
          <a:p>
            <a:pPr lvl="1"/>
            <a:r>
              <a:rPr lang="en-US" dirty="0"/>
              <a:t>Semantics of attributes </a:t>
            </a:r>
            <a:r>
              <a:rPr lang="en-US" dirty="0">
                <a:sym typeface="Wingdings" panose="05000000000000000000" pitchFamily="2" charset="2"/>
              </a:rPr>
              <a:t> Value ranges / # distinct values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Invariant to capitalization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 Duplicates that differ in capitalization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Patterns  regular expressions </a:t>
            </a:r>
          </a:p>
          <a:p>
            <a:pPr lvl="1"/>
            <a:endParaRPr lang="en-US" sz="1000" dirty="0"/>
          </a:p>
          <a:p>
            <a:r>
              <a:rPr lang="en-US" dirty="0"/>
              <a:t>Formal Constraints</a:t>
            </a:r>
          </a:p>
          <a:p>
            <a:pPr lvl="1"/>
            <a:r>
              <a:rPr lang="en-US" dirty="0"/>
              <a:t>Functional dependencies (FD), conditional FDs (CFD), metric dependencies</a:t>
            </a:r>
          </a:p>
          <a:p>
            <a:pPr lvl="1"/>
            <a:r>
              <a:rPr lang="en-US" dirty="0"/>
              <a:t>Inclusion dependencies, matching dependencies</a:t>
            </a:r>
          </a:p>
          <a:p>
            <a:pPr lvl="1"/>
            <a:r>
              <a:rPr lang="en-US" dirty="0"/>
              <a:t>Denial constraints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Motivation and Terminology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75" y="2183862"/>
            <a:ext cx="1771650" cy="4449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96025" y="1533525"/>
            <a:ext cx="18669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(Airline, From, To)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91796" y="1533525"/>
            <a:ext cx="6375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Planes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29934"/>
          <a:stretch/>
        </p:blipFill>
        <p:spPr>
          <a:xfrm>
            <a:off x="5444014" y="3674039"/>
            <a:ext cx="3214211" cy="4197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34275" y="3221899"/>
            <a:ext cx="1257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Age=9999?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49380" y="5692704"/>
                <a:ext cx="5199345" cy="603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:¬(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𝐶𝑖𝑡𝑦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=′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𝑁𝑌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/>
                </a:r>
                <a:b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</a:br>
                <a: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𝐶𝑖𝑡𝑦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≠′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𝑁𝑌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380" y="5692704"/>
                <a:ext cx="5199345" cy="603499"/>
              </a:xfrm>
              <a:prstGeom prst="rect">
                <a:avLst/>
              </a:prstGeom>
              <a:blipFill>
                <a:blip r:embed="rId4"/>
                <a:stretch>
                  <a:fillRect t="-1010" b="-13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6038850" y="4202974"/>
            <a:ext cx="27051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2019-11-15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 15, 2019</a:t>
            </a:r>
          </a:p>
        </p:txBody>
      </p:sp>
    </p:spTree>
    <p:extLst>
      <p:ext uri="{BB962C8B-B14F-4D97-AF65-F5344CB8AC3E}">
        <p14:creationId xmlns:p14="http://schemas.microsoft.com/office/powerpoint/2010/main" val="244835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0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validation </a:t>
            </a:r>
            <a:r>
              <a:rPr lang="en-US" dirty="0"/>
              <a:t>checks on </a:t>
            </a:r>
            <a:r>
              <a:rPr lang="en-US" dirty="0">
                <a:solidFill>
                  <a:schemeClr val="accent1"/>
                </a:solidFill>
              </a:rPr>
              <a:t>expected</a:t>
            </a:r>
            <a:r>
              <a:rPr lang="en-US" dirty="0"/>
              <a:t> shape </a:t>
            </a:r>
            <a:br>
              <a:rPr lang="en-US" dirty="0"/>
            </a:br>
            <a:r>
              <a:rPr lang="en-US" dirty="0">
                <a:solidFill>
                  <a:srgbClr val="7889FB"/>
                </a:solidFill>
              </a:rPr>
              <a:t>before training first model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Check a feature’s min, max, and most common value</a:t>
            </a:r>
          </a:p>
          <a:p>
            <a:pPr lvl="1"/>
            <a:r>
              <a:rPr lang="en-US" b="0" dirty="0"/>
              <a:t>Ex: Latitude values must be within the range [-90, 90] or [-π/2, π/2]</a:t>
            </a:r>
          </a:p>
          <a:p>
            <a:pPr lvl="1"/>
            <a:endParaRPr lang="en-US" sz="1200" b="0" dirty="0"/>
          </a:p>
          <a:p>
            <a:r>
              <a:rPr lang="en-US" dirty="0"/>
              <a:t>The histograms of continuous or categorical values are as expected</a:t>
            </a:r>
          </a:p>
          <a:p>
            <a:pPr lvl="1"/>
            <a:r>
              <a:rPr lang="en-US" b="0" dirty="0"/>
              <a:t>Ex: There are similar numbers of positive and negative labels</a:t>
            </a:r>
          </a:p>
          <a:p>
            <a:pPr lvl="1"/>
            <a:endParaRPr lang="en-US" sz="1200" b="0" dirty="0"/>
          </a:p>
          <a:p>
            <a:r>
              <a:rPr lang="en-US" dirty="0"/>
              <a:t>Whether a feature is present in enough examples</a:t>
            </a:r>
          </a:p>
          <a:p>
            <a:pPr lvl="1"/>
            <a:r>
              <a:rPr lang="en-US" b="0" dirty="0"/>
              <a:t>Ex: Country code must be in at least 70% of the examples</a:t>
            </a:r>
          </a:p>
          <a:p>
            <a:pPr lvl="1"/>
            <a:endParaRPr lang="en-US" sz="1200" b="0" dirty="0"/>
          </a:p>
          <a:p>
            <a:r>
              <a:rPr lang="en-US" dirty="0"/>
              <a:t>Whether a feature has the right number of values (i.e., cardinality)</a:t>
            </a:r>
          </a:p>
          <a:p>
            <a:pPr lvl="1"/>
            <a:r>
              <a:rPr lang="en-US" b="0" dirty="0"/>
              <a:t>Ex: There cannot be more than one age of a person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Cleaning and Fusion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280" y="1473145"/>
            <a:ext cx="964674" cy="54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714875" y="1383338"/>
            <a:ext cx="312608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Euijong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Management Challenges in Production Machine Learning.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6492" y="2022670"/>
            <a:ext cx="123825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188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32214</TotalTime>
  <Words>2409</Words>
  <Application>Microsoft Office PowerPoint</Application>
  <PresentationFormat>On-screen Show (4:3)</PresentationFormat>
  <Paragraphs>883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ＭＳ Ｐゴシック</vt:lpstr>
      <vt:lpstr>Arial</vt:lpstr>
      <vt:lpstr>Calibri</vt:lpstr>
      <vt:lpstr>Cambria Math</vt:lpstr>
      <vt:lpstr>Consolas</vt:lpstr>
      <vt:lpstr>Symbol</vt:lpstr>
      <vt:lpstr>Wingdings</vt:lpstr>
      <vt:lpstr>TU Graz Standard</vt:lpstr>
      <vt:lpstr>Data Integration and Large Scale Analysis 06 Data Cleaning</vt:lpstr>
      <vt:lpstr>Agenda</vt:lpstr>
      <vt:lpstr>Motivation and Terminology</vt:lpstr>
      <vt:lpstr>Recap: Corrupted/Inconsistent Data</vt:lpstr>
      <vt:lpstr>Examples (aka errors are everywhere)</vt:lpstr>
      <vt:lpstr>Terminology</vt:lpstr>
      <vt:lpstr>Express Expectations as Validity Constraints</vt:lpstr>
      <vt:lpstr>Data Cleaning and Fusion</vt:lpstr>
      <vt:lpstr>Data Validation</vt:lpstr>
      <vt:lpstr>Data Validation, cont.</vt:lpstr>
      <vt:lpstr>Data Validation, cont.</vt:lpstr>
      <vt:lpstr>Standardization and Normalization</vt:lpstr>
      <vt:lpstr>Winsorizing and Trimming</vt:lpstr>
      <vt:lpstr>Winsorizing and Trimming, cont.</vt:lpstr>
      <vt:lpstr>Outliers and Outlier Detection</vt:lpstr>
      <vt:lpstr>Outlier Detection Techniques</vt:lpstr>
      <vt:lpstr>Outlier Detection Techniques, cont.</vt:lpstr>
      <vt:lpstr>Time Series Anomaly Detection</vt:lpstr>
      <vt:lpstr>Automatic Data Repairs</vt:lpstr>
      <vt:lpstr>Automatic Data/Rule Repairs, cont.</vt:lpstr>
      <vt:lpstr>Excursus: Simpson’s Paradox</vt:lpstr>
      <vt:lpstr>Selected Research</vt:lpstr>
      <vt:lpstr>Selected Research, cont.</vt:lpstr>
      <vt:lpstr>Query Planning w/ Data Cleaning</vt:lpstr>
      <vt:lpstr>Data Wrangling</vt:lpstr>
      <vt:lpstr>Data Wrangling, cont.</vt:lpstr>
      <vt:lpstr>Missing Value Imputation</vt:lpstr>
      <vt:lpstr>Basic Missing Value Imputation</vt:lpstr>
      <vt:lpstr>Basic Missing Value Imputation</vt:lpstr>
      <vt:lpstr>Basic Missing Value Imputation, cont.</vt:lpstr>
      <vt:lpstr>Basic Missing Value Imputation, cont.</vt:lpstr>
      <vt:lpstr>BREAK (and Test Yourself)</vt:lpstr>
      <vt:lpstr>DNN Based MV Imputation</vt:lpstr>
      <vt:lpstr>Query Planning w/ MV Imputation</vt:lpstr>
      <vt:lpstr>XGBoost’s Sparsity-aware Split Finding</vt:lpstr>
      <vt:lpstr>Time Series Imputation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- 06 Data Cleaning</dc:title>
  <dc:subject/>
  <dc:creator>Shafaq Siddiqi</dc:creator>
  <cp:keywords/>
  <dc:description/>
  <cp:lastModifiedBy>Shafaq Siddiqui</cp:lastModifiedBy>
  <cp:revision>1127</cp:revision>
  <cp:lastPrinted>2019-03-11T22:00:16Z</cp:lastPrinted>
  <dcterms:created xsi:type="dcterms:W3CDTF">2018-07-12T06:39:10Z</dcterms:created>
  <dcterms:modified xsi:type="dcterms:W3CDTF">2022-11-11T12:47:47Z</dcterms:modified>
  <cp:category/>
</cp:coreProperties>
</file>