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88" r:id="rId2"/>
    <p:sldId id="595" r:id="rId3"/>
    <p:sldId id="563" r:id="rId4"/>
    <p:sldId id="289" r:id="rId5"/>
    <p:sldId id="397" r:id="rId6"/>
    <p:sldId id="564" r:id="rId7"/>
    <p:sldId id="565" r:id="rId8"/>
    <p:sldId id="566" r:id="rId9"/>
    <p:sldId id="528" r:id="rId10"/>
    <p:sldId id="568" r:id="rId11"/>
    <p:sldId id="569" r:id="rId12"/>
    <p:sldId id="570" r:id="rId13"/>
    <p:sldId id="584" r:id="rId14"/>
    <p:sldId id="571" r:id="rId15"/>
    <p:sldId id="573" r:id="rId16"/>
    <p:sldId id="590" r:id="rId17"/>
    <p:sldId id="574" r:id="rId18"/>
    <p:sldId id="575" r:id="rId19"/>
    <p:sldId id="576" r:id="rId20"/>
    <p:sldId id="578" r:id="rId21"/>
    <p:sldId id="583" r:id="rId22"/>
    <p:sldId id="586" r:id="rId23"/>
    <p:sldId id="580" r:id="rId24"/>
    <p:sldId id="572" r:id="rId25"/>
    <p:sldId id="540" r:id="rId26"/>
    <p:sldId id="581" r:id="rId27"/>
    <p:sldId id="582" r:id="rId28"/>
    <p:sldId id="587" r:id="rId29"/>
    <p:sldId id="592" r:id="rId30"/>
    <p:sldId id="466" r:id="rId31"/>
  </p:sldIdLst>
  <p:sldSz cx="9144000" cy="6858000" type="screen4x3"/>
  <p:notesSz cx="7315200" cy="96012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ristina" initials="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FFC9D8"/>
    <a:srgbClr val="FE7AA0"/>
    <a:srgbClr val="B5BEFD"/>
    <a:srgbClr val="133051"/>
    <a:srgbClr val="183D68"/>
    <a:srgbClr val="959595"/>
    <a:srgbClr val="ABABAB"/>
    <a:srgbClr val="989898"/>
    <a:srgbClr val="8383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6" autoAdjust="0"/>
    <p:restoredTop sz="77184" autoAdjust="0"/>
  </p:normalViewPr>
  <p:slideViewPr>
    <p:cSldViewPr snapToGrid="0" snapToObjects="1">
      <p:cViewPr varScale="1">
        <p:scale>
          <a:sx n="65" d="100"/>
          <a:sy n="65" d="100"/>
        </p:scale>
        <p:origin x="185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19" d="100"/>
        <a:sy n="219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7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600D62BF-BC3D-5643-8C6B-023F23C60991}" type="datetime1">
              <a:rPr lang="de-DE"/>
              <a:pPr>
                <a:defRPr/>
              </a:pPr>
              <a:t>17.11.2022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893D5CDE-6566-B845-89DF-0B726458835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8235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44DB3E88-E418-044F-AA16-C508DA6016E0}" type="datetime1">
              <a:rPr lang="de-DE"/>
              <a:pPr>
                <a:defRPr/>
              </a:pPr>
              <a:t>17.11.2022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AT" noProof="0"/>
              <a:t>Mastertextformat bearbeiten</a:t>
            </a:r>
          </a:p>
          <a:p>
            <a:pPr lvl="1"/>
            <a:r>
              <a:rPr lang="de-AT" noProof="0"/>
              <a:t>Zweite Ebene</a:t>
            </a:r>
          </a:p>
          <a:p>
            <a:pPr lvl="2"/>
            <a:r>
              <a:rPr lang="de-AT" noProof="0"/>
              <a:t>Dritte Ebene</a:t>
            </a:r>
          </a:p>
          <a:p>
            <a:pPr lvl="3"/>
            <a:r>
              <a:rPr lang="de-AT" noProof="0"/>
              <a:t>Vierte Ebene</a:t>
            </a:r>
          </a:p>
          <a:p>
            <a:pPr lvl="4"/>
            <a:r>
              <a:rPr lang="de-AT" noProof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charset="0"/>
              </a:defRPr>
            </a:lvl1pPr>
          </a:lstStyle>
          <a:p>
            <a:pPr>
              <a:defRPr/>
            </a:pPr>
            <a:fld id="{792047E7-3E0C-6048-A5D9-00D46758416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72738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collection of buzzwords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fundamentals and practical understanding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5917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Azure</a:t>
            </a:r>
            <a:r>
              <a:rPr lang="en-US" baseline="0" dirty="0"/>
              <a:t> Stack similar in spirit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637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training on edge, distributed</a:t>
            </a:r>
            <a:r>
              <a:rPr lang="en-US" baseline="0" dirty="0"/>
              <a:t> </a:t>
            </a:r>
            <a:r>
              <a:rPr lang="en-US" baseline="0" dirty="0" err="1"/>
              <a:t>agg</a:t>
            </a:r>
            <a:r>
              <a:rPr lang="en-US" baseline="0" dirty="0"/>
              <a:t> in fog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7584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b="1" dirty="0"/>
              <a:t>Delta Sharing: An Open Protocol for Secure Data Sharing</a:t>
            </a:r>
            <a:r>
              <a:rPr lang="en-US" b="0" dirty="0"/>
              <a:t>,</a:t>
            </a:r>
            <a:r>
              <a:rPr lang="en-US" b="0" baseline="0" dirty="0"/>
              <a:t> </a:t>
            </a:r>
            <a:r>
              <a:rPr lang="en-US" b="0" baseline="0" dirty="0" err="1"/>
              <a:t>Databricks</a:t>
            </a:r>
            <a:r>
              <a:rPr lang="en-US" b="0" baseline="0" dirty="0"/>
              <a:t> 2021</a:t>
            </a:r>
            <a:endParaRPr lang="en-US" b="0" dirty="0"/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https://databricks.com/de/blog/2021/05/26/introducing-delta-sharing-an-open-protocol-for-secure-data-sharing.html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4441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360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416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</a:t>
            </a:r>
            <a:r>
              <a:rPr lang="en-US" baseline="0" dirty="0"/>
              <a:t> characteristics: remotely available, pay as you go, shared infrastructure, high scalability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0500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</a:t>
            </a:r>
            <a:r>
              <a:rPr lang="en-US" dirty="0" err="1"/>
              <a:t>boris</a:t>
            </a:r>
            <a:r>
              <a:rPr lang="en-US" dirty="0"/>
              <a:t> </a:t>
            </a:r>
            <a:r>
              <a:rPr lang="en-US" dirty="0" err="1"/>
              <a:t>glavic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13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AMI (Amazon Machine Image) runs on </a:t>
            </a:r>
            <a:r>
              <a:rPr lang="en-US" dirty="0" err="1"/>
              <a:t>Xen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9563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Notes: eu-central-1 </a:t>
            </a:r>
            <a:r>
              <a:rPr lang="en-US" dirty="0">
                <a:sym typeface="Wingdings" panose="05000000000000000000" pitchFamily="2" charset="2"/>
              </a:rPr>
              <a:t> Frankfurt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244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TU Graz email SMTP due to database backup</a:t>
            </a:r>
            <a:r>
              <a:rPr lang="en-US" baseline="0" dirty="0"/>
              <a:t> schedule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469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lambda calculus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905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scale-out</a:t>
            </a:r>
            <a:r>
              <a:rPr lang="en-US" baseline="0" dirty="0"/>
              <a:t> cheaper than scale-up; pricing granularity: hour or second (depending on instance type, min 60 seconds if second granularity)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2047E7-3E0C-6048-A5D9-00D467584168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151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"/>
            <a:ext cx="9144000" cy="6355080"/>
          </a:xfrm>
          <a:prstGeom prst="rect">
            <a:avLst/>
          </a:prstGeom>
        </p:spPr>
      </p:pic>
      <p:sp>
        <p:nvSpPr>
          <p:cNvPr id="13" name="Titel 2"/>
          <p:cNvSpPr>
            <a:spLocks noGrp="1"/>
          </p:cNvSpPr>
          <p:nvPr>
            <p:ph type="title" hasCustomPrompt="1"/>
          </p:nvPr>
        </p:nvSpPr>
        <p:spPr>
          <a:xfrm>
            <a:off x="720726" y="1069200"/>
            <a:ext cx="7001102" cy="248919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marR="0" indent="0" algn="l" defTabSz="4572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b="1" baseline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cover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 </a:t>
            </a:r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720725" y="4341600"/>
            <a:ext cx="7001102" cy="422824"/>
          </a:xfrm>
          <a:prstGeom prst="rect">
            <a:avLst/>
          </a:prstGeom>
        </p:spPr>
        <p:txBody>
          <a:bodyPr/>
          <a:lstStyle>
            <a:lvl1pPr>
              <a:defRPr sz="2000" smtClean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Enter date also using menu item “Header and Footer” </a:t>
            </a:r>
            <a:endParaRPr lang="de-AT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720725" y="3560400"/>
            <a:ext cx="7001102" cy="652462"/>
          </a:xfrm>
          <a:prstGeom prst="rect">
            <a:avLst/>
          </a:prstGeom>
        </p:spPr>
        <p:txBody>
          <a:bodyPr anchor="b" anchorCtr="0"/>
          <a:lstStyle>
            <a:lvl1pPr algn="l">
              <a:defRPr sz="2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Enter footer text using menu item “Header and Footer” </a:t>
            </a:r>
            <a:br>
              <a:rPr lang="en-GB"/>
            </a:br>
            <a:r>
              <a:rPr lang="en-GB"/>
              <a:t>and accept for all slides.</a:t>
            </a:r>
            <a:endParaRPr lang="de-AT" dirty="0"/>
          </a:p>
        </p:txBody>
      </p:sp>
      <p:sp>
        <p:nvSpPr>
          <p:cNvPr id="21" name="Textfeld 271"/>
          <p:cNvSpPr txBox="1">
            <a:spLocks noChangeArrowheads="1"/>
          </p:cNvSpPr>
          <p:nvPr userDrawn="1"/>
        </p:nvSpPr>
        <p:spPr bwMode="auto">
          <a:xfrm>
            <a:off x="7493906" y="856995"/>
            <a:ext cx="144013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</a:p>
          <a:p>
            <a:pPr algn="r" eaLnBrk="1" hangingPunct="1"/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PASSION</a:t>
            </a:r>
            <a:b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spc="90" baseline="0" dirty="0">
                <a:latin typeface="Calibri" panose="020F0502020204030204" pitchFamily="34" charset="0"/>
                <a:cs typeface="Calibri" panose="020F0502020204030204" pitchFamily="34" charset="0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337821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0726" y="577911"/>
            <a:ext cx="8197228" cy="76147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196170" cy="49411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F70146"/>
              </a:buClr>
              <a:buFont typeface="Wingdings" panose="05000000000000000000" pitchFamily="2" charset="2"/>
              <a:buChar char="§"/>
              <a:defRPr sz="20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buClr>
                <a:schemeClr val="tx1"/>
              </a:buClr>
              <a:buFont typeface="Wingdings" panose="05000000000000000000" pitchFamily="2" charset="2"/>
              <a:buChar char="§"/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07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Cloud Computing Fundamentals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Shafaq Siddiqi, </a:t>
            </a:r>
            <a:r>
              <a:rPr lang="en-US" baseline="0" dirty="0">
                <a:latin typeface="Calibri" panose="020F0502020204030204" pitchFamily="34" charset="0"/>
                <a:cs typeface="Calibri" panose="020F0502020204030204" pitchFamily="34" charset="0"/>
              </a:rPr>
              <a:t>Graz University of Technology, WS </a:t>
            </a: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2022/23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3321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589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06748" y="2097090"/>
            <a:ext cx="8721352" cy="129960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206748" y="3728980"/>
            <a:ext cx="8721352" cy="2596984"/>
          </a:xfrm>
          <a:prstGeom prst="rect">
            <a:avLst/>
          </a:prstGeom>
        </p:spPr>
        <p:txBody>
          <a:bodyPr/>
          <a:lstStyle>
            <a:lvl1pPr algn="ctr">
              <a:defRPr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720725" y="190801"/>
            <a:ext cx="8229600" cy="25369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0" y="6358467"/>
            <a:ext cx="9144000" cy="49848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algn="l" defTabSz="4572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706.520 Data Integration and Large-Scale Analysis </a:t>
            </a:r>
            <a:r>
              <a:rPr lang="en-AT" dirty="0" smtClean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07 Cloud Computing Fundamentals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aseline="0" dirty="0" smtClean="0">
                <a:latin typeface="Calibri" panose="020F0502020204030204" pitchFamily="34" charset="0"/>
                <a:cs typeface="Calibri" panose="020F0502020204030204" pitchFamily="34" charset="0"/>
              </a:rPr>
              <a:t>Shafaq Siddiqi, Graz University of Technology, WS 2022/23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34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354763"/>
            <a:ext cx="9144000" cy="5032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8" name="Gerade Verbindung 7"/>
          <p:cNvCxnSpPr/>
          <p:nvPr userDrawn="1"/>
        </p:nvCxnSpPr>
        <p:spPr bwMode="auto">
          <a:xfrm>
            <a:off x="720725" y="503238"/>
            <a:ext cx="8207375" cy="1587"/>
          </a:xfrm>
          <a:prstGeom prst="line">
            <a:avLst/>
          </a:prstGeom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hteck 8"/>
          <p:cNvSpPr/>
          <p:nvPr userDrawn="1"/>
        </p:nvSpPr>
        <p:spPr>
          <a:xfrm>
            <a:off x="0" y="503238"/>
            <a:ext cx="503238" cy="504825"/>
          </a:xfrm>
          <a:prstGeom prst="rect">
            <a:avLst/>
          </a:prstGeom>
          <a:solidFill>
            <a:srgbClr val="F701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rgbClr val="FFFFFF"/>
              </a:solidFill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1" name="Foliennummernplatzhalter 5"/>
          <p:cNvSpPr txBox="1">
            <a:spLocks/>
          </p:cNvSpPr>
          <p:nvPr userDrawn="1"/>
        </p:nvSpPr>
        <p:spPr>
          <a:xfrm>
            <a:off x="0" y="582613"/>
            <a:ext cx="503238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fld id="{341491D6-FCB3-AA48-877A-0FB5E714E925}" type="slidenum">
              <a:rPr lang="de-DE" sz="1200" smtClean="0">
                <a:solidFill>
                  <a:schemeClr val="bg1"/>
                </a:solidFill>
              </a:rPr>
              <a:pPr algn="ctr" eaLnBrk="1" hangingPunct="1">
                <a:defRPr/>
              </a:pPr>
              <a:t>‹#›</a:t>
            </a:fld>
            <a:endParaRPr lang="de-DE" sz="1200">
              <a:solidFill>
                <a:schemeClr val="bg1"/>
              </a:solidFill>
            </a:endParaRPr>
          </a:p>
        </p:txBody>
      </p:sp>
      <p:pic>
        <p:nvPicPr>
          <p:cNvPr id="16" name="Bildplatzhalter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51284" y="97928"/>
            <a:ext cx="87110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Grafik 10"/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21" y="6498439"/>
            <a:ext cx="777237" cy="2452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4" r:id="rId2"/>
    <p:sldLayoutId id="2147483707" r:id="rId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00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59595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600" kern="1200">
          <a:solidFill>
            <a:srgbClr val="00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4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2pPr>
      <a:lvl3pPr marL="808038" indent="-271463" algn="l" defTabSz="457200" rtl="0" eaLnBrk="1" fontAlgn="base" hangingPunct="1">
        <a:spcBef>
          <a:spcPct val="20000"/>
        </a:spcBef>
        <a:spcAft>
          <a:spcPct val="0"/>
        </a:spcAft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3pPr>
      <a:lvl4pPr marL="1438275" indent="-185738" algn="l" defTabSz="457200" rtl="0" eaLnBrk="1" fontAlgn="base" hangingPunct="1">
        <a:spcBef>
          <a:spcPct val="20000"/>
        </a:spcBef>
        <a:spcAft>
          <a:spcPct val="0"/>
        </a:spcAft>
        <a:buClr>
          <a:srgbClr val="A6A6A6"/>
        </a:buClr>
        <a:buFont typeface="Wingdings" charset="0"/>
        <a:buChar char="§"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4pPr>
      <a:lvl5pPr marL="1588" indent="0" algn="l" defTabSz="457200" rtl="0" eaLnBrk="1" fontAlgn="base" hangingPunct="1">
        <a:spcBef>
          <a:spcPts val="0"/>
        </a:spcBef>
        <a:spcAft>
          <a:spcPct val="0"/>
        </a:spcAft>
        <a:buFontTx/>
        <a:buNone/>
        <a:defRPr sz="2000" kern="1200">
          <a:solidFill>
            <a:srgbClr val="000000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ws.amazon.com/snowmobile/?nc1=h_ls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hyperlink" Target="https://news.microsoft.com/innovation-stories/project-natick-underwater-datacenter/" TargetMode="External"/><Relationship Id="rId4" Type="http://schemas.openxmlformats.org/officeDocument/2006/relationships/hyperlink" Target="https://news.microsoft.com/features/under-the-sea-microsoft-tests-a-datacenter-thats-quick-to-deploy-could-provide-internet-connectivity-for-years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web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ws.amazon.com/greengrass/?nc1=h_ls" TargetMode="External"/><Relationship Id="rId4" Type="http://schemas.openxmlformats.org/officeDocument/2006/relationships/image" Target="../media/image49.jf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720725" y="1069200"/>
            <a:ext cx="8423275" cy="2489199"/>
          </a:xfrm>
        </p:spPr>
        <p:txBody>
          <a:bodyPr/>
          <a:lstStyle/>
          <a:p>
            <a:r>
              <a:rPr lang="de-DE" sz="3600" b="1" dirty="0"/>
              <a:t>Data Integration and </a:t>
            </a:r>
            <a:r>
              <a:rPr lang="de-DE" sz="3600" b="1" dirty="0" smtClean="0"/>
              <a:t>Large Scale Analysis</a:t>
            </a:r>
            <a:r>
              <a:rPr lang="de-DE" b="1" dirty="0"/>
              <a:t/>
            </a:r>
            <a:br>
              <a:rPr lang="de-DE" b="1" dirty="0"/>
            </a:br>
            <a:r>
              <a:rPr lang="de-DE" sz="3200" b="1" dirty="0" smtClean="0"/>
              <a:t>07 </a:t>
            </a:r>
            <a:r>
              <a:rPr lang="de-DE" sz="3200" b="1" dirty="0"/>
              <a:t>Cloud Computing Fundamentals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720725" y="3836432"/>
            <a:ext cx="7001102" cy="1632702"/>
          </a:xfrm>
        </p:spPr>
        <p:txBody>
          <a:bodyPr anchor="t"/>
          <a:lstStyle/>
          <a:p>
            <a:r>
              <a:rPr lang="en-GB" b="1" dirty="0" smtClean="0"/>
              <a:t>Shafaq Siddiqi</a:t>
            </a:r>
            <a:endParaRPr lang="en-GB" b="1" dirty="0"/>
          </a:p>
          <a:p>
            <a:endParaRPr lang="en-GB" sz="1000" dirty="0"/>
          </a:p>
          <a:p>
            <a:r>
              <a:rPr lang="en-GB" dirty="0"/>
              <a:t>Graz University of Technology, Austria</a:t>
            </a:r>
            <a:br>
              <a:rPr lang="en-GB" dirty="0"/>
            </a:b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813915" y="6420899"/>
            <a:ext cx="262262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</a:t>
            </a:r>
            <a:r>
              <a:rPr lang="en-US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</a:t>
            </a:r>
            <a:r>
              <a:rPr lang="en-US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18, </a:t>
            </a:r>
            <a:r>
              <a:rPr lang="en-US" dirty="0" smtClean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C45E2C-11FB-49F0-92B5-975E9AEBB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65" y="5785289"/>
            <a:ext cx="853163" cy="30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3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027" y="2259841"/>
            <a:ext cx="2085570" cy="973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07" y="1370273"/>
            <a:ext cx="1090579" cy="9088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 Data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49" y="1641528"/>
            <a:ext cx="652725" cy="8724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554" y="2514599"/>
            <a:ext cx="288484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Commodity CPU: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E5-2440: 6/12 cores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Xeon Gold 6148: 20/40 cores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66" y="1367481"/>
            <a:ext cx="1747656" cy="10726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697549" y="2978283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Server: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sockets, RAM, disks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81" y="737973"/>
            <a:ext cx="1334039" cy="245227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972537" y="3198775"/>
            <a:ext cx="190558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Rack: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16-64 servers +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top-of-rack switch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22133" r="199" b="5891"/>
          <a:stretch/>
        </p:blipFill>
        <p:spPr>
          <a:xfrm>
            <a:off x="6016336" y="5156373"/>
            <a:ext cx="2617618" cy="150778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05200" y="4466535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Cluster: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Multiple racks + cluster switch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5" b="10590"/>
          <a:stretch/>
        </p:blipFill>
        <p:spPr>
          <a:xfrm>
            <a:off x="1247529" y="4784469"/>
            <a:ext cx="3828593" cy="16656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87146" y="4113096"/>
            <a:ext cx="299231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Center: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&gt;100,000 servers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9754" y="5563435"/>
            <a:ext cx="963038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[Google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Data Center,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Eemshaven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Netherlands]</a:t>
            </a:r>
          </a:p>
        </p:txBody>
      </p:sp>
      <p:sp>
        <p:nvSpPr>
          <p:cNvPr id="23" name="Right Arrow 22"/>
          <p:cNvSpPr/>
          <p:nvPr/>
        </p:nvSpPr>
        <p:spPr>
          <a:xfrm rot="393657">
            <a:off x="3020188" y="181417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393657">
            <a:off x="6809422" y="2084538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7734096">
            <a:off x="7577229" y="4133424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1352471">
            <a:off x="5343175" y="551027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9" grpId="0"/>
      <p:bldP spid="21" grpId="0"/>
      <p:bldP spid="22" grpId="0"/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784" y="1311256"/>
            <a:ext cx="8422216" cy="4941101"/>
          </a:xfrm>
        </p:spPr>
        <p:txBody>
          <a:bodyPr/>
          <a:lstStyle/>
          <a:p>
            <a:r>
              <a:rPr lang="en-US" dirty="0"/>
              <a:t>Yearly Data Center Failures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~0.5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overheating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(power down most machines in &lt;5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mins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, ~1-2 days)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PDU failure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(~500-1000 machines suddenly disappear,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rack-move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(plenty of warning, ~500-1000 machines powered down, ~6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network rewiring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(rolling ~5% of machines down over 2-day span)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~20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rack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instantly disappear, 1-6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hrs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~5 racks go wonky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(40-80 machines see 50% packet loss)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~8 network maintenances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(~30-minute random connectivity losses)</a:t>
            </a:r>
            <a:r>
              <a:rPr lang="en-US" dirty="0">
                <a:sym typeface="Helvetica Neue Light"/>
              </a:rPr>
              <a:t> </a:t>
            </a: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~12 router reloads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(takes out DNS and external </a:t>
            </a:r>
            <a:r>
              <a:rPr lang="en-US" b="0" dirty="0" err="1">
                <a:solidFill>
                  <a:schemeClr val="dk1"/>
                </a:solidFill>
                <a:ea typeface="Helvetica Neue Light"/>
                <a:sym typeface="Helvetica Neue Light"/>
              </a:rPr>
              <a:t>vIPs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 for a couple minutes)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~3 router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(immediately pull traffic for an hour)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~dozens of minor 30-second blips for </a:t>
            </a:r>
            <a:r>
              <a:rPr lang="en-US" b="0" dirty="0" err="1">
                <a:solidFill>
                  <a:schemeClr val="accent1"/>
                </a:solidFill>
                <a:ea typeface="Helvetica Neue Light"/>
                <a:sym typeface="Helvetica Neue Light"/>
              </a:rPr>
              <a:t>dns</a:t>
            </a:r>
            <a:endParaRPr lang="en-US" dirty="0">
              <a:solidFill>
                <a:schemeClr val="accent1"/>
              </a:solidFill>
              <a:ea typeface="Helvetica Neue Light"/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~1000 individual machine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(2-4% failure rate, at least twice)</a:t>
            </a:r>
            <a:endParaRPr lang="en-US" dirty="0">
              <a:sym typeface="Helvetica Neue Light"/>
            </a:endParaRPr>
          </a:p>
          <a:p>
            <a:pPr lvl="1"/>
            <a:r>
              <a:rPr lang="en-US" b="0" dirty="0">
                <a:solidFill>
                  <a:schemeClr val="accent1"/>
                </a:solidFill>
                <a:ea typeface="Helvetica Neue Light"/>
                <a:sym typeface="Helvetica Neue Light"/>
              </a:rPr>
              <a:t>~thousands of hard drive failures</a:t>
            </a:r>
            <a:r>
              <a:rPr lang="en-US" b="0" dirty="0">
                <a:solidFill>
                  <a:srgbClr val="C00000"/>
                </a:solidFill>
                <a:ea typeface="Helvetica Neue Light"/>
                <a:sym typeface="Helvetica Neue Light"/>
              </a:rPr>
              <a:t> </a:t>
            </a:r>
            <a:r>
              <a:rPr lang="en-US" b="0" dirty="0">
                <a:solidFill>
                  <a:schemeClr val="dk1"/>
                </a:solidFill>
                <a:ea typeface="Helvetica Neue Light"/>
                <a:sym typeface="Helvetica Neue Light"/>
              </a:rPr>
              <a:t>(1-5% of all disks will die)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441" y="817445"/>
            <a:ext cx="71451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389123" y="714796"/>
            <a:ext cx="2684834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Kozyrakis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CS349D: Cloud Computing Technology, lecture,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Stanford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38747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Fault Tolerance,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Common Issues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Configuration issues</a:t>
            </a:r>
            <a:r>
              <a:rPr lang="en-US" dirty="0"/>
              <a:t>, partial SW updates, SW bugs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Transient errors:</a:t>
            </a:r>
            <a:r>
              <a:rPr lang="en-US" dirty="0"/>
              <a:t> no space left on device, memory corruption, stragglers</a:t>
            </a:r>
          </a:p>
          <a:p>
            <a:pPr lvl="1"/>
            <a:endParaRPr lang="en-US" sz="700" dirty="0"/>
          </a:p>
          <a:p>
            <a:r>
              <a:rPr lang="en-US" dirty="0"/>
              <a:t>Recap: Error Rates at Scale</a:t>
            </a:r>
          </a:p>
          <a:p>
            <a:pPr lvl="1"/>
            <a:r>
              <a:rPr lang="en-US" dirty="0"/>
              <a:t>Cost-effective commodity hardware</a:t>
            </a:r>
          </a:p>
          <a:p>
            <a:pPr lvl="1"/>
            <a:r>
              <a:rPr lang="en-US" dirty="0"/>
              <a:t>Error rate increases with increasing scale</a:t>
            </a:r>
          </a:p>
          <a:p>
            <a:pPr lvl="1"/>
            <a:r>
              <a:rPr lang="en-US" dirty="0"/>
              <a:t>Fault Tolerance for distributed/cloud </a:t>
            </a:r>
            <a:br>
              <a:rPr lang="en-US" dirty="0"/>
            </a:br>
            <a:r>
              <a:rPr lang="en-US" dirty="0"/>
              <a:t>storage and data analysis</a:t>
            </a:r>
          </a:p>
          <a:p>
            <a:pPr lvl="1"/>
            <a:endParaRPr lang="en-US" sz="700" dirty="0"/>
          </a:p>
          <a:p>
            <a:pPr marL="0" indent="0">
              <a:buNone/>
            </a:pP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/>
              <a:t>Cost-effective Fault Tolerance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BASE</a:t>
            </a:r>
            <a:r>
              <a:rPr lang="en-US" dirty="0"/>
              <a:t> (basically </a:t>
            </a:r>
            <a:r>
              <a:rPr lang="en-US" b="1" dirty="0">
                <a:solidFill>
                  <a:srgbClr val="7889FB"/>
                </a:solidFill>
              </a:rPr>
              <a:t>available</a:t>
            </a:r>
            <a:r>
              <a:rPr lang="en-US" dirty="0"/>
              <a:t>, soft state, </a:t>
            </a:r>
            <a:r>
              <a:rPr lang="en-US" b="1" dirty="0">
                <a:solidFill>
                  <a:srgbClr val="7889FB"/>
                </a:solidFill>
              </a:rPr>
              <a:t>eventual consistency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Effective techniques</a:t>
            </a:r>
          </a:p>
          <a:p>
            <a:pPr lvl="2"/>
            <a:r>
              <a:rPr lang="en-US" dirty="0"/>
              <a:t>ECC (error correction codes), CRC (cyclic redundancy check) for detection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storage:</a:t>
            </a:r>
            <a:r>
              <a:rPr lang="en-US" dirty="0"/>
              <a:t> replication/erasure coding, </a:t>
            </a:r>
            <a:r>
              <a:rPr lang="en-US" dirty="0" err="1"/>
              <a:t>checkpointing</a:t>
            </a:r>
            <a:r>
              <a:rPr lang="en-US" dirty="0"/>
              <a:t>, and lineage</a:t>
            </a:r>
          </a:p>
          <a:p>
            <a:pPr lvl="2"/>
            <a:r>
              <a:rPr lang="en-US" b="1" dirty="0">
                <a:solidFill>
                  <a:schemeClr val="accent1"/>
                </a:solidFill>
              </a:rPr>
              <a:t>Resilient compute:</a:t>
            </a:r>
            <a:r>
              <a:rPr lang="en-US" dirty="0"/>
              <a:t> task re-execution / speculative execution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0485A-2C51-4EC7-99B9-C41A28168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789" y="2540252"/>
            <a:ext cx="3055888" cy="19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88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4216" y="1339381"/>
            <a:ext cx="360549" cy="82046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#1 Native Virtualization</a:t>
            </a:r>
          </a:p>
          <a:p>
            <a:pPr lvl="1"/>
            <a:r>
              <a:rPr lang="en-US" dirty="0"/>
              <a:t>Simulates most of the HW interface</a:t>
            </a:r>
          </a:p>
          <a:p>
            <a:pPr lvl="1"/>
            <a:r>
              <a:rPr lang="en-US" dirty="0"/>
              <a:t>Unmodified guest OS to run in isolation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VMWare, Parallels, AMI (HVM)</a:t>
            </a:r>
          </a:p>
          <a:p>
            <a:pPr lvl="1"/>
            <a:endParaRPr lang="en-US" sz="300" dirty="0"/>
          </a:p>
          <a:p>
            <a:r>
              <a:rPr lang="en-US" dirty="0"/>
              <a:t>#2 Para Virtualization</a:t>
            </a:r>
          </a:p>
          <a:p>
            <a:pPr lvl="1"/>
            <a:r>
              <a:rPr lang="en-US" dirty="0"/>
              <a:t>No HW interface simulation, but special API (</a:t>
            </a:r>
            <a:r>
              <a:rPr lang="en-US" dirty="0" err="1"/>
              <a:t>hypercalls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Requires modified quest OS to use hyper calls, trapped by hypervisor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b="1" dirty="0"/>
              <a:t> </a:t>
            </a:r>
            <a:r>
              <a:rPr lang="en-US" dirty="0" err="1"/>
              <a:t>Xen</a:t>
            </a:r>
            <a:r>
              <a:rPr lang="en-US" dirty="0"/>
              <a:t>, KVM, Hyper-V, AMI (PV)</a:t>
            </a:r>
          </a:p>
          <a:p>
            <a:pPr lvl="1"/>
            <a:endParaRPr lang="en-US" sz="300" dirty="0"/>
          </a:p>
          <a:p>
            <a:r>
              <a:rPr lang="en-US" dirty="0"/>
              <a:t>#3 OS-level Virtualization</a:t>
            </a:r>
          </a:p>
          <a:p>
            <a:pPr lvl="1"/>
            <a:r>
              <a:rPr lang="en-US" dirty="0"/>
              <a:t>OS allows multiple secure virtual servers</a:t>
            </a:r>
          </a:p>
          <a:p>
            <a:pPr lvl="1"/>
            <a:r>
              <a:rPr lang="en-US" dirty="0"/>
              <a:t>Guest OS appears isolated but same as host OS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 </a:t>
            </a:r>
            <a:r>
              <a:rPr lang="en-US" dirty="0"/>
              <a:t>Solaris/Linux containers, Docker</a:t>
            </a:r>
          </a:p>
          <a:p>
            <a:pPr lvl="1"/>
            <a:endParaRPr lang="en-US" sz="300" dirty="0"/>
          </a:p>
          <a:p>
            <a:r>
              <a:rPr lang="en-US" dirty="0"/>
              <a:t>#4 Application-level Virtualization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Examples:</a:t>
            </a:r>
            <a:r>
              <a:rPr lang="en-US" dirty="0"/>
              <a:t> Java VM (JVM), </a:t>
            </a:r>
            <a:r>
              <a:rPr lang="en-US" dirty="0" err="1"/>
              <a:t>Ethereum</a:t>
            </a:r>
            <a:r>
              <a:rPr lang="en-US" dirty="0"/>
              <a:t> VM (EVM), Python </a:t>
            </a:r>
            <a:r>
              <a:rPr lang="en-US" dirty="0" err="1"/>
              <a:t>virtualenv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116128" y="2251496"/>
            <a:ext cx="2801825" cy="3709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Hardware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6129" y="1781465"/>
            <a:ext cx="1975450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Operating System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6129" y="1311434"/>
            <a:ext cx="2388636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Libraries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6128" y="845757"/>
            <a:ext cx="2801823" cy="3709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Applications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8557403" y="845757"/>
            <a:ext cx="360549" cy="13066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854" y="5588533"/>
            <a:ext cx="84647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116128" y="4755147"/>
            <a:ext cx="283419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[Prashant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Shenoy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and Operating Systems - Module 1: Virtualization,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UMass Amherst,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6936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Docker Containers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Shipping container analogy</a:t>
            </a:r>
          </a:p>
          <a:p>
            <a:pPr lvl="2"/>
            <a:r>
              <a:rPr lang="en-US" dirty="0"/>
              <a:t>Arbitrary, self-contained goods, </a:t>
            </a:r>
            <a:br>
              <a:rPr lang="en-US" dirty="0"/>
            </a:br>
            <a:r>
              <a:rPr lang="en-US" dirty="0"/>
              <a:t>standardized units</a:t>
            </a:r>
          </a:p>
          <a:p>
            <a:pPr lvl="2"/>
            <a:r>
              <a:rPr lang="en-US" dirty="0"/>
              <a:t>Containers reduced loading times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efficient international trade</a:t>
            </a:r>
            <a:r>
              <a:rPr lang="en-US" dirty="0"/>
              <a:t> 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#1</a:t>
            </a:r>
            <a:r>
              <a:rPr lang="en-US" b="1" dirty="0">
                <a:solidFill>
                  <a:srgbClr val="7889FB"/>
                </a:solidFill>
              </a:rPr>
              <a:t> Self-contained package</a:t>
            </a:r>
            <a:r>
              <a:rPr lang="en-US" dirty="0"/>
              <a:t> of necessary SW and data (read-only image)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#2</a:t>
            </a:r>
            <a:r>
              <a:rPr lang="en-US" b="1" dirty="0">
                <a:solidFill>
                  <a:srgbClr val="7889FB"/>
                </a:solidFill>
              </a:rPr>
              <a:t> Lightweight virtualization</a:t>
            </a:r>
            <a:r>
              <a:rPr lang="en-US" dirty="0"/>
              <a:t> w/ shared OS and resource isolation via </a:t>
            </a:r>
            <a:r>
              <a:rPr lang="en-US" b="1" dirty="0" err="1">
                <a:solidFill>
                  <a:schemeClr val="accent1"/>
                </a:solidFill>
              </a:rPr>
              <a:t>cgroups</a:t>
            </a:r>
            <a:endParaRPr lang="en-US" b="1" dirty="0">
              <a:solidFill>
                <a:schemeClr val="accent1"/>
              </a:solidFill>
            </a:endParaRPr>
          </a:p>
          <a:p>
            <a:pPr lvl="1"/>
            <a:endParaRPr lang="en-US" dirty="0"/>
          </a:p>
          <a:p>
            <a:r>
              <a:rPr lang="en-US" dirty="0"/>
              <a:t>Cluster Schedulers </a:t>
            </a:r>
            <a:r>
              <a:rPr lang="en-US" b="0" dirty="0"/>
              <a:t>(see </a:t>
            </a:r>
            <a:r>
              <a:rPr lang="en-US" dirty="0">
                <a:solidFill>
                  <a:srgbClr val="7889FB"/>
                </a:solidFill>
              </a:rPr>
              <a:t>Lecture 09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Container orchestration: scheduling, </a:t>
            </a:r>
            <a:br>
              <a:rPr lang="en-US" dirty="0"/>
            </a:br>
            <a:r>
              <a:rPr lang="en-US" dirty="0"/>
              <a:t>deployment, and management </a:t>
            </a:r>
          </a:p>
          <a:p>
            <a:pPr lvl="1"/>
            <a:r>
              <a:rPr lang="en-US" dirty="0"/>
              <a:t>Resource negotiation with clients</a:t>
            </a:r>
          </a:p>
          <a:p>
            <a:pPr lvl="1"/>
            <a:r>
              <a:rPr lang="en-US" dirty="0"/>
              <a:t>Typical resource bundles (CPU, memory, device)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Kubernetes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Mesos</a:t>
            </a:r>
            <a:r>
              <a:rPr lang="en-US" dirty="0"/>
              <a:t>, (</a:t>
            </a:r>
            <a:r>
              <a:rPr lang="en-US" b="1" dirty="0">
                <a:solidFill>
                  <a:srgbClr val="7889FB"/>
                </a:solidFill>
              </a:rPr>
              <a:t>YARN</a:t>
            </a:r>
            <a:r>
              <a:rPr lang="en-US" dirty="0"/>
              <a:t>),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Amazon ECS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ACS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Docker Swarm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21" b="9611"/>
          <a:stretch/>
        </p:blipFill>
        <p:spPr>
          <a:xfrm>
            <a:off x="5747428" y="1333609"/>
            <a:ext cx="2676728" cy="970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0488" y="2043822"/>
            <a:ext cx="1573652" cy="4265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3" b="12968"/>
          <a:stretch/>
        </p:blipFill>
        <p:spPr>
          <a:xfrm>
            <a:off x="7654212" y="5856051"/>
            <a:ext cx="1364789" cy="447474"/>
          </a:xfrm>
          <a:prstGeom prst="rect">
            <a:avLst/>
          </a:prstGeom>
        </p:spPr>
      </p:pic>
      <p:pic>
        <p:nvPicPr>
          <p:cNvPr id="9" name="Picture 6" descr="http://www.sas.com/content/dam/SAS/sv_se/image/logo2/hadoop_elephant.png">
            <a:extLst>
              <a:ext uri="{FF2B5EF4-FFF2-40B4-BE49-F238E27FC236}">
                <a16:creationId xmlns:a16="http://schemas.microsoft.com/office/drawing/2014/main" id="{DC6AB0B5-1FBE-493F-8514-8ED356113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9511" y="5595622"/>
            <a:ext cx="1452562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988" y="5987971"/>
            <a:ext cx="1497409" cy="2643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95326" y="3923066"/>
            <a:ext cx="32101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Burns, Brian Grant, David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Oppen-heimer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Eric Brewer, John Wilkes: Borg, Omega, and Kubernetes.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CACM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26408" y="4627717"/>
            <a:ext cx="345338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AT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machine- to application-oriented scheduling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4621" y="3972358"/>
            <a:ext cx="480307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402934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AWS Snowmobile (since 2016)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Snowmobile Service: </a:t>
            </a:r>
            <a:r>
              <a:rPr lang="en-US" b="0" dirty="0"/>
              <a:t>Data transfer </a:t>
            </a:r>
            <a:r>
              <a:rPr lang="en-US" b="0" dirty="0" err="1"/>
              <a:t>on-premise</a:t>
            </a:r>
            <a:r>
              <a:rPr lang="en-US" b="0" dirty="0"/>
              <a:t> </a:t>
            </a:r>
            <a:r>
              <a:rPr lang="en-US" b="0" dirty="0">
                <a:sym typeface="Wingdings" panose="05000000000000000000" pitchFamily="2" charset="2"/>
              </a:rPr>
              <a:t> cloud</a:t>
            </a:r>
            <a:r>
              <a:rPr lang="en-US" b="0" dirty="0"/>
              <a:t> via </a:t>
            </a:r>
            <a:r>
              <a:rPr lang="en-US" dirty="0">
                <a:solidFill>
                  <a:schemeClr val="accent1"/>
                </a:solidFill>
              </a:rPr>
              <a:t>100PB trucks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551" y="1830767"/>
            <a:ext cx="6131147" cy="42025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2324" y="1830767"/>
            <a:ext cx="18192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Real-World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“Containerization”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0929" y="3471317"/>
            <a:ext cx="1262064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100PB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~26 years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(1Gb Link)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weeks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79479" y="5329336"/>
            <a:ext cx="16960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https://aws.amazon.com/snowmobile/?nc1=h_ls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3915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B7B7C-8623-49C5-8F54-490F66AF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Excursus: Microsoft Underwater Datacenter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618F48-129E-4725-A19B-24ED10F2F6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EDFCD9B-0CC4-4011-B1EC-2ED7285B80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70" y="1394385"/>
            <a:ext cx="3996370" cy="2247958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4FB60F-B9C1-411F-B919-6C5FDB38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467" y="2131872"/>
            <a:ext cx="4371524" cy="24589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1A202F8-E17D-4DDF-901C-5908D84A8199}"/>
              </a:ext>
            </a:extLst>
          </p:cNvPr>
          <p:cNvSpPr txBox="1"/>
          <p:nvPr/>
        </p:nvSpPr>
        <p:spPr>
          <a:xfrm>
            <a:off x="4845376" y="1309542"/>
            <a:ext cx="41049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Study for feasibility, and if logistically, environmentally, economically practical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6994DB-56BB-45AF-8FAA-A6E624F1BFD3}"/>
              </a:ext>
            </a:extLst>
          </p:cNvPr>
          <p:cNvSpPr txBox="1"/>
          <p:nvPr/>
        </p:nvSpPr>
        <p:spPr>
          <a:xfrm>
            <a:off x="4361467" y="4721841"/>
            <a:ext cx="4371524" cy="13849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https://news.microsoft.com/features/under-the-sea-microsoft-tests-a-datacenter-thats-quick-to-deploy-could-provide-internet-connectivity-for-years/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06/2018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https://news.microsoft.com/innovation-stories/project-natick-underwater-datacenter/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09/2020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595C51-DC11-4C86-B0CD-34460FAA02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3" y="3819897"/>
            <a:ext cx="3557351" cy="237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6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as a Service (IaaS)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Resources for </a:t>
            </a:r>
            <a:r>
              <a:rPr lang="en-US" b="1" dirty="0">
                <a:solidFill>
                  <a:srgbClr val="7889FB"/>
                </a:solidFill>
              </a:rPr>
              <a:t>compute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storage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networking</a:t>
            </a:r>
            <a:r>
              <a:rPr lang="en-US" dirty="0"/>
              <a:t> as a service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 Virtualization as key enabler (simplicity and auto-scaling)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Target user: </a:t>
            </a:r>
            <a:r>
              <a:rPr lang="en-US" dirty="0">
                <a:sym typeface="Wingdings" panose="05000000000000000000" pitchFamily="2" charset="2"/>
              </a:rPr>
              <a:t>sys admin / developer</a:t>
            </a:r>
            <a:endParaRPr lang="en-US" dirty="0"/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Storage</a:t>
            </a:r>
          </a:p>
          <a:p>
            <a:pPr lvl="1"/>
            <a:r>
              <a:rPr lang="en-US" dirty="0"/>
              <a:t>Amazon AWS Simple Storage Service (S3)</a:t>
            </a:r>
          </a:p>
          <a:p>
            <a:pPr lvl="1"/>
            <a:r>
              <a:rPr lang="en-US" dirty="0"/>
              <a:t>OpenStack Object Storage (Swift)</a:t>
            </a:r>
          </a:p>
          <a:p>
            <a:pPr lvl="1"/>
            <a:r>
              <a:rPr lang="en-US" dirty="0"/>
              <a:t>IBM Cloud Object Storage</a:t>
            </a:r>
          </a:p>
          <a:p>
            <a:pPr lvl="1"/>
            <a:r>
              <a:rPr lang="en-US" dirty="0"/>
              <a:t>Microsoft Azure Blob Storage</a:t>
            </a:r>
          </a:p>
          <a:p>
            <a:pPr lvl="1"/>
            <a:endParaRPr lang="en-US" sz="700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Compute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Amazon AWS Elastic Compute Cloud (EC2)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Microsoft Azure Virtual Machines (VM)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IBM Cloud Compute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676" y="2844906"/>
            <a:ext cx="1088631" cy="816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644" y="3752192"/>
            <a:ext cx="1085243" cy="723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52" y="3326723"/>
            <a:ext cx="1081539" cy="811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8418" y="4859610"/>
            <a:ext cx="685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as a Service (IaaS),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 AWS Setup</a:t>
            </a:r>
          </a:p>
          <a:p>
            <a:pPr lvl="1"/>
            <a:r>
              <a:rPr lang="en-US" dirty="0"/>
              <a:t>Create user and </a:t>
            </a:r>
            <a:br>
              <a:rPr lang="en-US" dirty="0"/>
            </a:br>
            <a:r>
              <a:rPr lang="en-US" dirty="0"/>
              <a:t>security credentials</a:t>
            </a:r>
          </a:p>
          <a:p>
            <a:pPr lvl="1"/>
            <a:endParaRPr lang="en-US" dirty="0"/>
          </a:p>
          <a:p>
            <a:r>
              <a:rPr lang="en-US" dirty="0"/>
              <a:t>Example AWS S3 </a:t>
            </a:r>
            <a:br>
              <a:rPr lang="en-US" dirty="0"/>
            </a:br>
            <a:r>
              <a:rPr lang="en-US" dirty="0"/>
              <a:t>File Upload</a:t>
            </a:r>
          </a:p>
          <a:p>
            <a:pPr lvl="1"/>
            <a:r>
              <a:rPr lang="en-US" dirty="0"/>
              <a:t>Setup and </a:t>
            </a:r>
            <a:br>
              <a:rPr lang="en-US" dirty="0"/>
            </a:br>
            <a:r>
              <a:rPr lang="en-US" dirty="0"/>
              <a:t>configure S3 bucket</a:t>
            </a:r>
          </a:p>
          <a:p>
            <a:pPr lvl="1"/>
            <a:r>
              <a:rPr lang="en-US" dirty="0" err="1"/>
              <a:t>WebUI</a:t>
            </a:r>
            <a:r>
              <a:rPr lang="en-US" dirty="0"/>
              <a:t> or </a:t>
            </a:r>
            <a:r>
              <a:rPr lang="en-US" dirty="0" err="1"/>
              <a:t>cmd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for interactions</a:t>
            </a:r>
          </a:p>
          <a:p>
            <a:pPr lvl="1"/>
            <a:endParaRPr lang="en-US" dirty="0"/>
          </a:p>
          <a:p>
            <a:pPr lvl="1"/>
            <a:endParaRPr lang="en-US" sz="300" dirty="0"/>
          </a:p>
          <a:p>
            <a:r>
              <a:rPr lang="en-US" dirty="0"/>
              <a:t>Example AWS EC2</a:t>
            </a:r>
            <a:br>
              <a:rPr lang="en-US" dirty="0"/>
            </a:br>
            <a:r>
              <a:rPr lang="en-US" dirty="0"/>
              <a:t>Instance Lifecycle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2875" y="2650839"/>
            <a:ext cx="524625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cp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data s3://mboehm7datab/air \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--recursive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ls s3://mboehm7datab/air \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--recursive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2799" y="1330145"/>
            <a:ext cx="23598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configure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4779819" y="1622842"/>
            <a:ext cx="4207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AWS Access Key ID [None]: XXX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AWS Secret Access Key [None]: XXX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region name [None]: eu-central-1 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Default output format [None]: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2979" y="3817316"/>
            <a:ext cx="50569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</a:rPr>
              <a:t>2019-12-05 15:26:45      20097 air/Airlines.csv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260784 air/Airports.csv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   6355 air/Planes.csv</a:t>
            </a:r>
          </a:p>
          <a:p>
            <a:r>
              <a:rPr lang="en-US" sz="1400" dirty="0">
                <a:latin typeface="Consolas" panose="020B0609020204030204" pitchFamily="49" charset="0"/>
              </a:rPr>
              <a:t>2019-12-05 15:26:45    1001153 air/Routes.csv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72875" y="4897816"/>
            <a:ext cx="5140283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fr-FR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ec2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allocate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-hosts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--instance-type m4.large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availability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-zone eu-central-1a \</a:t>
            </a:r>
          </a:p>
          <a:p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 --</a:t>
            </a:r>
            <a:r>
              <a:rPr lang="fr-FR" dirty="0" err="1">
                <a:latin typeface="Consolas" panose="020B0609020204030204" pitchFamily="49" charset="0"/>
                <a:cs typeface="Calibri" panose="020F0502020204030204" pitchFamily="34" charset="0"/>
              </a:rPr>
              <a:t>quantity</a:t>
            </a:r>
            <a:r>
              <a:rPr lang="fr-FR" dirty="0">
                <a:latin typeface="Consolas" panose="020B0609020204030204" pitchFamily="49" charset="0"/>
                <a:cs typeface="Calibri" panose="020F0502020204030204" pitchFamily="34" charset="0"/>
              </a:rPr>
              <a:t> 2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Platform as a Service (PaaS)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</a:t>
            </a:r>
            <a:r>
              <a:rPr lang="en-US" b="1" dirty="0">
                <a:solidFill>
                  <a:srgbClr val="7889FB"/>
                </a:solidFill>
              </a:rPr>
              <a:t>environment setup </a:t>
            </a:r>
            <a:r>
              <a:rPr lang="en-US" dirty="0"/>
              <a:t>(libraries, configuration), platforms, </a:t>
            </a:r>
            <a:br>
              <a:rPr lang="en-US" dirty="0"/>
            </a:br>
            <a:r>
              <a:rPr lang="en-US" dirty="0"/>
              <a:t>and services to specific applications </a:t>
            </a:r>
            <a:r>
              <a:rPr lang="en-US" dirty="0">
                <a:sym typeface="Wingdings" panose="05000000000000000000" pitchFamily="2" charset="2"/>
              </a:rPr>
              <a:t> additional charges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developer</a:t>
            </a:r>
          </a:p>
          <a:p>
            <a:pPr lvl="1"/>
            <a:endParaRPr lang="en-US" sz="700" dirty="0"/>
          </a:p>
          <a:p>
            <a:r>
              <a:rPr lang="en-US" dirty="0"/>
              <a:t>Example AWS Elastic </a:t>
            </a:r>
            <a:r>
              <a:rPr lang="en-US" dirty="0" err="1"/>
              <a:t>MapReduce</a:t>
            </a:r>
            <a:r>
              <a:rPr lang="en-US" dirty="0"/>
              <a:t> (EMR)</a:t>
            </a:r>
          </a:p>
          <a:p>
            <a:pPr lvl="1"/>
            <a:r>
              <a:rPr lang="en-US" dirty="0"/>
              <a:t>Environment for Apache Hadoop, </a:t>
            </a:r>
            <a:r>
              <a:rPr lang="en-US" dirty="0" err="1"/>
              <a:t>MapReduce</a:t>
            </a:r>
            <a:r>
              <a:rPr lang="en-US" dirty="0"/>
              <a:t>, and </a:t>
            </a:r>
            <a:r>
              <a:rPr lang="en-US" b="1" dirty="0">
                <a:solidFill>
                  <a:srgbClr val="7889FB"/>
                </a:solidFill>
              </a:rPr>
              <a:t>Spark</a:t>
            </a:r>
            <a:r>
              <a:rPr lang="en-US" dirty="0"/>
              <a:t> over S3 data, </a:t>
            </a:r>
            <a:br>
              <a:rPr lang="en-US" dirty="0"/>
            </a:br>
            <a:r>
              <a:rPr lang="en-US" dirty="0" err="1"/>
              <a:t>incl</a:t>
            </a:r>
            <a:r>
              <a:rPr lang="en-US" dirty="0"/>
              <a:t> entire eco system of tools and libraries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3565" y="3833093"/>
            <a:ext cx="820189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=$(</a:t>
            </a:r>
            <a:r>
              <a:rPr lang="en-US" sz="14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create-cluster --applications Name=Spark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--ec2-attributes ... --instance-type m4.large --instance-count 100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--steps '[{"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Args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":["spark-submit","--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master","yarn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",'${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sparkParams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}'"--class",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  "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org.tugraz.sysds.api.DMLScript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","</a:t>
            </a:r>
            <a:r>
              <a:rPr lang="en-US" sz="14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./SystemDS.jar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","-f","./</a:t>
            </a:r>
            <a:r>
              <a:rPr lang="en-US" sz="1400" dirty="0" err="1">
                <a:latin typeface="Consolas" panose="020B0609020204030204" pitchFamily="49" charset="0"/>
                <a:cs typeface="Calibri" panose="020F0502020204030204" pitchFamily="34" charset="0"/>
              </a:rPr>
              <a:t>test.dml</a:t>
            </a:r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"], ...]' \</a:t>
            </a:r>
          </a:p>
          <a:p>
            <a:r>
              <a:rPr lang="en-US" sz="1400" dirty="0">
                <a:latin typeface="Consolas" panose="020B0609020204030204" pitchFamily="49" charset="0"/>
                <a:cs typeface="Calibri" panose="020F0502020204030204" pitchFamily="34" charset="0"/>
              </a:rPr>
              <a:t>  --scale-down-behavior TERMINATE_AT_INSTANCE_HOUR --region eu-central-1)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3565" y="5184279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cluster-running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8183" y="5641478"/>
            <a:ext cx="7259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&gt; </a:t>
            </a:r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aws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emr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wait cluster-terminated --cluster-id $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clusterId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Lectures on Tube</a:t>
            </a:r>
          </a:p>
          <a:p>
            <a:r>
              <a:rPr lang="en-US" sz="1800" dirty="0"/>
              <a:t>Exam tentative date 10/02/2023 from 14:30 – </a:t>
            </a:r>
            <a:r>
              <a:rPr lang="en-US" sz="1800" dirty="0" smtClean="0"/>
              <a:t>16:00</a:t>
            </a:r>
          </a:p>
          <a:p>
            <a:r>
              <a:rPr lang="en-US" sz="1800" dirty="0" smtClean="0"/>
              <a:t>Registration will start from next week</a:t>
            </a:r>
          </a:p>
          <a:p>
            <a:r>
              <a:rPr lang="en-US" sz="1800" dirty="0" smtClean="0"/>
              <a:t>How about ?</a:t>
            </a: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11 </a:t>
            </a:r>
            <a:r>
              <a:rPr lang="en-US" sz="1600" b="1" dirty="0">
                <a:solidFill>
                  <a:srgbClr val="7889FB"/>
                </a:solidFill>
              </a:rPr>
              <a:t>Distributed, Data-Parallel Computation</a:t>
            </a:r>
            <a:r>
              <a:rPr lang="en-US" sz="1600" dirty="0">
                <a:solidFill>
                  <a:schemeClr val="tx1"/>
                </a:solidFill>
              </a:rPr>
              <a:t> [Jan </a:t>
            </a:r>
            <a:r>
              <a:rPr lang="en-US" sz="1600" dirty="0" smtClean="0">
                <a:solidFill>
                  <a:schemeClr val="tx1"/>
                </a:solidFill>
              </a:rPr>
              <a:t>20]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12 </a:t>
            </a:r>
            <a:r>
              <a:rPr lang="en-US" sz="1600" b="1" dirty="0">
                <a:solidFill>
                  <a:srgbClr val="7889FB"/>
                </a:solidFill>
              </a:rPr>
              <a:t>Distributed Stream Processing</a:t>
            </a:r>
            <a:r>
              <a:rPr lang="en-US" sz="1600" dirty="0">
                <a:solidFill>
                  <a:schemeClr val="tx1"/>
                </a:solidFill>
              </a:rPr>
              <a:t> [Jan </a:t>
            </a:r>
            <a:r>
              <a:rPr lang="en-US" sz="1600" dirty="0" smtClean="0">
                <a:solidFill>
                  <a:schemeClr val="tx1"/>
                </a:solidFill>
              </a:rPr>
              <a:t>27]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sz="1600" b="1" dirty="0">
                <a:solidFill>
                  <a:schemeClr val="tx1"/>
                </a:solidFill>
              </a:rPr>
              <a:t>13 </a:t>
            </a:r>
            <a:r>
              <a:rPr lang="en-US" sz="1600" b="1" dirty="0">
                <a:solidFill>
                  <a:srgbClr val="7889FB"/>
                </a:solidFill>
              </a:rPr>
              <a:t>Distributed Machine Learning Systems</a:t>
            </a:r>
            <a:r>
              <a:rPr lang="en-US" sz="1600" dirty="0">
                <a:solidFill>
                  <a:schemeClr val="tx1"/>
                </a:solidFill>
              </a:rPr>
              <a:t> [Jan 27]</a:t>
            </a:r>
          </a:p>
          <a:p>
            <a:pPr lvl="1"/>
            <a:endParaRPr lang="en-US" sz="1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392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Provide application as a service, often via simple web interfaces</a:t>
            </a:r>
          </a:p>
          <a:p>
            <a:pPr lvl="1"/>
            <a:r>
              <a:rPr lang="en-US" dirty="0"/>
              <a:t>Challenges/opportunities: </a:t>
            </a:r>
            <a:r>
              <a:rPr lang="en-US" b="1" dirty="0">
                <a:solidFill>
                  <a:srgbClr val="7889FB"/>
                </a:solidFill>
              </a:rPr>
              <a:t>multi-tenant systems </a:t>
            </a:r>
            <a:r>
              <a:rPr lang="en-US" dirty="0"/>
              <a:t>(privacy, scalability, learning)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Target user:</a:t>
            </a:r>
            <a:r>
              <a:rPr lang="en-US" dirty="0"/>
              <a:t> end users</a:t>
            </a:r>
          </a:p>
          <a:p>
            <a:pPr lvl="1"/>
            <a:endParaRPr lang="en-US" sz="700" dirty="0"/>
          </a:p>
          <a:p>
            <a:r>
              <a:rPr lang="en-US" dirty="0"/>
              <a:t>Examples</a:t>
            </a:r>
          </a:p>
          <a:p>
            <a:pPr lvl="1"/>
            <a:r>
              <a:rPr lang="en-US" dirty="0"/>
              <a:t>Email/chat services: Google Mail (Gmail), Slack</a:t>
            </a:r>
          </a:p>
          <a:p>
            <a:pPr lvl="1"/>
            <a:r>
              <a:rPr lang="en-US" dirty="0"/>
              <a:t>Writing and authoring services: Microsoft Office 365, Overleaf</a:t>
            </a:r>
          </a:p>
          <a:p>
            <a:pPr lvl="1"/>
            <a:r>
              <a:rPr lang="en-US" dirty="0"/>
              <a:t>Enterprise:  Salesforces, ERP as a service (SAP HANA Cloud)</a:t>
            </a:r>
          </a:p>
          <a:p>
            <a:pPr lvl="1"/>
            <a:r>
              <a:rPr lang="en-US" dirty="0"/>
              <a:t>Database as a Service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DaaS</a:t>
            </a:r>
            <a:r>
              <a:rPr lang="en-US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883" y="3199915"/>
            <a:ext cx="676275" cy="476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510" y="3565815"/>
            <a:ext cx="799955" cy="562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022" y="4371643"/>
            <a:ext cx="4719625" cy="1877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75" y="527744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376216" y="5012713"/>
            <a:ext cx="278938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Aulbach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Torsten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Dean Jacobs,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Alfons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Kemper, 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Rittinger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Multi-tenant databases for software as a service: schema-mapping techniques.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7577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as a Service (SaaS)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Analysis on Gmail Data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Coordinated </a:t>
            </a:r>
            <a:r>
              <a:rPr lang="en-US" b="1" dirty="0" err="1">
                <a:solidFill>
                  <a:srgbClr val="7889FB"/>
                </a:solidFill>
              </a:rPr>
              <a:t>bursty</a:t>
            </a:r>
            <a:r>
              <a:rPr lang="en-US" b="1" dirty="0">
                <a:solidFill>
                  <a:srgbClr val="7889FB"/>
                </a:solidFill>
              </a:rPr>
              <a:t> tracing</a:t>
            </a:r>
            <a:r>
              <a:rPr lang="en-US" dirty="0"/>
              <a:t> via time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Vertical context injection </a:t>
            </a:r>
            <a:r>
              <a:rPr lang="en-US" dirty="0"/>
              <a:t>into kernel logs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072" y="148253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606473" y="1429005"/>
            <a:ext cx="274320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Ardelean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Diwan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Chandra Erdman: Performance Analysis of Cloud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963" y="2508644"/>
            <a:ext cx="4060283" cy="2020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358" y="2480935"/>
            <a:ext cx="4023203" cy="2015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71" y="4745962"/>
            <a:ext cx="4041743" cy="2052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0146" y="4599712"/>
            <a:ext cx="164407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(a) Variations in rate and mix of user visible requests (UVR)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38313" y="4595094"/>
            <a:ext cx="164407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(b) Variations in rate and mix of essential non-UVR work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3967" y="3583713"/>
            <a:ext cx="364398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(validate, update, repair, compact)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8364" y="2456347"/>
            <a:ext cx="68349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EU/US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1055" y="4624017"/>
            <a:ext cx="207207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4x lightning Belgium DC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reconstruct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43562" y="5809275"/>
            <a:ext cx="3020291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(c) Variations due to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one-off events</a:t>
            </a:r>
          </a:p>
        </p:txBody>
      </p:sp>
    </p:spTree>
    <p:extLst>
      <p:ext uri="{BB962C8B-B14F-4D97-AF65-F5344CB8AC3E}">
        <p14:creationId xmlns:p14="http://schemas.microsoft.com/office/powerpoint/2010/main" val="360696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0" y="6229978"/>
            <a:ext cx="9144000" cy="628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Serverless</a:t>
            </a:r>
            <a:r>
              <a:rPr lang="en-US" dirty="0"/>
              <a:t> Computing (</a:t>
            </a:r>
            <a:r>
              <a:rPr lang="en-US" dirty="0" err="1"/>
              <a:t>FaaS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</a:t>
            </a:r>
            <a:r>
              <a:rPr lang="en-US" dirty="0" err="1"/>
              <a:t>Serverless</a:t>
            </a:r>
            <a:endParaRPr lang="en-US" dirty="0"/>
          </a:p>
          <a:p>
            <a:pPr lvl="1"/>
            <a:r>
              <a:rPr lang="en-US" b="1" dirty="0" err="1">
                <a:solidFill>
                  <a:schemeClr val="accent1"/>
                </a:solidFill>
              </a:rPr>
              <a:t>FaaS</a:t>
            </a:r>
            <a:r>
              <a:rPr lang="en-US" b="1" dirty="0">
                <a:solidFill>
                  <a:schemeClr val="accent1"/>
                </a:solidFill>
              </a:rPr>
              <a:t>: </a:t>
            </a:r>
            <a:r>
              <a:rPr lang="en-US" dirty="0"/>
              <a:t>functions-as-a-service (event-driven, stateless input-output mapping)</a:t>
            </a:r>
          </a:p>
          <a:p>
            <a:pPr lvl="1"/>
            <a:r>
              <a:rPr lang="en-US" dirty="0"/>
              <a:t>Infrastructure for deployment and auto-scaling of APIs/functions</a:t>
            </a:r>
          </a:p>
          <a:p>
            <a:pPr lvl="1"/>
            <a:r>
              <a:rPr lang="en-US" dirty="0"/>
              <a:t>Examples: </a:t>
            </a:r>
            <a:r>
              <a:rPr lang="en-US" b="1" dirty="0">
                <a:solidFill>
                  <a:srgbClr val="7889FB"/>
                </a:solidFill>
              </a:rPr>
              <a:t>Amazon Lambda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Microsoft Azure Functions</a:t>
            </a:r>
            <a:r>
              <a:rPr lang="en-US" dirty="0"/>
              <a:t>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Example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27" y="2225988"/>
            <a:ext cx="720725" cy="4836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475" y="2302361"/>
            <a:ext cx="797230" cy="630270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>
            <a:off x="1945428" y="3073940"/>
            <a:ext cx="885217" cy="787940"/>
          </a:xfrm>
          <a:prstGeom prst="lightningBol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844" y="3006245"/>
            <a:ext cx="13910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Event Source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(e.g., cloud services)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513276" y="3405963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15" name="Straight Arrow Connector 14"/>
          <p:cNvCxnSpPr>
            <a:stCxn id="16" idx="3"/>
            <a:endCxn id="22" idx="1"/>
          </p:cNvCxnSpPr>
          <p:nvPr/>
        </p:nvCxnSpPr>
        <p:spPr>
          <a:xfrm>
            <a:off x="6278288" y="3466898"/>
            <a:ext cx="1185890" cy="2922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triangle" w="med" len="lg"/>
            <a:tailEnd type="triangle" w="med" len="lg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58" y="3151763"/>
            <a:ext cx="797230" cy="6302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80002" y="2857090"/>
            <a:ext cx="19201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Lambda Functions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/>
          <p:cNvCxnSpPr>
            <a:endCxn id="47" idx="3"/>
          </p:cNvCxnSpPr>
          <p:nvPr/>
        </p:nvCxnSpPr>
        <p:spPr>
          <a:xfrm flipH="1">
            <a:off x="4513276" y="3518171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464178" y="3146654"/>
            <a:ext cx="139105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Other APIs and Services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2271" y="3725691"/>
            <a:ext cx="213245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 scaling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Pay-per-request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(1M x 100ms = 0.2$)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52411" y="4780881"/>
            <a:ext cx="7478746" cy="20467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com.amazonaws.services.lambda.runtime.RequestHandler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;</a:t>
            </a:r>
          </a:p>
          <a:p>
            <a:endParaRPr lang="en-US" sz="7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class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implements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RequestHandler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&lt;Tuple,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&gt;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@Override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public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MyResponse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handleRequest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(Tuple input, </a:t>
            </a:r>
            <a:r>
              <a:rPr lang="en-US" sz="15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Context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context) {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   </a:t>
            </a:r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return 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expensiveStatelessComputation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(input);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   }</a:t>
            </a:r>
          </a:p>
          <a:p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651" y="2949532"/>
            <a:ext cx="809625" cy="1143000"/>
          </a:xfrm>
          <a:prstGeom prst="rect">
            <a:avLst/>
          </a:prstGeom>
        </p:spPr>
      </p:pic>
      <p:cxnSp>
        <p:nvCxnSpPr>
          <p:cNvPr id="52" name="Straight Arrow Connector 51"/>
          <p:cNvCxnSpPr/>
          <p:nvPr/>
        </p:nvCxnSpPr>
        <p:spPr>
          <a:xfrm>
            <a:off x="2806736" y="3407639"/>
            <a:ext cx="869327" cy="0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  <p:cxnSp>
        <p:nvCxnSpPr>
          <p:cNvPr id="53" name="Straight Arrow Connector 52"/>
          <p:cNvCxnSpPr/>
          <p:nvPr/>
        </p:nvCxnSpPr>
        <p:spPr>
          <a:xfrm flipH="1">
            <a:off x="2806736" y="3519847"/>
            <a:ext cx="869327" cy="2861"/>
          </a:xfrm>
          <a:prstGeom prst="straightConnector1">
            <a:avLst/>
          </a:prstGeom>
          <a:noFill/>
          <a:ln w="19050" cap="sq" cmpd="sng" algn="ctr">
            <a:solidFill>
              <a:srgbClr val="7889FB"/>
            </a:solidFill>
            <a:prstDash val="solid"/>
            <a:round/>
            <a:headEnd type="none"/>
            <a:tailEnd type="triangle" w="med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66066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7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Serverless</a:t>
            </a:r>
            <a:r>
              <a:rPr lang="en-US" dirty="0"/>
              <a:t> Computing (</a:t>
            </a:r>
            <a:r>
              <a:rPr lang="en-US" dirty="0" err="1"/>
              <a:t>FaaS</a:t>
            </a:r>
            <a:r>
              <a:rPr lang="en-US" dirty="0"/>
              <a:t>),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Advantages </a:t>
            </a:r>
            <a:r>
              <a:rPr lang="en-US" b="0" dirty="0"/>
              <a:t>(One Step Forward)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Auto-scaling</a:t>
            </a:r>
            <a:r>
              <a:rPr lang="en-US" dirty="0"/>
              <a:t> (the workload drives </a:t>
            </a:r>
            <a:br>
              <a:rPr lang="en-US" dirty="0"/>
            </a:br>
            <a:r>
              <a:rPr lang="en-US" dirty="0"/>
              <a:t>the allocation and deallocation of resources)</a:t>
            </a:r>
          </a:p>
          <a:p>
            <a:pPr lvl="1"/>
            <a:r>
              <a:rPr lang="en-US" b="1" dirty="0"/>
              <a:t>Use cases: </a:t>
            </a:r>
            <a:r>
              <a:rPr lang="en-US" b="1" dirty="0">
                <a:solidFill>
                  <a:schemeClr val="accent1"/>
                </a:solidFill>
              </a:rPr>
              <a:t>embarrassingly parallel functions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orchestration functions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(of proprietary auto scaling services), </a:t>
            </a:r>
            <a:r>
              <a:rPr lang="en-US" b="1" dirty="0">
                <a:solidFill>
                  <a:schemeClr val="accent1"/>
                </a:solidFill>
              </a:rPr>
              <a:t>function composition</a:t>
            </a:r>
            <a:r>
              <a:rPr lang="en-US" dirty="0"/>
              <a:t> (workflows)</a:t>
            </a:r>
          </a:p>
          <a:p>
            <a:pPr lvl="1"/>
            <a:endParaRPr lang="en-US" sz="700" dirty="0"/>
          </a:p>
          <a:p>
            <a:r>
              <a:rPr lang="en-US" dirty="0"/>
              <a:t>Disadvantages </a:t>
            </a:r>
            <a:r>
              <a:rPr lang="en-US" b="0" dirty="0"/>
              <a:t>(Two Steps Backward)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Lacks efficient data processing</a:t>
            </a:r>
            <a:r>
              <a:rPr lang="en-US" dirty="0"/>
              <a:t> (limited lifetime of state/caches, </a:t>
            </a:r>
            <a:br>
              <a:rPr lang="en-US" dirty="0"/>
            </a:br>
            <a:r>
              <a:rPr lang="en-US" dirty="0"/>
              <a:t>I/O bottlenecks due to lack of co-location)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Hinders distributed systems development </a:t>
            </a:r>
            <a:r>
              <a:rPr lang="en-US" dirty="0"/>
              <a:t>(communication through </a:t>
            </a:r>
            <a:br>
              <a:rPr lang="en-US" dirty="0"/>
            </a:br>
            <a:r>
              <a:rPr lang="en-US" dirty="0"/>
              <a:t>slow storage, no specialized hardware)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0395" y="1388027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477163" y="1338735"/>
            <a:ext cx="282632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Computing: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Step Forward, Two Steps Back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7416" y="4488880"/>
            <a:ext cx="1847271" cy="18158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“Taken together, these challenges seem both interesting and sur-mountable. [...] Whether we call the new results ‘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serverless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computing’ or something else, the future is fluid.”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387"/>
          <a:stretch/>
        </p:blipFill>
        <p:spPr>
          <a:xfrm>
            <a:off x="1237670" y="4802266"/>
            <a:ext cx="5695899" cy="8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6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AWS Pricing (current gen)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Amazon EC2 (Elastic </a:t>
            </a:r>
            <a:br>
              <a:rPr lang="en-US" dirty="0"/>
            </a:br>
            <a:r>
              <a:rPr lang="en-US" dirty="0"/>
              <a:t>Compute Cloud)</a:t>
            </a:r>
          </a:p>
          <a:p>
            <a:pPr lvl="1"/>
            <a:r>
              <a:rPr lang="en-US" dirty="0"/>
              <a:t>IaaS offering of different </a:t>
            </a:r>
            <a:br>
              <a:rPr lang="en-US" dirty="0"/>
            </a:br>
            <a:r>
              <a:rPr lang="en-US" dirty="0"/>
              <a:t>node types and generations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On-demand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reserved</a:t>
            </a:r>
            <a:r>
              <a:rPr lang="en-US" dirty="0"/>
              <a:t>, and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spot</a:t>
            </a:r>
            <a:r>
              <a:rPr lang="en-US" dirty="0"/>
              <a:t> instances</a:t>
            </a:r>
          </a:p>
          <a:p>
            <a:pPr lvl="1"/>
            <a:endParaRPr lang="en-US" sz="700" dirty="0"/>
          </a:p>
          <a:p>
            <a:r>
              <a:rPr lang="en-US" dirty="0"/>
              <a:t>Amazon ECS (Elastic Container Service)</a:t>
            </a:r>
          </a:p>
          <a:p>
            <a:pPr lvl="1"/>
            <a:r>
              <a:rPr lang="en-US" dirty="0"/>
              <a:t>PaaS offering for Docker containers</a:t>
            </a:r>
          </a:p>
          <a:p>
            <a:pPr lvl="1"/>
            <a:r>
              <a:rPr lang="en-US" dirty="0"/>
              <a:t>Automatic setup of Docker environment</a:t>
            </a:r>
          </a:p>
          <a:p>
            <a:pPr lvl="1"/>
            <a:endParaRPr lang="en-US" sz="700" dirty="0"/>
          </a:p>
          <a:p>
            <a:r>
              <a:rPr lang="en-US" dirty="0"/>
              <a:t>Amazon EMR (Elastic Map Reduce)</a:t>
            </a:r>
          </a:p>
          <a:p>
            <a:pPr lvl="1"/>
            <a:r>
              <a:rPr lang="en-US" dirty="0"/>
              <a:t>PaaS offering for Hadoop workloads</a:t>
            </a:r>
          </a:p>
          <a:p>
            <a:pPr lvl="1"/>
            <a:r>
              <a:rPr lang="en-US" dirty="0"/>
              <a:t>Automatic setup of YARN, HDFS, and</a:t>
            </a:r>
            <a:br>
              <a:rPr lang="en-US" dirty="0"/>
            </a:br>
            <a:r>
              <a:rPr lang="en-US" dirty="0"/>
              <a:t>specialized frameworks like Spark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Prices in addition to EC2 prices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 Computing Service Models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840" y="1410118"/>
            <a:ext cx="4592096" cy="1576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39543" y="3456633"/>
            <a:ext cx="24417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Pricing according to EC2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(in EC2 launch mode)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637" y="4602597"/>
            <a:ext cx="3679317" cy="15634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3559" y="1102667"/>
            <a:ext cx="85603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vCores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47361" y="1109151"/>
            <a:ext cx="61284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03140" y="4602597"/>
            <a:ext cx="847185" cy="1563434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930" y="1612826"/>
            <a:ext cx="4546866" cy="16089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06322" y="1080651"/>
            <a:ext cx="108136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of 12/2019</a:t>
            </a:r>
          </a:p>
        </p:txBody>
      </p:sp>
    </p:spTree>
    <p:extLst>
      <p:ext uri="{BB962C8B-B14F-4D97-AF65-F5344CB8AC3E}">
        <p14:creationId xmlns:p14="http://schemas.microsoft.com/office/powerpoint/2010/main" val="93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Cloud, Fog, and Edge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14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28" y="2618271"/>
            <a:ext cx="5185323" cy="347707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vs Fog vs Edge Overview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Edge Computing</a:t>
            </a:r>
          </a:p>
          <a:p>
            <a:pPr lvl="1"/>
            <a:r>
              <a:rPr lang="en-US" dirty="0"/>
              <a:t>Huge number of mobile / </a:t>
            </a:r>
            <a:r>
              <a:rPr lang="en-US" dirty="0" err="1"/>
              <a:t>IoT</a:t>
            </a:r>
            <a:r>
              <a:rPr lang="en-US" dirty="0"/>
              <a:t> devices</a:t>
            </a:r>
          </a:p>
          <a:p>
            <a:pPr lvl="1"/>
            <a:r>
              <a:rPr lang="en-US" dirty="0"/>
              <a:t>Edge computing for </a:t>
            </a:r>
            <a:r>
              <a:rPr lang="en-US" b="1" dirty="0">
                <a:solidFill>
                  <a:schemeClr val="accent1"/>
                </a:solidFill>
              </a:rPr>
              <a:t>latency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bandwidth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privacy</a:t>
            </a:r>
          </a:p>
          <a:p>
            <a:pPr lvl="1"/>
            <a:endParaRPr lang="en-US" sz="700" dirty="0"/>
          </a:p>
          <a:p>
            <a:r>
              <a:rPr lang="en-US" dirty="0"/>
              <a:t>Fog &amp; Edge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Different degrees 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of application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decentralization</a:t>
            </a:r>
          </a:p>
          <a:p>
            <a:pPr lvl="1"/>
            <a:r>
              <a:rPr lang="en-US" dirty="0"/>
              <a:t>Reasons: </a:t>
            </a:r>
            <a:r>
              <a:rPr lang="en-US" b="1" dirty="0">
                <a:solidFill>
                  <a:schemeClr val="accent1"/>
                </a:solidFill>
              </a:rPr>
              <a:t>energy</a:t>
            </a:r>
            <a:r>
              <a:rPr lang="en-US" dirty="0"/>
              <a:t>,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performance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data</a:t>
            </a:r>
          </a:p>
          <a:p>
            <a:pPr lvl="1"/>
            <a:r>
              <a:rPr lang="en-US" dirty="0"/>
              <a:t>Natural hierarchy,</a:t>
            </a:r>
            <a:br>
              <a:rPr lang="en-US" dirty="0"/>
            </a:br>
            <a:r>
              <a:rPr lang="en-US" dirty="0"/>
              <a:t>heterogeneity</a:t>
            </a:r>
          </a:p>
          <a:p>
            <a:pPr lvl="1"/>
            <a:r>
              <a:rPr lang="en-US" dirty="0"/>
              <a:t>Cloud as enabler </a:t>
            </a:r>
            <a:br>
              <a:rPr lang="en-US" dirty="0"/>
            </a:br>
            <a:r>
              <a:rPr lang="en-US" dirty="0"/>
              <a:t>for vibrant </a:t>
            </a:r>
            <a:br>
              <a:rPr lang="en-US" dirty="0"/>
            </a:br>
            <a:r>
              <a:rPr lang="en-US" dirty="0"/>
              <a:t>web ecosystem 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</a:rPr>
              <a:t>fog/edge for </a:t>
            </a:r>
            <a:r>
              <a:rPr lang="en-US" b="1" dirty="0" err="1">
                <a:solidFill>
                  <a:srgbClr val="7889FB"/>
                </a:solidFill>
              </a:rPr>
              <a:t>IoT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the same?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397" y="786433"/>
            <a:ext cx="967557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85164" y="1395700"/>
            <a:ext cx="296516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[Maria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Gorlatova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Special Topics: Edge Computing;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IoT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Meets the Cloud – The Origins of Edge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Duke University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97845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025" y="2900495"/>
            <a:ext cx="5564974" cy="3389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AWS </a:t>
            </a:r>
            <a:r>
              <a:rPr lang="en-US" dirty="0" err="1"/>
              <a:t>Greengrass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AWS </a:t>
            </a:r>
            <a:r>
              <a:rPr lang="en-US" dirty="0" err="1"/>
              <a:t>Greengrass</a:t>
            </a:r>
            <a:endParaRPr lang="en-US" dirty="0"/>
          </a:p>
          <a:p>
            <a:pPr lvl="1"/>
            <a:r>
              <a:rPr lang="en-US" dirty="0"/>
              <a:t>Combine </a:t>
            </a:r>
            <a:r>
              <a:rPr lang="en-US" b="1" dirty="0">
                <a:solidFill>
                  <a:srgbClr val="7889FB"/>
                </a:solidFill>
              </a:rPr>
              <a:t>cloud computing and groups of </a:t>
            </a:r>
            <a:r>
              <a:rPr lang="en-US" b="1" dirty="0" err="1">
                <a:solidFill>
                  <a:srgbClr val="7889FB"/>
                </a:solidFill>
              </a:rPr>
              <a:t>IoT</a:t>
            </a:r>
            <a:r>
              <a:rPr lang="en-US" b="1" dirty="0">
                <a:solidFill>
                  <a:srgbClr val="7889FB"/>
                </a:solidFill>
              </a:rPr>
              <a:t> devices</a:t>
            </a:r>
          </a:p>
          <a:p>
            <a:pPr lvl="1"/>
            <a:r>
              <a:rPr lang="en-US" dirty="0"/>
              <a:t>Cloud configuration, group cores, connected devices to groups</a:t>
            </a:r>
          </a:p>
          <a:p>
            <a:pPr lvl="1"/>
            <a:r>
              <a:rPr lang="en-US" dirty="0"/>
              <a:t>Run lambda functions (</a:t>
            </a:r>
            <a:r>
              <a:rPr lang="en-US" dirty="0" err="1"/>
              <a:t>FaaS</a:t>
            </a:r>
            <a:r>
              <a:rPr lang="en-US" dirty="0"/>
              <a:t>) in cloud, fog, and edge – partial autonomy</a:t>
            </a:r>
          </a:p>
          <a:p>
            <a:pPr lvl="1"/>
            <a:endParaRPr lang="en-US" dirty="0"/>
          </a:p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Central configuration and</a:t>
            </a:r>
            <a:br>
              <a:rPr lang="en-US" dirty="0"/>
            </a:br>
            <a:r>
              <a:rPr lang="en-US" dirty="0"/>
              <a:t>deployment</a:t>
            </a:r>
          </a:p>
          <a:p>
            <a:pPr lvl="1"/>
            <a:r>
              <a:rPr lang="en-US" dirty="0"/>
              <a:t>Decentralized</a:t>
            </a:r>
            <a:br>
              <a:rPr lang="en-US" dirty="0"/>
            </a:br>
            <a:r>
              <a:rPr lang="en-US" dirty="0"/>
              <a:t>operation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5" t="4364" r="29151" b="4242"/>
          <a:stretch/>
        </p:blipFill>
        <p:spPr>
          <a:xfrm>
            <a:off x="8251024" y="1108363"/>
            <a:ext cx="666930" cy="720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1050" y="5067300"/>
            <a:ext cx="20859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Customer Use cases: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“My data doesn’t reach the cloud”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4575" y="706750"/>
            <a:ext cx="2692400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https://aws.amazon.com/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greengrass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/?nc1=h_ls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179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ML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(example application: voice recognition)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Adaptation of parameter server architecture,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w/ random client sampling and </a:t>
            </a:r>
            <a:r>
              <a:rPr lang="en-US" b="1" dirty="0">
                <a:solidFill>
                  <a:srgbClr val="7889FB"/>
                </a:solidFill>
              </a:rPr>
              <a:t>distributed </a:t>
            </a:r>
            <a:r>
              <a:rPr lang="en-US" b="1" dirty="0" err="1">
                <a:solidFill>
                  <a:srgbClr val="7889FB"/>
                </a:solidFill>
              </a:rPr>
              <a:t>agg</a:t>
            </a:r>
            <a:r>
              <a:rPr lang="en-US" b="1" dirty="0">
                <a:solidFill>
                  <a:srgbClr val="7889FB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Training when </a:t>
            </a:r>
            <a:r>
              <a:rPr lang="en-US" dirty="0"/>
              <a:t>phone idle, charging, </a:t>
            </a:r>
            <a:r>
              <a:rPr lang="en-US" b="1" dirty="0">
                <a:solidFill>
                  <a:schemeClr val="accent1"/>
                </a:solidFill>
              </a:rPr>
              <a:t>and on </a:t>
            </a:r>
            <a:r>
              <a:rPr lang="en-US" b="1" dirty="0" err="1">
                <a:solidFill>
                  <a:schemeClr val="accent1"/>
                </a:solidFill>
              </a:rPr>
              <a:t>WiFi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endParaRPr lang="en-US" sz="1200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B uses machine from A </a:t>
            </a:r>
            <a:br>
              <a:rPr lang="en-US" dirty="0"/>
            </a:br>
            <a:r>
              <a:rPr lang="en-US" dirty="0"/>
              <a:t>to test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marL="457200" lvl="1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    Negotiated in bilateral contracts</a:t>
            </a:r>
          </a:p>
          <a:p>
            <a:pPr lvl="1"/>
            <a:endParaRPr lang="en-US" sz="700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Spectrum of Data Ownership: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Federated learning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might create </a:t>
            </a:r>
            <a:r>
              <a:rPr lang="en-US" b="1" dirty="0">
                <a:solidFill>
                  <a:srgbClr val="7889FB"/>
                </a:solidFill>
              </a:rPr>
              <a:t>new markets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7448257" y="2671699"/>
            <a:ext cx="255432" cy="5124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6653133" y="2551120"/>
            <a:ext cx="255432" cy="5124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1" r="27006"/>
          <a:stretch/>
        </p:blipFill>
        <p:spPr>
          <a:xfrm>
            <a:off x="8242958" y="2551119"/>
            <a:ext cx="255432" cy="512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373" y="1667180"/>
            <a:ext cx="457200" cy="37147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6" idx="0"/>
          </p:cNvCxnSpPr>
          <p:nvPr/>
        </p:nvCxnSpPr>
        <p:spPr>
          <a:xfrm flipH="1">
            <a:off x="6780849" y="2038655"/>
            <a:ext cx="605652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67334" y="1872492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1" name="Straight Arrow Connector 10"/>
          <p:cNvCxnSpPr>
            <a:stCxn id="8" idx="2"/>
            <a:endCxn id="5" idx="0"/>
          </p:cNvCxnSpPr>
          <p:nvPr/>
        </p:nvCxnSpPr>
        <p:spPr>
          <a:xfrm>
            <a:off x="7575973" y="2038655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7" idx="0"/>
          </p:cNvCxnSpPr>
          <p:nvPr/>
        </p:nvCxnSpPr>
        <p:spPr>
          <a:xfrm>
            <a:off x="7754710" y="2038655"/>
            <a:ext cx="615964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53743" y="1854072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465" y="72456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884828" y="673390"/>
            <a:ext cx="25064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[Keith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Bonawitz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 Towards Federated Learning at Scale: System Design.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SysML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6" name="Can 15"/>
          <p:cNvSpPr/>
          <p:nvPr/>
        </p:nvSpPr>
        <p:spPr>
          <a:xfrm>
            <a:off x="6567949" y="3164500"/>
            <a:ext cx="432619" cy="275978"/>
          </a:xfrm>
          <a:prstGeom prst="can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D1</a:t>
            </a:r>
          </a:p>
        </p:txBody>
      </p:sp>
      <p:sp>
        <p:nvSpPr>
          <p:cNvPr id="17" name="Can 16"/>
          <p:cNvSpPr/>
          <p:nvPr/>
        </p:nvSpPr>
        <p:spPr>
          <a:xfrm>
            <a:off x="7359447" y="3287404"/>
            <a:ext cx="432619" cy="275978"/>
          </a:xfrm>
          <a:prstGeom prst="can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D2</a:t>
            </a:r>
          </a:p>
        </p:txBody>
      </p:sp>
      <p:sp>
        <p:nvSpPr>
          <p:cNvPr id="18" name="Can 17"/>
          <p:cNvSpPr/>
          <p:nvPr/>
        </p:nvSpPr>
        <p:spPr>
          <a:xfrm>
            <a:off x="8160780" y="3164499"/>
            <a:ext cx="432619" cy="275978"/>
          </a:xfrm>
          <a:prstGeom prst="can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D3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365524" y="3839224"/>
            <a:ext cx="4267205" cy="1470132"/>
            <a:chOff x="4365524" y="3839224"/>
            <a:chExt cx="4267205" cy="1470132"/>
          </a:xfrm>
        </p:grpSpPr>
        <p:pic>
          <p:nvPicPr>
            <p:cNvPr id="19" name="Picture 10" descr="https://upload.wikimedia.org/wikipedia/commons/thumb/d/d8/Emblem-person-blue.svg/1024px-Emblem-person-blue.svg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3839224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 descr="https://upload.wikimedia.org/wikipedia/commons/thumb/1/1b/Emblem-person-red.svg/2000px-Emblem-person-red.svg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3840263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20" idx="3"/>
              <a:endCxn id="19" idx="1"/>
            </p:cNvCxnSpPr>
            <p:nvPr/>
          </p:nvCxnSpPr>
          <p:spPr>
            <a:xfrm flipV="1">
              <a:off x="5285377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434DDA1-2353-412C-8D69-82FE99A48981}"/>
                </a:ext>
              </a:extLst>
            </p:cNvPr>
            <p:cNvCxnSpPr>
              <a:cxnSpLocks/>
              <a:stCxn id="19" idx="3"/>
              <a:endCxn id="21" idx="1"/>
            </p:cNvCxnSpPr>
            <p:nvPr/>
          </p:nvCxnSpPr>
          <p:spPr>
            <a:xfrm>
              <a:off x="6951286" y="4289594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365524" y="4658108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22260" y="466302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688832" y="4658107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27" name="Rectangle: Folded Corner 10">
              <a:extLst>
                <a:ext uri="{FF2B5EF4-FFF2-40B4-BE49-F238E27FC236}">
                  <a16:creationId xmlns:a16="http://schemas.microsoft.com/office/drawing/2014/main" id="{BA8AF161-9ED3-4F9E-9B60-41BEBA015E06}"/>
                </a:ext>
              </a:extLst>
            </p:cNvPr>
            <p:cNvSpPr/>
            <p:nvPr/>
          </p:nvSpPr>
          <p:spPr>
            <a:xfrm>
              <a:off x="7166539" y="4424900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5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Data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tradeoffs</a:t>
            </a:r>
          </a:p>
          <a:p>
            <a:pPr lvl="1"/>
            <a:r>
              <a:rPr lang="en-US" dirty="0"/>
              <a:t>Different applications with different requirements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Potential: </a:t>
            </a:r>
            <a:r>
              <a:rPr lang="en-US" dirty="0"/>
              <a:t>New markets for data-driven services in this spectrum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Cloud, Fog, and Edge Computing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21784" y="3860670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07815" y="4094017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65019" y="4090552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5109" y="4090551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82620" y="40870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854876" y="4094012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(Characteristics-preserving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V="1">
            <a:off x="1742081" y="3181772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34DDA1-2353-412C-8D69-82FE99A48981}"/>
              </a:ext>
            </a:extLst>
          </p:cNvPr>
          <p:cNvCxnSpPr>
            <a:cxnSpLocks/>
          </p:cNvCxnSpPr>
          <p:nvPr/>
        </p:nvCxnSpPr>
        <p:spPr>
          <a:xfrm flipH="1">
            <a:off x="1492698" y="3408217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5635" y="304453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96194" y="2843642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6622" y="4094012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29" name="Right Brace 28"/>
          <p:cNvSpPr/>
          <p:nvPr/>
        </p:nvSpPr>
        <p:spPr>
          <a:xfrm rot="5400000">
            <a:off x="3744932" y="1990843"/>
            <a:ext cx="313706" cy="7387943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89705" y="5964382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</p:spTree>
    <p:extLst>
      <p:ext uri="{BB962C8B-B14F-4D97-AF65-F5344CB8AC3E}">
        <p14:creationId xmlns:p14="http://schemas.microsoft.com/office/powerpoint/2010/main" val="326730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26" grpId="0"/>
      <p:bldP spid="27" grpId="0"/>
      <p:bldP spid="28" grpId="0"/>
      <p:bldP spid="29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Course Outline Part B: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Large-Scale Data Management and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04926" y="5372100"/>
            <a:ext cx="6505575" cy="552450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07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Cloud Computing Fundamentals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4923" y="4697163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08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Cloud Resource Management and Scheduling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4926" y="3798978"/>
            <a:ext cx="6505574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09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Data Storage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04924" y="3124041"/>
            <a:ext cx="6505575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Data-Parallel Computation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4926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Stream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Processing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67251" y="1962150"/>
            <a:ext cx="3143249" cy="77805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Distributed Machine Learning Systems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1413" y="3052183"/>
            <a:ext cx="671764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01410" y="4645191"/>
            <a:ext cx="6714770" cy="1348857"/>
          </a:xfrm>
          <a:prstGeom prst="rect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510" y="3407435"/>
            <a:ext cx="104513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Compute/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Storage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006" y="5121210"/>
            <a:ext cx="114965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Infra</a:t>
            </a:r>
          </a:p>
        </p:txBody>
      </p:sp>
    </p:spTree>
    <p:extLst>
      <p:ext uri="{BB962C8B-B14F-4D97-AF65-F5344CB8AC3E}">
        <p14:creationId xmlns:p14="http://schemas.microsoft.com/office/powerpoint/2010/main" val="321230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  <p:bldP spid="3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725" y="1310400"/>
            <a:ext cx="8229600" cy="497584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Cloud Computing 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  <a:p>
            <a:pPr lvl="1"/>
            <a:endParaRPr lang="en-US" dirty="0"/>
          </a:p>
          <a:p>
            <a:r>
              <a:rPr lang="en-US" dirty="0"/>
              <a:t>Next Lectures </a:t>
            </a:r>
          </a:p>
          <a:p>
            <a:pPr lvl="1"/>
            <a:r>
              <a:rPr lang="en-US" b="1" dirty="0" smtClean="0">
                <a:solidFill>
                  <a:srgbClr val="7889FB"/>
                </a:solidFill>
              </a:rPr>
              <a:t>08 </a:t>
            </a:r>
            <a:r>
              <a:rPr lang="en-US" b="1" dirty="0">
                <a:solidFill>
                  <a:srgbClr val="7889FB"/>
                </a:solidFill>
              </a:rPr>
              <a:t>Cloud Resource Management and Scheduling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[Nov 25]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 smtClean="0">
                <a:solidFill>
                  <a:srgbClr val="7889FB"/>
                </a:solidFill>
              </a:rPr>
              <a:t>09</a:t>
            </a:r>
            <a:r>
              <a:rPr lang="en-US" b="1" dirty="0" smtClean="0">
                <a:solidFill>
                  <a:srgbClr val="7889FB"/>
                </a:solidFill>
              </a:rPr>
              <a:t> </a:t>
            </a:r>
            <a:r>
              <a:rPr lang="en-US" b="1" dirty="0">
                <a:solidFill>
                  <a:srgbClr val="7889FB"/>
                </a:solidFill>
              </a:rPr>
              <a:t>Distributed Data Storage </a:t>
            </a:r>
            <a:r>
              <a:rPr lang="en-US" dirty="0">
                <a:solidFill>
                  <a:schemeClr val="tx1"/>
                </a:solidFill>
              </a:rPr>
              <a:t>[Dec </a:t>
            </a:r>
            <a:r>
              <a:rPr lang="en-US" dirty="0" smtClean="0">
                <a:solidFill>
                  <a:schemeClr val="tx1"/>
                </a:solidFill>
              </a:rPr>
              <a:t>02]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6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Cloud Computing Service Models</a:t>
            </a:r>
          </a:p>
          <a:p>
            <a:r>
              <a:rPr lang="en-US" dirty="0">
                <a:solidFill>
                  <a:schemeClr val="tx1"/>
                </a:solidFill>
              </a:rPr>
              <a:t>Cloud, Fog, and Edge Computing</a:t>
            </a:r>
          </a:p>
        </p:txBody>
      </p:sp>
    </p:spTree>
    <p:extLst>
      <p:ext uri="{BB962C8B-B14F-4D97-AF65-F5344CB8AC3E}">
        <p14:creationId xmlns:p14="http://schemas.microsoft.com/office/powerpoint/2010/main" val="4276290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81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Cloud Computing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Cloud Computing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On-demand, remote storage and compute resources, or services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User:</a:t>
            </a:r>
            <a:r>
              <a:rPr lang="en-US" dirty="0"/>
              <a:t> computing as a utility (similar to energy, water, internet services)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Cloud provider:</a:t>
            </a:r>
            <a:r>
              <a:rPr lang="en-US" dirty="0"/>
              <a:t> computation in data centers / multi-tenancy</a:t>
            </a:r>
          </a:p>
          <a:p>
            <a:pPr lvl="1"/>
            <a:endParaRPr lang="en-US" sz="700" dirty="0"/>
          </a:p>
          <a:p>
            <a:r>
              <a:rPr lang="en-US" dirty="0"/>
              <a:t>Service Models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IaaS: Infrastructure as a service </a:t>
            </a:r>
            <a:r>
              <a:rPr lang="en-US" dirty="0"/>
              <a:t>(e.g., storage/compute nodes)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PaaS: Platform as a service</a:t>
            </a:r>
            <a:r>
              <a:rPr lang="en-US" dirty="0"/>
              <a:t> (e.g., distributed systems/frameworks)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SaaS: Software as a Service</a:t>
            </a:r>
            <a:r>
              <a:rPr lang="en-US" dirty="0"/>
              <a:t> (e.g., email, databases, office, </a:t>
            </a:r>
            <a:r>
              <a:rPr lang="en-US" dirty="0" err="1"/>
              <a:t>github</a:t>
            </a:r>
            <a:r>
              <a:rPr lang="en-US" dirty="0"/>
              <a:t>)</a:t>
            </a:r>
          </a:p>
          <a:p>
            <a:pPr lvl="1"/>
            <a:endParaRPr lang="en-US" sz="700" dirty="0"/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Transforming</a:t>
            </a:r>
            <a:r>
              <a:rPr lang="en-US" dirty="0"/>
              <a:t> IT Industry/Landscape</a:t>
            </a:r>
          </a:p>
          <a:p>
            <a:pPr lvl="1"/>
            <a:r>
              <a:rPr lang="en-US" dirty="0"/>
              <a:t>Since ~2010 increasing move from on-</a:t>
            </a:r>
            <a:r>
              <a:rPr lang="en-US" dirty="0" err="1"/>
              <a:t>prem</a:t>
            </a:r>
            <a:r>
              <a:rPr lang="en-US" dirty="0"/>
              <a:t> to cloud resources</a:t>
            </a:r>
          </a:p>
          <a:p>
            <a:pPr lvl="1"/>
            <a:r>
              <a:rPr lang="en-US" dirty="0"/>
              <a:t>System software licenses become increasingly irrelevant</a:t>
            </a:r>
          </a:p>
          <a:p>
            <a:pPr lvl="1"/>
            <a:r>
              <a:rPr lang="en-US" dirty="0"/>
              <a:t>Few cloud providers dominate IaaS/PaaS/SaaS markets (w/ 2018 revenue):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Microsoft Azure Cloud</a:t>
            </a:r>
            <a:r>
              <a:rPr lang="en-US" dirty="0"/>
              <a:t> ($ 32.2B), </a:t>
            </a:r>
            <a:r>
              <a:rPr lang="en-US" b="1" dirty="0">
                <a:solidFill>
                  <a:srgbClr val="7889FB"/>
                </a:solidFill>
              </a:rPr>
              <a:t>Amazon AWS</a:t>
            </a:r>
            <a:r>
              <a:rPr lang="en-US" dirty="0"/>
              <a:t> ($ 25.7B), </a:t>
            </a:r>
            <a:r>
              <a:rPr lang="en-US" b="1" dirty="0">
                <a:solidFill>
                  <a:srgbClr val="7889FB"/>
                </a:solidFill>
              </a:rPr>
              <a:t>Google Cloud</a:t>
            </a:r>
            <a:r>
              <a:rPr lang="en-US" dirty="0"/>
              <a:t> (N/A), </a:t>
            </a:r>
            <a:r>
              <a:rPr lang="en-US" b="1" dirty="0">
                <a:solidFill>
                  <a:srgbClr val="7889FB"/>
                </a:solidFill>
              </a:rPr>
              <a:t>IBM Cloud</a:t>
            </a:r>
            <a:r>
              <a:rPr lang="en-US" dirty="0"/>
              <a:t> ($ 19.2B), </a:t>
            </a:r>
            <a:r>
              <a:rPr lang="en-US" b="1" dirty="0">
                <a:solidFill>
                  <a:srgbClr val="7889FB"/>
                </a:solidFill>
              </a:rPr>
              <a:t>Oracle Cloud</a:t>
            </a:r>
            <a:r>
              <a:rPr lang="en-US" dirty="0"/>
              <a:t> ($ 5.3B), </a:t>
            </a:r>
            <a:r>
              <a:rPr lang="en-US" b="1" dirty="0">
                <a:solidFill>
                  <a:srgbClr val="7889FB"/>
                </a:solidFill>
              </a:rPr>
              <a:t>Alibaba Cloud</a:t>
            </a:r>
            <a:r>
              <a:rPr lang="en-US" dirty="0"/>
              <a:t> ($ 2.1B) </a:t>
            </a:r>
            <a:br>
              <a:rPr lang="en-US" dirty="0"/>
            </a:b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</p:spTree>
    <p:extLst>
      <p:ext uri="{BB962C8B-B14F-4D97-AF65-F5344CB8AC3E}">
        <p14:creationId xmlns:p14="http://schemas.microsoft.com/office/powerpoint/2010/main" val="6912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Cloud Computing,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 #1: </a:t>
            </a:r>
            <a:r>
              <a:rPr lang="en-US" dirty="0">
                <a:solidFill>
                  <a:schemeClr val="accent1"/>
                </a:solidFill>
              </a:rPr>
              <a:t>Pay as you go</a:t>
            </a:r>
          </a:p>
          <a:p>
            <a:pPr lvl="1"/>
            <a:r>
              <a:rPr lang="en-US" dirty="0"/>
              <a:t>No upfront cost for infrastructure</a:t>
            </a:r>
          </a:p>
          <a:p>
            <a:pPr lvl="1"/>
            <a:r>
              <a:rPr lang="en-US" dirty="0"/>
              <a:t>Variable utilization </a:t>
            </a:r>
            <a:r>
              <a:rPr lang="en-AT" dirty="0">
                <a:sym typeface="Wingdings" panose="05000000000000000000" pitchFamily="2" charset="2"/>
              </a:rPr>
              <a:t></a:t>
            </a:r>
            <a:r>
              <a:rPr lang="en-US" dirty="0">
                <a:sym typeface="Wingdings" panose="05000000000000000000" pitchFamily="2" charset="2"/>
              </a:rPr>
              <a:t> over-provisioning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Pay per use or acquired resources</a:t>
            </a:r>
          </a:p>
          <a:p>
            <a:pPr lvl="1"/>
            <a:endParaRPr lang="en-US" sz="1200" dirty="0"/>
          </a:p>
          <a:p>
            <a:r>
              <a:rPr lang="en-US" dirty="0"/>
              <a:t>Argument #2: </a:t>
            </a:r>
            <a:r>
              <a:rPr lang="en-US" dirty="0">
                <a:solidFill>
                  <a:schemeClr val="accent1"/>
                </a:solidFill>
              </a:rPr>
              <a:t>Economies of Scale</a:t>
            </a:r>
          </a:p>
          <a:p>
            <a:pPr lvl="1"/>
            <a:r>
              <a:rPr lang="en-US" dirty="0"/>
              <a:t>Purchasing and managing IT infrastructure at scale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b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</a:b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(a</a:t>
            </a:r>
            <a:r>
              <a:rPr lang="en-US" dirty="0">
                <a:solidFill>
                  <a:schemeClr val="tx1"/>
                </a:solidFill>
              </a:rPr>
              <a:t>pplies to both HW resources and IT infrastructure/system experts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Focus on </a:t>
            </a:r>
            <a:r>
              <a:rPr lang="en-US" b="1" dirty="0">
                <a:solidFill>
                  <a:srgbClr val="7889FB"/>
                </a:solidFill>
              </a:rPr>
              <a:t>scale-out on commodity HW </a:t>
            </a:r>
            <a:r>
              <a:rPr lang="en-US" dirty="0"/>
              <a:t>over scale-up </a:t>
            </a: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lower cost</a:t>
            </a:r>
            <a:endParaRPr lang="en-US" dirty="0"/>
          </a:p>
          <a:p>
            <a:pPr lvl="1"/>
            <a:endParaRPr lang="en-US" sz="1200" dirty="0"/>
          </a:p>
          <a:p>
            <a:r>
              <a:rPr lang="en-US" dirty="0"/>
              <a:t>Argument #3: </a:t>
            </a:r>
            <a:r>
              <a:rPr lang="en-US" dirty="0">
                <a:solidFill>
                  <a:schemeClr val="accent1"/>
                </a:solidFill>
              </a:rPr>
              <a:t>Elasticity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Assuming perfect scalability, work done </a:t>
            </a:r>
            <a:br>
              <a:rPr lang="en-US" dirty="0"/>
            </a:br>
            <a:r>
              <a:rPr lang="en-US" dirty="0"/>
              <a:t>in </a:t>
            </a:r>
            <a:r>
              <a:rPr lang="en-US" b="1" dirty="0">
                <a:solidFill>
                  <a:srgbClr val="7889FB"/>
                </a:solidFill>
              </a:rPr>
              <a:t>constant time * resources </a:t>
            </a:r>
          </a:p>
          <a:p>
            <a:pPr lvl="1"/>
            <a:r>
              <a:rPr lang="en-US" dirty="0"/>
              <a:t>Given virtually unlimited resources</a:t>
            </a:r>
            <a:br>
              <a:rPr lang="en-US" dirty="0"/>
            </a:br>
            <a:r>
              <a:rPr lang="en-US" dirty="0"/>
              <a:t>allows to reduce time as necessary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34907" y="1284050"/>
            <a:ext cx="2" cy="140320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134907" y="2687257"/>
            <a:ext cx="2854039" cy="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16"/>
          <p:cNvSpPr/>
          <p:nvPr/>
        </p:nvSpPr>
        <p:spPr>
          <a:xfrm>
            <a:off x="6144144" y="1556423"/>
            <a:ext cx="2650836" cy="1057407"/>
          </a:xfrm>
          <a:custGeom>
            <a:avLst/>
            <a:gdLst>
              <a:gd name="connsiteX0" fmla="*/ 0 w 2650836"/>
              <a:gd name="connsiteY0" fmla="*/ 1785963 h 2032632"/>
              <a:gd name="connsiteX1" fmla="*/ 193963 w 2650836"/>
              <a:gd name="connsiteY1" fmla="*/ 1665890 h 2032632"/>
              <a:gd name="connsiteX2" fmla="*/ 360218 w 2650836"/>
              <a:gd name="connsiteY2" fmla="*/ 1822908 h 2032632"/>
              <a:gd name="connsiteX3" fmla="*/ 554181 w 2650836"/>
              <a:gd name="connsiteY3" fmla="*/ 1785963 h 2032632"/>
              <a:gd name="connsiteX4" fmla="*/ 766618 w 2650836"/>
              <a:gd name="connsiteY4" fmla="*/ 1628945 h 2032632"/>
              <a:gd name="connsiteX5" fmla="*/ 877454 w 2650836"/>
              <a:gd name="connsiteY5" fmla="*/ 86472 h 2032632"/>
              <a:gd name="connsiteX6" fmla="*/ 988291 w 2650836"/>
              <a:gd name="connsiteY6" fmla="*/ 188072 h 2032632"/>
              <a:gd name="connsiteX7" fmla="*/ 1080654 w 2650836"/>
              <a:gd name="connsiteY7" fmla="*/ 123418 h 2032632"/>
              <a:gd name="connsiteX8" fmla="*/ 1145309 w 2650836"/>
              <a:gd name="connsiteY8" fmla="*/ 382036 h 2032632"/>
              <a:gd name="connsiteX9" fmla="*/ 1228436 w 2650836"/>
              <a:gd name="connsiteY9" fmla="*/ 86472 h 2032632"/>
              <a:gd name="connsiteX10" fmla="*/ 1357745 w 2650836"/>
              <a:gd name="connsiteY10" fmla="*/ 1139418 h 2032632"/>
              <a:gd name="connsiteX11" fmla="*/ 1505527 w 2650836"/>
              <a:gd name="connsiteY11" fmla="*/ 1869090 h 2032632"/>
              <a:gd name="connsiteX12" fmla="*/ 1764145 w 2650836"/>
              <a:gd name="connsiteY12" fmla="*/ 1813672 h 2032632"/>
              <a:gd name="connsiteX13" fmla="*/ 1939636 w 2650836"/>
              <a:gd name="connsiteY13" fmla="*/ 1878327 h 2032632"/>
              <a:gd name="connsiteX14" fmla="*/ 2032000 w 2650836"/>
              <a:gd name="connsiteY14" fmla="*/ 1795199 h 2032632"/>
              <a:gd name="connsiteX15" fmla="*/ 2105891 w 2650836"/>
              <a:gd name="connsiteY15" fmla="*/ 520581 h 2032632"/>
              <a:gd name="connsiteX16" fmla="*/ 2262909 w 2650836"/>
              <a:gd name="connsiteY16" fmla="*/ 686836 h 2032632"/>
              <a:gd name="connsiteX17" fmla="*/ 2373745 w 2650836"/>
              <a:gd name="connsiteY17" fmla="*/ 308145 h 2032632"/>
              <a:gd name="connsiteX18" fmla="*/ 2503054 w 2650836"/>
              <a:gd name="connsiteY18" fmla="*/ 1896799 h 2032632"/>
              <a:gd name="connsiteX19" fmla="*/ 2650836 w 2650836"/>
              <a:gd name="connsiteY19" fmla="*/ 1841381 h 2032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50836" h="2032632">
                <a:moveTo>
                  <a:pt x="0" y="1785963"/>
                </a:moveTo>
                <a:cubicBezTo>
                  <a:pt x="66963" y="1722847"/>
                  <a:pt x="133927" y="1659732"/>
                  <a:pt x="193963" y="1665890"/>
                </a:cubicBezTo>
                <a:cubicBezTo>
                  <a:pt x="253999" y="1672047"/>
                  <a:pt x="300182" y="1802896"/>
                  <a:pt x="360218" y="1822908"/>
                </a:cubicBezTo>
                <a:cubicBezTo>
                  <a:pt x="420254" y="1842920"/>
                  <a:pt x="486448" y="1818290"/>
                  <a:pt x="554181" y="1785963"/>
                </a:cubicBezTo>
                <a:cubicBezTo>
                  <a:pt x="621914" y="1753636"/>
                  <a:pt x="712739" y="1912194"/>
                  <a:pt x="766618" y="1628945"/>
                </a:cubicBezTo>
                <a:cubicBezTo>
                  <a:pt x="820497" y="1345696"/>
                  <a:pt x="840509" y="326617"/>
                  <a:pt x="877454" y="86472"/>
                </a:cubicBezTo>
                <a:cubicBezTo>
                  <a:pt x="914399" y="-153673"/>
                  <a:pt x="954424" y="181914"/>
                  <a:pt x="988291" y="188072"/>
                </a:cubicBezTo>
                <a:cubicBezTo>
                  <a:pt x="1022158" y="194230"/>
                  <a:pt x="1054484" y="91091"/>
                  <a:pt x="1080654" y="123418"/>
                </a:cubicBezTo>
                <a:cubicBezTo>
                  <a:pt x="1106824" y="155745"/>
                  <a:pt x="1120679" y="388194"/>
                  <a:pt x="1145309" y="382036"/>
                </a:cubicBezTo>
                <a:cubicBezTo>
                  <a:pt x="1169939" y="375878"/>
                  <a:pt x="1193030" y="-39758"/>
                  <a:pt x="1228436" y="86472"/>
                </a:cubicBezTo>
                <a:cubicBezTo>
                  <a:pt x="1263842" y="212702"/>
                  <a:pt x="1311563" y="842315"/>
                  <a:pt x="1357745" y="1139418"/>
                </a:cubicBezTo>
                <a:cubicBezTo>
                  <a:pt x="1403927" y="1436521"/>
                  <a:pt x="1437794" y="1756714"/>
                  <a:pt x="1505527" y="1869090"/>
                </a:cubicBezTo>
                <a:cubicBezTo>
                  <a:pt x="1573260" y="1981466"/>
                  <a:pt x="1691794" y="1812133"/>
                  <a:pt x="1764145" y="1813672"/>
                </a:cubicBezTo>
                <a:cubicBezTo>
                  <a:pt x="1836496" y="1815211"/>
                  <a:pt x="1894994" y="1881406"/>
                  <a:pt x="1939636" y="1878327"/>
                </a:cubicBezTo>
                <a:cubicBezTo>
                  <a:pt x="1984278" y="1875248"/>
                  <a:pt x="2004291" y="2021490"/>
                  <a:pt x="2032000" y="1795199"/>
                </a:cubicBezTo>
                <a:cubicBezTo>
                  <a:pt x="2059709" y="1568908"/>
                  <a:pt x="2067406" y="705308"/>
                  <a:pt x="2105891" y="520581"/>
                </a:cubicBezTo>
                <a:cubicBezTo>
                  <a:pt x="2144376" y="335854"/>
                  <a:pt x="2218267" y="722242"/>
                  <a:pt x="2262909" y="686836"/>
                </a:cubicBezTo>
                <a:cubicBezTo>
                  <a:pt x="2307551" y="651430"/>
                  <a:pt x="2333721" y="106485"/>
                  <a:pt x="2373745" y="308145"/>
                </a:cubicBezTo>
                <a:cubicBezTo>
                  <a:pt x="2413769" y="509805"/>
                  <a:pt x="2456872" y="1641260"/>
                  <a:pt x="2503054" y="1896799"/>
                </a:cubicBezTo>
                <a:cubicBezTo>
                  <a:pt x="2549236" y="2152338"/>
                  <a:pt x="2600036" y="1996859"/>
                  <a:pt x="2650836" y="1841381"/>
                </a:cubicBezTo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44143" y="1486856"/>
            <a:ext cx="2669309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7880580" y="1556423"/>
            <a:ext cx="0" cy="801501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291848" y="1808092"/>
            <a:ext cx="85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Utili-zation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2253" y="2687257"/>
            <a:ext cx="145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8294" y="1291125"/>
            <a:ext cx="71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100%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5232" y="4435811"/>
            <a:ext cx="2650836" cy="167738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days @ 1 node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</a:p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day @ 100 nodes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7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7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(but beware Amdahl’s law: max speedup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1/s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74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and Deployment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Extended Definition</a:t>
            </a:r>
          </a:p>
          <a:p>
            <a:pPr lvl="1"/>
            <a:r>
              <a:rPr lang="en-US" dirty="0"/>
              <a:t>ANSI recommended definitions for service </a:t>
            </a:r>
            <a:br>
              <a:rPr lang="en-US" dirty="0"/>
            </a:br>
            <a:r>
              <a:rPr lang="en-US" dirty="0"/>
              <a:t>types, characteristics, deployment models </a:t>
            </a:r>
          </a:p>
          <a:p>
            <a:pPr lvl="1"/>
            <a:endParaRPr lang="en-US" sz="700" dirty="0"/>
          </a:p>
          <a:p>
            <a:r>
              <a:rPr lang="en-US" dirty="0"/>
              <a:t>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On-demand self service:</a:t>
            </a:r>
            <a:r>
              <a:rPr lang="en-US" b="1" dirty="0"/>
              <a:t> </a:t>
            </a:r>
            <a:r>
              <a:rPr lang="en-US" dirty="0"/>
              <a:t>unilateral resource provision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Broad network access:</a:t>
            </a:r>
            <a:r>
              <a:rPr lang="en-US" dirty="0"/>
              <a:t> network accessibility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Resource pooling:</a:t>
            </a:r>
            <a:r>
              <a:rPr lang="en-US" dirty="0"/>
              <a:t> resource virtualization / multi-tenancy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Rapid elasticity:</a:t>
            </a:r>
            <a:r>
              <a:rPr lang="en-US" dirty="0"/>
              <a:t> scale out/in on demand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Measured service:</a:t>
            </a:r>
            <a:r>
              <a:rPr lang="en-US" dirty="0"/>
              <a:t> utilization monitoring/reporting</a:t>
            </a:r>
          </a:p>
          <a:p>
            <a:pPr lvl="1"/>
            <a:endParaRPr lang="en-US" sz="700" dirty="0"/>
          </a:p>
          <a:p>
            <a:r>
              <a:rPr lang="en-US" dirty="0"/>
              <a:t>Deployment Models</a:t>
            </a:r>
          </a:p>
          <a:p>
            <a:pPr lvl="1"/>
            <a:r>
              <a:rPr lang="en-US" b="1" dirty="0" smtClean="0">
                <a:solidFill>
                  <a:schemeClr val="accent1"/>
                </a:solidFill>
              </a:rPr>
              <a:t>Community </a:t>
            </a:r>
            <a:r>
              <a:rPr lang="en-US" b="1" dirty="0">
                <a:solidFill>
                  <a:schemeClr val="accent1"/>
                </a:solidFill>
              </a:rPr>
              <a:t>cloud:</a:t>
            </a:r>
            <a:r>
              <a:rPr lang="en-US" dirty="0"/>
              <a:t> single community (one or more orgs)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Private cloud:</a:t>
            </a:r>
            <a:r>
              <a:rPr lang="en-US" b="1" dirty="0"/>
              <a:t> </a:t>
            </a:r>
            <a:r>
              <a:rPr lang="en-US" dirty="0"/>
              <a:t>single org, on/off </a:t>
            </a:r>
            <a:r>
              <a:rPr lang="en-US" dirty="0" smtClean="0"/>
              <a:t>premises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Public cloud:</a:t>
            </a:r>
            <a:r>
              <a:rPr lang="en-US" dirty="0"/>
              <a:t> general public, on premise of cloud provider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Hybrid cloud:</a:t>
            </a:r>
            <a:r>
              <a:rPr lang="en-US" dirty="0"/>
              <a:t> combination of two or more of the above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Motivation and Terminology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465" y="158470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979563" y="1535416"/>
            <a:ext cx="23249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Mell and Timothy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Grance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The NIST Definition of Cloud Computing,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NIST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23414" y="5542556"/>
            <a:ext cx="17364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IBM Cloud Private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12000" y="5026102"/>
            <a:ext cx="2000250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Azure </a:t>
            </a:r>
            <a:b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 Cloud</a:t>
            </a:r>
          </a:p>
        </p:txBody>
      </p:sp>
    </p:spTree>
    <p:extLst>
      <p:ext uri="{BB962C8B-B14F-4D97-AF65-F5344CB8AC3E}">
        <p14:creationId xmlns:p14="http://schemas.microsoft.com/office/powerpoint/2010/main" val="259885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Cloud Computing Service Models</a:t>
            </a:r>
            <a:br>
              <a:rPr lang="en-US" dirty="0"/>
            </a:br>
            <a:r>
              <a:rPr lang="en-US" sz="2700" dirty="0"/>
              <a:t>(computing as a utility)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45864"/>
      </p:ext>
    </p:extLst>
  </p:cSld>
  <p:clrMapOvr>
    <a:masterClrMapping/>
  </p:clrMapOvr>
</p:sld>
</file>

<file path=ppt/theme/theme1.xml><?xml version="1.0" encoding="utf-8"?>
<a:theme xmlns:a="http://schemas.openxmlformats.org/drawingml/2006/main" name="TU Graz Standard">
  <a:themeElements>
    <a:clrScheme name="Benutzerdefiniert 3">
      <a:dk1>
        <a:srgbClr val="0F0F0F"/>
      </a:dk1>
      <a:lt1>
        <a:srgbClr val="FFFFFF"/>
      </a:lt1>
      <a:dk2>
        <a:srgbClr val="3B5A70"/>
      </a:dk2>
      <a:lt2>
        <a:srgbClr val="EEECE1"/>
      </a:lt2>
      <a:accent1>
        <a:srgbClr val="F70146"/>
      </a:accent1>
      <a:accent2>
        <a:srgbClr val="5191C1"/>
      </a:accent2>
      <a:accent3>
        <a:srgbClr val="A5A5A5"/>
      </a:accent3>
      <a:accent4>
        <a:srgbClr val="285F82"/>
      </a:accent4>
      <a:accent5>
        <a:srgbClr val="78BE73"/>
      </a:accent5>
      <a:accent6>
        <a:srgbClr val="E59352"/>
      </a:accent6>
      <a:hlink>
        <a:srgbClr val="0066D8"/>
      </a:hlink>
      <a:folHlink>
        <a:srgbClr val="6C2F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algn="ctr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U-Graz-Powerpoint-Standard-Juli2018-v4.potx" id="{4AC053B4-8322-43F5-A727-5B659888AAC6}" vid="{588F3A19-2155-4FC5-B6D9-DEED5DC30034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TU-Graz-Powerpoint-Standard-Juli2018-v4</Template>
  <TotalTime>32508</TotalTime>
  <Words>1939</Words>
  <Application>Microsoft Office PowerPoint</Application>
  <PresentationFormat>On-screen Show (4:3)</PresentationFormat>
  <Paragraphs>423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ＭＳ Ｐゴシック</vt:lpstr>
      <vt:lpstr>Arial</vt:lpstr>
      <vt:lpstr>Calibri</vt:lpstr>
      <vt:lpstr>Consolas</vt:lpstr>
      <vt:lpstr>Helvetica Neue Light</vt:lpstr>
      <vt:lpstr>Wingdings</vt:lpstr>
      <vt:lpstr>TU Graz Standard</vt:lpstr>
      <vt:lpstr>Data Integration and Large Scale Analysis 07 Cloud Computing Fundamentals</vt:lpstr>
      <vt:lpstr>Announcement </vt:lpstr>
      <vt:lpstr>Course Outline Part B: Large-Scale Data Management and Analysis</vt:lpstr>
      <vt:lpstr>Agenda</vt:lpstr>
      <vt:lpstr>Motivation and Terminology</vt:lpstr>
      <vt:lpstr>Motivation Cloud Computing </vt:lpstr>
      <vt:lpstr>Motivation Cloud Computing, cont.</vt:lpstr>
      <vt:lpstr>Characteristics and Deployment Models</vt:lpstr>
      <vt:lpstr>Cloud Computing Service Models (computing as a utility)</vt:lpstr>
      <vt:lpstr>Anatomy of a Data Center</vt:lpstr>
      <vt:lpstr>Fault Tolerance</vt:lpstr>
      <vt:lpstr>Fault Tolerance, cont.</vt:lpstr>
      <vt:lpstr>Virtualization</vt:lpstr>
      <vt:lpstr>Containerization</vt:lpstr>
      <vt:lpstr>Excursus: AWS Snowmobile (since 2016) </vt:lpstr>
      <vt:lpstr>Excursus: Microsoft Underwater Datacenter</vt:lpstr>
      <vt:lpstr>Infrastructure as a Service (IaaS)</vt:lpstr>
      <vt:lpstr>Infrastructure as a Service (IaaS), cont.</vt:lpstr>
      <vt:lpstr>Platform as a Service (PaaS)</vt:lpstr>
      <vt:lpstr>Software as a Service (SaaS)</vt:lpstr>
      <vt:lpstr>Software as a Service (SaaS)</vt:lpstr>
      <vt:lpstr>Serverless Computing (FaaS)</vt:lpstr>
      <vt:lpstr>Serverless Computing (FaaS), cont.</vt:lpstr>
      <vt:lpstr>Example AWS Pricing (current gen) </vt:lpstr>
      <vt:lpstr>Cloud, Fog, and Edge Computing</vt:lpstr>
      <vt:lpstr>Cloud vs Fog vs Edge Overview</vt:lpstr>
      <vt:lpstr>Example: AWS Greengrass</vt:lpstr>
      <vt:lpstr>Federated ML </vt:lpstr>
      <vt:lpstr>Spectrum of Data Sharing</vt:lpstr>
      <vt:lpstr>Summary and Q&amp;A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- 08 Cloud Computing Fundamentals</dc:title>
  <dc:subject/>
  <dc:creator>Shafaq Siddiqi</dc:creator>
  <cp:keywords/>
  <dc:description/>
  <cp:lastModifiedBy>Shafaq Siddiqui</cp:lastModifiedBy>
  <cp:revision>1204</cp:revision>
  <cp:lastPrinted>2019-03-11T22:00:16Z</cp:lastPrinted>
  <dcterms:created xsi:type="dcterms:W3CDTF">2018-07-12T06:39:10Z</dcterms:created>
  <dcterms:modified xsi:type="dcterms:W3CDTF">2022-11-18T12:38:57Z</dcterms:modified>
  <cp:category/>
</cp:coreProperties>
</file>