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8" r:id="rId2"/>
    <p:sldId id="563" r:id="rId3"/>
    <p:sldId id="289" r:id="rId4"/>
    <p:sldId id="397" r:id="rId5"/>
    <p:sldId id="565" r:id="rId6"/>
    <p:sldId id="589" r:id="rId7"/>
    <p:sldId id="613" r:id="rId8"/>
    <p:sldId id="595" r:id="rId9"/>
    <p:sldId id="603" r:id="rId10"/>
    <p:sldId id="590" r:id="rId11"/>
    <p:sldId id="605" r:id="rId12"/>
    <p:sldId id="619" r:id="rId13"/>
    <p:sldId id="598" r:id="rId14"/>
    <p:sldId id="599" r:id="rId15"/>
    <p:sldId id="615" r:id="rId16"/>
    <p:sldId id="597" r:id="rId17"/>
    <p:sldId id="606" r:id="rId18"/>
    <p:sldId id="596" r:id="rId19"/>
    <p:sldId id="618" r:id="rId20"/>
    <p:sldId id="622" r:id="rId21"/>
    <p:sldId id="623" r:id="rId22"/>
    <p:sldId id="604" r:id="rId23"/>
    <p:sldId id="591" r:id="rId24"/>
    <p:sldId id="625" r:id="rId25"/>
    <p:sldId id="626" r:id="rId26"/>
    <p:sldId id="627" r:id="rId27"/>
    <p:sldId id="609" r:id="rId28"/>
    <p:sldId id="630" r:id="rId29"/>
    <p:sldId id="620" r:id="rId30"/>
    <p:sldId id="611" r:id="rId31"/>
    <p:sldId id="593" r:id="rId32"/>
    <p:sldId id="466" r:id="rId33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C8004"/>
    <a:srgbClr val="FFC9D8"/>
    <a:srgbClr val="FE7AA0"/>
    <a:srgbClr val="B5BEFD"/>
    <a:srgbClr val="133051"/>
    <a:srgbClr val="183D68"/>
    <a:srgbClr val="959595"/>
    <a:srgbClr val="ABABAB"/>
    <a:srgbClr val="98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1404" autoAdjust="0"/>
  </p:normalViewPr>
  <p:slideViewPr>
    <p:cSldViewPr snapToGrid="0" snapToObjects="1">
      <p:cViewPr varScale="1">
        <p:scale>
          <a:sx n="78" d="100"/>
          <a:sy n="78" d="100"/>
        </p:scale>
        <p:origin x="149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23.11.2022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23.11.2022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5917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60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41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8907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real-time scheduling w/ regular or irregular deadlines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638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 algorithm for schedule requests -&gt; minimize relative</a:t>
            </a:r>
            <a:r>
              <a:rPr lang="en-US" baseline="0" dirty="0"/>
              <a:t> waste</a:t>
            </a:r>
            <a:endParaRPr lang="en-US" dirty="0"/>
          </a:p>
          <a:p>
            <a:r>
              <a:rPr lang="en-US" dirty="0"/>
              <a:t>Note: story Spark</a:t>
            </a:r>
            <a:r>
              <a:rPr lang="en-US" baseline="0" dirty="0"/>
              <a:t> driver and executor on same node </a:t>
            </a:r>
            <a:r>
              <a:rPr lang="en-US" baseline="0" dirty="0">
                <a:sym typeface="Wingdings" panose="05000000000000000000" pitchFamily="2" charset="2"/>
              </a:rPr>
              <a:t> long scheduling delay  slows down ALL executors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465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98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Kubernetes</a:t>
            </a:r>
            <a:r>
              <a:rPr lang="en-US" baseline="0" dirty="0"/>
              <a:t> name – seven of nine (friendlier </a:t>
            </a:r>
            <a:r>
              <a:rPr lang="en-US" baseline="0" dirty="0" err="1"/>
              <a:t>borg</a:t>
            </a:r>
            <a:r>
              <a:rPr lang="en-US" baseline="0" dirty="0"/>
              <a:t>) </a:t>
            </a:r>
            <a:r>
              <a:rPr lang="en-US" baseline="0" dirty="0">
                <a:sym typeface="Wingdings" panose="05000000000000000000" pitchFamily="2" charset="2"/>
              </a:rPr>
              <a:t> seven spokes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4704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Linux Containers, Solaris Projects [</a:t>
            </a:r>
            <a:r>
              <a:rPr lang="en-US" dirty="0" err="1"/>
              <a:t>Mesos</a:t>
            </a:r>
            <a:r>
              <a:rPr lang="en-US" dirty="0"/>
              <a:t> paper]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822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519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08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Cloud Resource Management and Scheduling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Shafaq Siddiqi, 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Graz University of Technology, WS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2022/23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08 Cloud Resource Management and Scheduling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Shafaq Siddiqi, Graz University of Technology, WS 2022/23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loudera.com/managing-cpu-resources-in-your-hadoop-yarn-cluster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ubernetes.io/docs/concepts/overview/components/" TargetMode="Externa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K5i-N34im8&amp;feature=youtu.be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spark.apache.org/docs/latest/job-scheduling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1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spark.apache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sz="3600" b="1" dirty="0"/>
              <a:t>Data Integration and </a:t>
            </a:r>
            <a:r>
              <a:rPr lang="de-DE" sz="3600" b="1" dirty="0" smtClean="0"/>
              <a:t>Large Scale Analysis</a:t>
            </a:r>
            <a:r>
              <a:rPr lang="de-DE" b="1" dirty="0"/>
              <a:t/>
            </a:r>
            <a:br>
              <a:rPr lang="de-DE" b="1" dirty="0"/>
            </a:br>
            <a:r>
              <a:rPr lang="de-DE" sz="3200" b="1" dirty="0" smtClean="0"/>
              <a:t>08 </a:t>
            </a:r>
            <a:r>
              <a:rPr lang="de-DE" sz="3200" b="1" dirty="0"/>
              <a:t>Cloud Resource Management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 smtClean="0"/>
              <a:t>Shafaq Siddiqi</a:t>
            </a:r>
            <a:endParaRPr lang="en-GB" b="1" dirty="0"/>
          </a:p>
          <a:p>
            <a:endParaRPr lang="en-GB" sz="1000" dirty="0"/>
          </a:p>
          <a:p>
            <a:r>
              <a:rPr lang="en-GB" dirty="0"/>
              <a:t>Graz University of Technology, </a:t>
            </a:r>
            <a:r>
              <a:rPr lang="en-GB" dirty="0" smtClean="0"/>
              <a:t>Austria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2022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06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Manual Selection</a:t>
            </a:r>
          </a:p>
          <a:p>
            <a:pPr lvl="1"/>
            <a:r>
              <a:rPr lang="en-US" dirty="0"/>
              <a:t>Rule of thumb (I/O, mem, CPU characteristics of app)</a:t>
            </a:r>
          </a:p>
          <a:p>
            <a:pPr lvl="1"/>
            <a:r>
              <a:rPr lang="en-US" dirty="0"/>
              <a:t>Data characteristics, and framework configurations, experience</a:t>
            </a:r>
          </a:p>
          <a:p>
            <a:pPr lvl="1"/>
            <a:endParaRPr lang="en-US" sz="1000" dirty="0"/>
          </a:p>
          <a:p>
            <a:r>
              <a:rPr lang="en-US" dirty="0"/>
              <a:t>Example Spark Submit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50111" y="3002201"/>
            <a:ext cx="6982690" cy="31393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export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HADOOP_CONF_DIR=/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etc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hadoop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conf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SPARK_HOME=../spark-2.4.0-bin-hadoop2.7</a:t>
            </a:r>
          </a:p>
          <a:p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$SPARK_HOME/bin/spark-submit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--master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yarn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--deploy-mode client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--driver-java-options "-server –Xms40g –Xmn4g"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--driver-memory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40g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num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-executors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--executor-memory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100g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--executor-cores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SystemDS.jar -f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test.dml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-stats -explain -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args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…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666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Selection,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Application-Agnostic, Reactive</a:t>
            </a:r>
          </a:p>
          <a:p>
            <a:pPr lvl="1"/>
            <a:r>
              <a:rPr lang="en-US" dirty="0"/>
              <a:t>Dynamic allocation based on workload characteristics</a:t>
            </a:r>
          </a:p>
          <a:p>
            <a:pPr lvl="1"/>
            <a:r>
              <a:rPr lang="en-US" b="1" dirty="0"/>
              <a:t>Examples: </a:t>
            </a:r>
            <a:r>
              <a:rPr lang="en-US" dirty="0"/>
              <a:t>Spark dynamic allocation, </a:t>
            </a:r>
            <a:r>
              <a:rPr lang="en-US" dirty="0" err="1"/>
              <a:t>Databricks</a:t>
            </a:r>
            <a:r>
              <a:rPr lang="en-US" dirty="0"/>
              <a:t> </a:t>
            </a:r>
            <a:r>
              <a:rPr lang="en-US" dirty="0" err="1"/>
              <a:t>AutoScaling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Application-Aware, Proactive</a:t>
            </a:r>
          </a:p>
          <a:p>
            <a:pPr lvl="1"/>
            <a:r>
              <a:rPr lang="en-US" dirty="0"/>
              <a:t>Estimate time/costs of job under </a:t>
            </a:r>
            <a:br>
              <a:rPr lang="en-US" dirty="0"/>
            </a:br>
            <a:r>
              <a:rPr lang="en-US" dirty="0"/>
              <a:t>different configurations (what-if)</a:t>
            </a:r>
          </a:p>
          <a:p>
            <a:pPr lvl="1"/>
            <a:r>
              <a:rPr lang="en-US" dirty="0"/>
              <a:t>Min $costs under time constraint</a:t>
            </a:r>
          </a:p>
          <a:p>
            <a:pPr lvl="1"/>
            <a:r>
              <a:rPr lang="en-US" dirty="0"/>
              <a:t>Min runtime under $cost constraint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432" y="4723648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904" y="2637520"/>
            <a:ext cx="3609151" cy="1917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054" y="4389549"/>
            <a:ext cx="3644022" cy="19086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65749" y="5543923"/>
            <a:ext cx="24291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(fixed MR job w/ 6 nodes)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4221" y="4590741"/>
            <a:ext cx="279861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Herodotos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Herodotou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Dong,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Shivnath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Babu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No one (cluster) size fits all: automatic cluster sizing for data-intensive analytics.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SoCC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408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Negotiation and Allocation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  <a:p>
            <a:pPr lvl="1"/>
            <a:r>
              <a:rPr lang="en-US" dirty="0"/>
              <a:t>N nodes with memory and CPU constraints </a:t>
            </a:r>
          </a:p>
          <a:p>
            <a:pPr lvl="1"/>
            <a:r>
              <a:rPr lang="en-US" dirty="0"/>
              <a:t>Stream of jobs with memory and CPU requirements</a:t>
            </a:r>
          </a:p>
          <a:p>
            <a:pPr lvl="1"/>
            <a:r>
              <a:rPr lang="en-US" dirty="0"/>
              <a:t>Assign jobs to nodes (or to minimal number of nodes)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Knapsack problem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bin packing problem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 Practice: Heuristics</a:t>
            </a:r>
          </a:p>
          <a:p>
            <a:pPr lvl="1"/>
            <a:r>
              <a:rPr lang="en-US" dirty="0"/>
              <a:t>Major concern: </a:t>
            </a:r>
            <a:r>
              <a:rPr lang="en-US" b="1" dirty="0">
                <a:solidFill>
                  <a:schemeClr val="accent1"/>
                </a:solidFill>
              </a:rPr>
              <a:t>scheduling efficiency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/>
              <a:t>(online, cluster bottleneck)</a:t>
            </a:r>
          </a:p>
          <a:p>
            <a:pPr lvl="1"/>
            <a:r>
              <a:rPr lang="en-US" dirty="0"/>
              <a:t>Approach: </a:t>
            </a:r>
            <a:r>
              <a:rPr lang="en-US" b="1" dirty="0">
                <a:solidFill>
                  <a:srgbClr val="7889FB"/>
                </a:solidFill>
              </a:rPr>
              <a:t>Sample queues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best/next-fit</a:t>
            </a:r>
            <a:r>
              <a:rPr lang="en-US" dirty="0"/>
              <a:t> selection</a:t>
            </a:r>
          </a:p>
          <a:p>
            <a:pPr lvl="1"/>
            <a:r>
              <a:rPr lang="en-US" dirty="0"/>
              <a:t>Multiple metrics: </a:t>
            </a:r>
            <a:r>
              <a:rPr lang="en-US" b="1" dirty="0">
                <a:solidFill>
                  <a:srgbClr val="7889FB"/>
                </a:solidFill>
              </a:rPr>
              <a:t>dominant resource calculator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40871" y="5163279"/>
            <a:ext cx="212436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https://blog.cloudera.com/managing-cpu-resources-in-your-hadoop-yarn-clusters/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95541" y="4109511"/>
            <a:ext cx="4492677" cy="1840114"/>
            <a:chOff x="3995541" y="4109511"/>
            <a:chExt cx="4492677" cy="1840114"/>
          </a:xfrm>
        </p:grpSpPr>
        <p:sp>
          <p:nvSpPr>
            <p:cNvPr id="11" name="TextBox 10"/>
            <p:cNvSpPr txBox="1"/>
            <p:nvPr/>
          </p:nvSpPr>
          <p:spPr>
            <a:xfrm>
              <a:off x="7230135" y="4109511"/>
              <a:ext cx="114031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12/48GB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12370" y="4514799"/>
              <a:ext cx="1375848" cy="1433607"/>
            </a:xfrm>
            <a:prstGeom prst="rect">
              <a:avLst/>
            </a:prstGeom>
            <a:noFill/>
            <a:ln w="2540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hteck 29"/>
            <p:cNvSpPr/>
            <p:nvPr/>
          </p:nvSpPr>
          <p:spPr>
            <a:xfrm>
              <a:off x="5742420" y="5027987"/>
              <a:ext cx="792951" cy="43384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2/8GB</a:t>
              </a:r>
            </a:p>
          </p:txBody>
        </p:sp>
        <p:sp>
          <p:nvSpPr>
            <p:cNvPr id="19" name="Rechteck 29"/>
            <p:cNvSpPr/>
            <p:nvPr/>
          </p:nvSpPr>
          <p:spPr>
            <a:xfrm>
              <a:off x="4868967" y="5027986"/>
              <a:ext cx="792951" cy="43384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1/32GB</a:t>
              </a:r>
            </a:p>
          </p:txBody>
        </p:sp>
        <p:sp>
          <p:nvSpPr>
            <p:cNvPr id="20" name="Rechteck 29"/>
            <p:cNvSpPr/>
            <p:nvPr/>
          </p:nvSpPr>
          <p:spPr>
            <a:xfrm>
              <a:off x="3995541" y="5027987"/>
              <a:ext cx="792951" cy="43384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6/8GB</a:t>
              </a:r>
            </a:p>
          </p:txBody>
        </p:sp>
        <p:sp>
          <p:nvSpPr>
            <p:cNvPr id="21" name="Rechteck 29"/>
            <p:cNvSpPr/>
            <p:nvPr/>
          </p:nvSpPr>
          <p:spPr>
            <a:xfrm>
              <a:off x="7853341" y="4794083"/>
              <a:ext cx="554182" cy="895517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32GB</a:t>
              </a:r>
            </a:p>
          </p:txBody>
        </p:sp>
        <p:sp>
          <p:nvSpPr>
            <p:cNvPr id="22" name="Rechteck 29"/>
            <p:cNvSpPr/>
            <p:nvPr/>
          </p:nvSpPr>
          <p:spPr>
            <a:xfrm>
              <a:off x="7853341" y="4533458"/>
              <a:ext cx="554182" cy="243141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8GB</a:t>
              </a:r>
            </a:p>
          </p:txBody>
        </p:sp>
        <p:sp>
          <p:nvSpPr>
            <p:cNvPr id="23" name="Rechteck 29"/>
            <p:cNvSpPr/>
            <p:nvPr/>
          </p:nvSpPr>
          <p:spPr>
            <a:xfrm>
              <a:off x="7853341" y="5705265"/>
              <a:ext cx="554182" cy="243141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8GB</a:t>
              </a:r>
            </a:p>
          </p:txBody>
        </p:sp>
        <p:sp>
          <p:nvSpPr>
            <p:cNvPr id="24" name="Rechteck 29"/>
            <p:cNvSpPr/>
            <p:nvPr/>
          </p:nvSpPr>
          <p:spPr>
            <a:xfrm>
              <a:off x="7202427" y="5212188"/>
              <a:ext cx="554182" cy="737437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eck 29"/>
            <p:cNvSpPr/>
            <p:nvPr/>
          </p:nvSpPr>
          <p:spPr>
            <a:xfrm>
              <a:off x="7202427" y="5028904"/>
              <a:ext cx="554182" cy="16140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6638017" y="5213405"/>
              <a:ext cx="37795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9"/>
            <p:cNvSpPr/>
            <p:nvPr/>
          </p:nvSpPr>
          <p:spPr>
            <a:xfrm>
              <a:off x="7202427" y="4759453"/>
              <a:ext cx="554182" cy="243141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48" y="1924987"/>
            <a:ext cx="1971242" cy="1001266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8169691" y="2024459"/>
            <a:ext cx="0" cy="479660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89626" y="1128837"/>
            <a:ext cx="17308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“Tetris Analogy”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(w/ expiration and queues)</a:t>
            </a:r>
          </a:p>
        </p:txBody>
      </p:sp>
    </p:spTree>
    <p:extLst>
      <p:ext uri="{BB962C8B-B14F-4D97-AF65-F5344CB8AC3E}">
        <p14:creationId xmlns:p14="http://schemas.microsoft.com/office/powerpoint/2010/main" val="40948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Slurm</a:t>
            </a:r>
            <a:r>
              <a:rPr lang="en-US" dirty="0"/>
              <a:t> Workload Manager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Slurm</a:t>
            </a:r>
            <a:r>
              <a:rPr lang="en-US" dirty="0"/>
              <a:t> Overview</a:t>
            </a:r>
          </a:p>
          <a:p>
            <a:pPr lvl="1"/>
            <a:r>
              <a:rPr lang="en-US" dirty="0"/>
              <a:t>Simple Linux Utility for Resource Management (SLURM)</a:t>
            </a:r>
          </a:p>
          <a:p>
            <a:pPr lvl="1"/>
            <a:r>
              <a:rPr lang="en-US" dirty="0"/>
              <a:t>Heavily used in </a:t>
            </a:r>
            <a:r>
              <a:rPr lang="en-US" b="1" dirty="0">
                <a:solidFill>
                  <a:srgbClr val="7889FB"/>
                </a:solidFill>
              </a:rPr>
              <a:t>HPC clusters </a:t>
            </a:r>
            <a:r>
              <a:rPr lang="en-US" dirty="0"/>
              <a:t>(e.g., MPI gang scheduling)</a:t>
            </a:r>
          </a:p>
          <a:p>
            <a:pPr lvl="1"/>
            <a:endParaRPr lang="en-US" dirty="0"/>
          </a:p>
          <a:p>
            <a:r>
              <a:rPr lang="en-US" dirty="0"/>
              <a:t>Scheduler Design</a:t>
            </a:r>
          </a:p>
          <a:p>
            <a:pPr lvl="1"/>
            <a:r>
              <a:rPr lang="en-US" dirty="0"/>
              <a:t>Allocation/placement of requested resources</a:t>
            </a:r>
          </a:p>
          <a:p>
            <a:pPr lvl="1"/>
            <a:r>
              <a:rPr lang="en-US" dirty="0"/>
              <a:t>Considers nodes, sockets, cores, HW threads, </a:t>
            </a:r>
            <a:br>
              <a:rPr lang="en-US" dirty="0"/>
            </a:br>
            <a:r>
              <a:rPr lang="en-US" dirty="0"/>
              <a:t>memory, GPUs, file systems, SW licenses</a:t>
            </a:r>
          </a:p>
          <a:p>
            <a:pPr lvl="1"/>
            <a:r>
              <a:rPr lang="en-US" dirty="0"/>
              <a:t>Job submit options: </a:t>
            </a:r>
            <a:r>
              <a:rPr lang="en-US" b="1" dirty="0" err="1">
                <a:latin typeface="Consolas" panose="020B0609020204030204" pitchFamily="49" charset="0"/>
              </a:rPr>
              <a:t>sbatch</a:t>
            </a:r>
            <a:r>
              <a:rPr lang="en-US" dirty="0"/>
              <a:t> (</a:t>
            </a:r>
            <a:r>
              <a:rPr lang="en-US" dirty="0" err="1"/>
              <a:t>async</a:t>
            </a:r>
            <a:r>
              <a:rPr lang="en-US" dirty="0"/>
              <a:t> job script), </a:t>
            </a:r>
            <a:r>
              <a:rPr lang="en-US" b="1" dirty="0" err="1">
                <a:latin typeface="Consolas" panose="020B0609020204030204" pitchFamily="49" charset="0"/>
              </a:rPr>
              <a:t>salloc</a:t>
            </a:r>
            <a:r>
              <a:rPr lang="en-US" dirty="0"/>
              <a:t> (interactive), </a:t>
            </a:r>
            <a:br>
              <a:rPr lang="en-US" dirty="0"/>
            </a:br>
            <a:r>
              <a:rPr lang="en-US" b="1" dirty="0" err="1">
                <a:latin typeface="Consolas" panose="020B0609020204030204" pitchFamily="49" charset="0"/>
              </a:rPr>
              <a:t>srun</a:t>
            </a:r>
            <a:r>
              <a:rPr lang="en-US" dirty="0"/>
              <a:t> (sync job submission and scheduling)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Configuration:</a:t>
            </a:r>
            <a:r>
              <a:rPr lang="en-US" dirty="0"/>
              <a:t> cluster, node count (ranges), task count, mem,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Constraints via filters:</a:t>
            </a:r>
            <a:r>
              <a:rPr lang="en-US" dirty="0"/>
              <a:t> sockets-per-node, cores-per-socket, threads-per-core</a:t>
            </a:r>
            <a:br>
              <a:rPr lang="en-US" dirty="0"/>
            </a:br>
            <a:r>
              <a:rPr lang="en-US" dirty="0"/>
              <a:t>mem, mem-per-</a:t>
            </a:r>
            <a:r>
              <a:rPr lang="en-US" dirty="0" err="1"/>
              <a:t>cpu</a:t>
            </a:r>
            <a:r>
              <a:rPr lang="en-US" dirty="0"/>
              <a:t>, </a:t>
            </a:r>
            <a:r>
              <a:rPr lang="en-US" dirty="0" err="1"/>
              <a:t>mincpus</a:t>
            </a:r>
            <a:r>
              <a:rPr lang="en-US" dirty="0"/>
              <a:t>, </a:t>
            </a:r>
            <a:r>
              <a:rPr lang="en-US" dirty="0" err="1"/>
              <a:t>tmp</a:t>
            </a:r>
            <a:r>
              <a:rPr lang="en-US" dirty="0"/>
              <a:t> min-disk-space</a:t>
            </a:r>
          </a:p>
          <a:p>
            <a:pPr lvl="1"/>
            <a:r>
              <a:rPr lang="en-US" dirty="0"/>
              <a:t>Elasticity via re-queueing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654" y="1447527"/>
            <a:ext cx="787356" cy="719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624" y="2893629"/>
            <a:ext cx="733415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36262" y="2798617"/>
            <a:ext cx="195811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[Don Lipari: The SLURM Scheduler Design, User Group Meeting,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4971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Hadoop </a:t>
            </a:r>
            <a:r>
              <a:rPr lang="en-US" dirty="0" err="1"/>
              <a:t>JobTracker</a:t>
            </a:r>
            <a:r>
              <a:rPr lang="en-US" dirty="0"/>
              <a:t> (anno 2012)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Hadoop cluster w/ fixed configuration of </a:t>
            </a:r>
            <a:r>
              <a:rPr lang="en-US" b="1" dirty="0">
                <a:solidFill>
                  <a:schemeClr val="accent1"/>
                </a:solidFill>
              </a:rPr>
              <a:t>n map</a:t>
            </a:r>
            <a:r>
              <a:rPr lang="en-US" dirty="0"/>
              <a:t> slots, </a:t>
            </a:r>
            <a:r>
              <a:rPr lang="en-US" b="1" dirty="0">
                <a:solidFill>
                  <a:schemeClr val="accent1"/>
                </a:solidFill>
              </a:rPr>
              <a:t>m reduce slots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(fixed number and fixed memory </a:t>
            </a:r>
            <a:r>
              <a:rPr lang="en-US" dirty="0" err="1"/>
              <a:t>config</a:t>
            </a:r>
            <a:r>
              <a:rPr lang="en-US" dirty="0"/>
              <a:t> map/reduce tasks)</a:t>
            </a:r>
          </a:p>
          <a:p>
            <a:pPr lvl="1"/>
            <a:r>
              <a:rPr lang="en-US" dirty="0" err="1"/>
              <a:t>JobTracker</a:t>
            </a:r>
            <a:r>
              <a:rPr lang="en-US" dirty="0"/>
              <a:t> schedules map and reduce tasks to slots</a:t>
            </a:r>
          </a:p>
          <a:p>
            <a:pPr lvl="1"/>
            <a:r>
              <a:rPr lang="en-US" dirty="0"/>
              <a:t>FIFO and FAIR schedulers, account for data locality</a:t>
            </a:r>
          </a:p>
          <a:p>
            <a:pPr lvl="1"/>
            <a:endParaRPr lang="en-US" sz="1200" dirty="0"/>
          </a:p>
          <a:p>
            <a:r>
              <a:rPr lang="en-US" dirty="0"/>
              <a:t>Data Locality</a:t>
            </a:r>
          </a:p>
          <a:p>
            <a:pPr lvl="1"/>
            <a:r>
              <a:rPr lang="en-US" dirty="0"/>
              <a:t>Levels: </a:t>
            </a:r>
            <a:r>
              <a:rPr lang="en-US" b="1" dirty="0">
                <a:solidFill>
                  <a:schemeClr val="accent1"/>
                </a:solidFill>
              </a:rPr>
              <a:t>data local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rack local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different rack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Delay scheduling </a:t>
            </a:r>
            <a:r>
              <a:rPr lang="en-US" dirty="0">
                <a:solidFill>
                  <a:schemeClr val="tx1"/>
                </a:solidFill>
              </a:rPr>
              <a:t>(with FAIR scheduler)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wait 1-3s for data local slot</a:t>
            </a:r>
          </a:p>
          <a:p>
            <a:pPr lvl="1"/>
            <a:endParaRPr lang="en-US" sz="1200" dirty="0"/>
          </a:p>
          <a:p>
            <a:r>
              <a:rPr lang="en-US" dirty="0"/>
              <a:t>Problem</a:t>
            </a:r>
          </a:p>
          <a:p>
            <a:pPr lvl="1"/>
            <a:r>
              <a:rPr lang="en-US" dirty="0"/>
              <a:t>Intermixes resource allocation and task scheduling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Scalability problems in large clusters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Forces every application into </a:t>
            </a:r>
            <a:r>
              <a:rPr lang="en-US" dirty="0" err="1">
                <a:sym typeface="Wingdings" panose="05000000000000000000" pitchFamily="2" charset="2"/>
              </a:rPr>
              <a:t>MapReduce</a:t>
            </a:r>
            <a:r>
              <a:rPr lang="en-US" dirty="0">
                <a:sym typeface="Wingdings" panose="05000000000000000000" pitchFamily="2" charset="2"/>
              </a:rPr>
              <a:t> programming model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703" y="3805375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82979" y="3648362"/>
            <a:ext cx="271549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Delay scheduling: a simple technique for achieving locality and fairness in cluster scheduling.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EuroSys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34924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Mesos</a:t>
            </a:r>
            <a:r>
              <a:rPr lang="en-US" dirty="0"/>
              <a:t> Resource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dirty="0" err="1"/>
              <a:t>Mesos</a:t>
            </a:r>
            <a:endParaRPr lang="en-US" dirty="0"/>
          </a:p>
          <a:p>
            <a:pPr lvl="1"/>
            <a:r>
              <a:rPr lang="en-US" dirty="0"/>
              <a:t>Fine-grained, </a:t>
            </a:r>
            <a:r>
              <a:rPr lang="en-US" b="1" dirty="0">
                <a:solidFill>
                  <a:srgbClr val="7889FB"/>
                </a:solidFill>
              </a:rPr>
              <a:t>multi-framework cluster sharing</a:t>
            </a:r>
          </a:p>
          <a:p>
            <a:pPr lvl="1"/>
            <a:r>
              <a:rPr lang="en-US" dirty="0"/>
              <a:t>Scalable and efficient scheduling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delegated to frameworks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Resource offers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92" y="1644283"/>
            <a:ext cx="697545" cy="697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426" y="2714337"/>
            <a:ext cx="5212318" cy="3445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465" y="79151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247370" y="634498"/>
            <a:ext cx="203841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[Benjamin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Hindman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Mesos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Platform for Fine-Grained Resource Sharing in the Data Center.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NSDI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6721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Mesos</a:t>
            </a:r>
            <a:r>
              <a:rPr lang="en-US" dirty="0"/>
              <a:t> Resource Management,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 Offers</a:t>
            </a:r>
          </a:p>
          <a:p>
            <a:pPr lvl="1"/>
            <a:r>
              <a:rPr lang="en-US" dirty="0" err="1"/>
              <a:t>Mesos</a:t>
            </a:r>
            <a:r>
              <a:rPr lang="en-US" dirty="0"/>
              <a:t> master decides how many resources to offer </a:t>
            </a:r>
          </a:p>
          <a:p>
            <a:pPr lvl="1"/>
            <a:r>
              <a:rPr lang="en-US" dirty="0"/>
              <a:t>Framework scheduler decides which offered resources to accept/reject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Challenge:</a:t>
            </a:r>
            <a:r>
              <a:rPr lang="en-US" dirty="0"/>
              <a:t> long waiting times, lots of offers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filter specification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99" y="2955638"/>
            <a:ext cx="4534867" cy="3141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4541" y="4470404"/>
            <a:ext cx="163483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Reported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 resources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4871" y="3185034"/>
            <a:ext cx="16348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Offered resources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36634" y="4534758"/>
            <a:ext cx="1357745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Mesosphere Marathon: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container orchestration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Docker)</a:t>
            </a:r>
          </a:p>
        </p:txBody>
      </p:sp>
    </p:spTree>
    <p:extLst>
      <p:ext uri="{BB962C8B-B14F-4D97-AF65-F5344CB8AC3E}">
        <p14:creationId xmlns:p14="http://schemas.microsoft.com/office/powerpoint/2010/main" val="3173413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774" y="2610592"/>
            <a:ext cx="6541892" cy="360233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YARN Resource 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YARN</a:t>
            </a:r>
          </a:p>
          <a:p>
            <a:pPr lvl="1"/>
            <a:r>
              <a:rPr lang="en-US" dirty="0"/>
              <a:t>Hadoop 2 decoupled resource scheduler (negotiator)</a:t>
            </a:r>
          </a:p>
          <a:p>
            <a:pPr lvl="1"/>
            <a:r>
              <a:rPr lang="en-US" dirty="0"/>
              <a:t>Independent of programming model, </a:t>
            </a:r>
            <a:r>
              <a:rPr lang="en-US" b="1" dirty="0">
                <a:solidFill>
                  <a:srgbClr val="7889FB"/>
                </a:solidFill>
              </a:rPr>
              <a:t>multi-framework cluster sharing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Resource Requests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257" y="69930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14037" y="3660696"/>
            <a:ext cx="201352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Task Scheduling via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Masters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712" y="5152369"/>
            <a:ext cx="170079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Resource Isolation via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 Managers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2042" y="3288067"/>
            <a:ext cx="191192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Resource Scheduling via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Manager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4304" y="643885"/>
            <a:ext cx="270548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[Vinod Kumar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Vavilapalli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Apache Hadoop YARN: yet another resource negotiator.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SoCC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9218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YARN Resource Management,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Capacity Scheduler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Hierarchy of queues </a:t>
            </a:r>
            <a:r>
              <a:rPr lang="en-US" dirty="0"/>
              <a:t>w/ shared resource among sub queues</a:t>
            </a:r>
          </a:p>
          <a:p>
            <a:pPr lvl="1"/>
            <a:r>
              <a:rPr lang="en-US" dirty="0"/>
              <a:t>Soft (and optional hard) </a:t>
            </a:r>
            <a:r>
              <a:rPr lang="en-US" b="1" dirty="0">
                <a:solidFill>
                  <a:schemeClr val="accent1"/>
                </a:solidFill>
              </a:rPr>
              <a:t>[min, max]</a:t>
            </a:r>
            <a:r>
              <a:rPr lang="en-US" dirty="0">
                <a:solidFill>
                  <a:schemeClr val="tx1"/>
                </a:solidFill>
              </a:rPr>
              <a:t> constraints</a:t>
            </a:r>
            <a:r>
              <a:rPr lang="en-US" dirty="0"/>
              <a:t> of max resources</a:t>
            </a:r>
          </a:p>
          <a:p>
            <a:pPr lvl="1"/>
            <a:r>
              <a:rPr lang="en-US" dirty="0"/>
              <a:t>Default queue-user mapping</a:t>
            </a:r>
          </a:p>
          <a:p>
            <a:pPr lvl="1"/>
            <a:r>
              <a:rPr lang="en-US" dirty="0"/>
              <a:t>No preemption during runtime</a:t>
            </a:r>
            <a:br>
              <a:rPr lang="en-US" dirty="0"/>
            </a:br>
            <a:r>
              <a:rPr lang="en-US" dirty="0"/>
              <a:t>(only redistribution over queues)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Fair Scheduler</a:t>
            </a:r>
          </a:p>
          <a:p>
            <a:pPr lvl="1"/>
            <a:r>
              <a:rPr lang="en-US" dirty="0"/>
              <a:t>All applications get same resources over time</a:t>
            </a:r>
          </a:p>
          <a:p>
            <a:pPr lvl="1"/>
            <a:r>
              <a:rPr lang="en-US" dirty="0"/>
              <a:t>Fairness decisions on memory requirements,</a:t>
            </a:r>
            <a:br>
              <a:rPr lang="en-US" dirty="0"/>
            </a:br>
            <a:r>
              <a:rPr lang="en-US" dirty="0"/>
              <a:t>but dominant resource fairness possible too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438797" y="2717610"/>
            <a:ext cx="569542" cy="386027"/>
            <a:chOff x="5586421" y="3056661"/>
            <a:chExt cx="288193" cy="236705"/>
          </a:xfrm>
        </p:grpSpPr>
        <p:sp>
          <p:nvSpPr>
            <p:cNvPr id="19" name="Rectangle 18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438642" y="3734979"/>
            <a:ext cx="569542" cy="386027"/>
            <a:chOff x="5586421" y="3056661"/>
            <a:chExt cx="288193" cy="236705"/>
          </a:xfrm>
        </p:grpSpPr>
        <p:sp>
          <p:nvSpPr>
            <p:cNvPr id="15" name="Rectangle 14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6957791" y="2845971"/>
            <a:ext cx="481006" cy="1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950694" y="4001940"/>
            <a:ext cx="481006" cy="1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9" idx="0"/>
          </p:cNvCxnSpPr>
          <p:nvPr/>
        </p:nvCxnSpPr>
        <p:spPr>
          <a:xfrm>
            <a:off x="8008339" y="2910624"/>
            <a:ext cx="259416" cy="3380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5" idx="0"/>
          </p:cNvCxnSpPr>
          <p:nvPr/>
        </p:nvCxnSpPr>
        <p:spPr>
          <a:xfrm flipV="1">
            <a:off x="8008184" y="3926895"/>
            <a:ext cx="258425" cy="1098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009560" y="3194254"/>
            <a:ext cx="569542" cy="386027"/>
            <a:chOff x="5586421" y="3056661"/>
            <a:chExt cx="288193" cy="236705"/>
          </a:xfrm>
        </p:grpSpPr>
        <p:sp>
          <p:nvSpPr>
            <p:cNvPr id="24" name="Rectangle 23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>
            <a:off x="5522474" y="3387266"/>
            <a:ext cx="481006" cy="1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0"/>
            <a:endCxn id="22" idx="2"/>
          </p:cNvCxnSpPr>
          <p:nvPr/>
        </p:nvCxnSpPr>
        <p:spPr>
          <a:xfrm flipV="1">
            <a:off x="6579102" y="2910624"/>
            <a:ext cx="859695" cy="476644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240130" y="2964280"/>
            <a:ext cx="76943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84568" y="2432692"/>
            <a:ext cx="133886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science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50715" y="3638036"/>
            <a:ext cx="123718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indexing</a:t>
            </a:r>
          </a:p>
        </p:txBody>
      </p:sp>
      <p:cxnSp>
        <p:nvCxnSpPr>
          <p:cNvPr id="46" name="Straight Arrow Connector 45"/>
          <p:cNvCxnSpPr>
            <a:stCxn id="24" idx="0"/>
            <a:endCxn id="18" idx="2"/>
          </p:cNvCxnSpPr>
          <p:nvPr/>
        </p:nvCxnSpPr>
        <p:spPr>
          <a:xfrm>
            <a:off x="6579102" y="3387268"/>
            <a:ext cx="859540" cy="540725"/>
          </a:xfrm>
          <a:prstGeom prst="straightConnector1">
            <a:avLst/>
          </a:prstGeom>
          <a:ln w="19050">
            <a:solidFill>
              <a:schemeClr val="tx1"/>
            </a:solidFill>
            <a:headEnd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42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 Outline Part B: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Large-Scale Data Management and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04926" y="5372100"/>
            <a:ext cx="6505575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08 Cloud Computing Fundamentals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4923" y="4714919"/>
            <a:ext cx="6505575" cy="552450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09 Cloud Resource Management and Scheduling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4926" y="3790100"/>
            <a:ext cx="6505574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10 Distributed Data Storage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4924" y="3124041"/>
            <a:ext cx="6505575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11 Distributed Data-Parallel Computation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4926" y="1962150"/>
            <a:ext cx="3143249" cy="778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12 Distributed Stream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Processing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67251" y="1962150"/>
            <a:ext cx="3143249" cy="778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13 Distributed Machine Learning Systems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1413" y="3052183"/>
            <a:ext cx="671764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01410" y="4645191"/>
            <a:ext cx="671477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53" y="3407435"/>
            <a:ext cx="114965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Compute/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006" y="5121210"/>
            <a:ext cx="11496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Infra</a:t>
            </a:r>
          </a:p>
        </p:txBody>
      </p:sp>
    </p:spTree>
    <p:extLst>
      <p:ext uri="{BB962C8B-B14F-4D97-AF65-F5344CB8AC3E}">
        <p14:creationId xmlns:p14="http://schemas.microsoft.com/office/powerpoint/2010/main" val="321230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  <p:bldP spid="3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3536" r="5303"/>
          <a:stretch/>
        </p:blipFill>
        <p:spPr>
          <a:xfrm>
            <a:off x="4027055" y="3158835"/>
            <a:ext cx="5061526" cy="2460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Kubernetes Container Orchestration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Kubernetes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Open-source</a:t>
            </a:r>
            <a:r>
              <a:rPr lang="en-US" dirty="0"/>
              <a:t> system for automating, deployment, and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management of containerized applications</a:t>
            </a:r>
          </a:p>
          <a:p>
            <a:pPr lvl="1"/>
            <a:r>
              <a:rPr lang="en-US" dirty="0"/>
              <a:t>Container: resource isolation and application image</a:t>
            </a:r>
          </a:p>
          <a:p>
            <a:pPr lvl="1"/>
            <a:endParaRPr lang="en-US" dirty="0"/>
          </a:p>
          <a:p>
            <a:r>
              <a:rPr lang="en-US" dirty="0"/>
              <a:t>System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Pod: </a:t>
            </a:r>
            <a:r>
              <a:rPr lang="en-US" dirty="0"/>
              <a:t>1 or more containers</a:t>
            </a:r>
            <a:br>
              <a:rPr lang="en-US" dirty="0"/>
            </a:br>
            <a:r>
              <a:rPr lang="en-US" dirty="0"/>
              <a:t>w/ individual IP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Kubelet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node manager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Controller:</a:t>
            </a:r>
            <a:r>
              <a:rPr lang="en-US" dirty="0"/>
              <a:t> app master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API Server </a:t>
            </a:r>
            <a:r>
              <a:rPr lang="en-US" dirty="0"/>
              <a:t>+ </a:t>
            </a:r>
            <a:r>
              <a:rPr lang="en-US" b="1" dirty="0">
                <a:solidFill>
                  <a:schemeClr val="accent1"/>
                </a:solidFill>
              </a:rPr>
              <a:t>Scheduler</a:t>
            </a:r>
          </a:p>
          <a:p>
            <a:pPr lvl="1"/>
            <a:r>
              <a:rPr lang="en-US" dirty="0"/>
              <a:t>Namespaces, quotas, </a:t>
            </a:r>
            <a:br>
              <a:rPr lang="en-US" dirty="0"/>
            </a:br>
            <a:r>
              <a:rPr lang="en-US" dirty="0"/>
              <a:t>access control, auth.,</a:t>
            </a:r>
            <a:br>
              <a:rPr lang="en-US" dirty="0"/>
            </a:br>
            <a:r>
              <a:rPr lang="en-US" dirty="0"/>
              <a:t>logging &amp; monitoring</a:t>
            </a:r>
          </a:p>
          <a:p>
            <a:pPr lvl="1"/>
            <a:r>
              <a:rPr lang="en-US" dirty="0"/>
              <a:t>Wide variety of applications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59644" y="1585462"/>
            <a:ext cx="248435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machine- to application-oriented scheduling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793" y="676575"/>
            <a:ext cx="755218" cy="7552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99850" y="5490976"/>
            <a:ext cx="313112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https://kubernetes.io/docs/concepts/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overview/components/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8367" y="4883085"/>
            <a:ext cx="81070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 Store</a:t>
            </a:r>
          </a:p>
        </p:txBody>
      </p:sp>
    </p:spTree>
    <p:extLst>
      <p:ext uri="{BB962C8B-B14F-4D97-AF65-F5344CB8AC3E}">
        <p14:creationId xmlns:p14="http://schemas.microsoft.com/office/powerpoint/2010/main" val="298008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Kubernetes Container Orchestration,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Pod Scheduling (Placement)</a:t>
            </a:r>
          </a:p>
          <a:p>
            <a:pPr lvl="1"/>
            <a:r>
              <a:rPr lang="en-US" dirty="0"/>
              <a:t>Default scheduler: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kube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-scheduler</a:t>
            </a:r>
            <a:r>
              <a:rPr lang="en-US" dirty="0"/>
              <a:t>, custom schedulers possible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#1 Filtering: </a:t>
            </a:r>
            <a:r>
              <a:rPr lang="en-US" dirty="0"/>
              <a:t>finding feasible nodes for pod </a:t>
            </a:r>
            <a:br>
              <a:rPr lang="en-US" dirty="0"/>
            </a:br>
            <a:r>
              <a:rPr lang="en-US" dirty="0"/>
              <a:t>(resources, free ports, node selector, requested volumes, mem/disk pressure)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#2 Scoring:</a:t>
            </a:r>
            <a:r>
              <a:rPr lang="en-US" dirty="0"/>
              <a:t> score feasible nodes </a:t>
            </a:r>
            <a:r>
              <a:rPr lang="en-US" dirty="0">
                <a:sym typeface="Wingdings" panose="05000000000000000000" pitchFamily="2" charset="2"/>
              </a:rPr>
              <a:t> select highest score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(spread priority, inter-pod affinity, requested priority, image locality)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Tuning: # scored nodes:  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max(50,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percentageOfNodesToScore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[1,100])</a:t>
            </a:r>
            <a:b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(sample taken round robin across zones)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Binding:</a:t>
            </a:r>
            <a:r>
              <a:rPr lang="en-US" dirty="0">
                <a:sym typeface="Wingdings" panose="05000000000000000000" pitchFamily="2" charset="2"/>
              </a:rPr>
              <a:t> scheduler notifies API server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42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Isolation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Key Primitives</a:t>
            </a:r>
          </a:p>
          <a:p>
            <a:pPr lvl="1"/>
            <a:r>
              <a:rPr lang="en-US" dirty="0"/>
              <a:t>Platform-dependent resource isolation primitives </a:t>
            </a:r>
            <a:r>
              <a:rPr lang="en-US" dirty="0">
                <a:sym typeface="Wingdings" panose="05000000000000000000" pitchFamily="2" charset="2"/>
              </a:rPr>
              <a:t> container runtime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Linux namespaces:</a:t>
            </a:r>
            <a:r>
              <a:rPr lang="en-US" dirty="0"/>
              <a:t> restricting visibility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Linux </a:t>
            </a:r>
            <a:r>
              <a:rPr lang="en-US" b="1" dirty="0" err="1">
                <a:solidFill>
                  <a:schemeClr val="accent1"/>
                </a:solidFill>
              </a:rPr>
              <a:t>cgroups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restricting usage</a:t>
            </a:r>
          </a:p>
          <a:p>
            <a:pPr lvl="1"/>
            <a:endParaRPr lang="en-US" dirty="0"/>
          </a:p>
          <a:p>
            <a:r>
              <a:rPr lang="en-US" dirty="0" err="1"/>
              <a:t>Cgroups</a:t>
            </a:r>
            <a:r>
              <a:rPr lang="en-US" dirty="0"/>
              <a:t> (Control Groups)</a:t>
            </a:r>
          </a:p>
          <a:p>
            <a:pPr lvl="1"/>
            <a:r>
              <a:rPr lang="en-US" dirty="0"/>
              <a:t>Developed by Google engineers </a:t>
            </a:r>
            <a:r>
              <a:rPr lang="en-US" dirty="0">
                <a:sym typeface="Wingdings" panose="05000000000000000000" pitchFamily="2" charset="2"/>
              </a:rPr>
              <a:t> Kernel 2.6.24 (2008)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Resource metering and limiting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(memory, CPU, block I/O, network)</a:t>
            </a:r>
          </a:p>
          <a:p>
            <a:pPr lvl="1"/>
            <a:r>
              <a:rPr lang="en-US" dirty="0"/>
              <a:t>Each subsystem has a hierarchy (tree)  </a:t>
            </a:r>
            <a:br>
              <a:rPr lang="en-US" dirty="0"/>
            </a:br>
            <a:r>
              <a:rPr lang="en-US" dirty="0"/>
              <a:t>with each node = group of processes</a:t>
            </a:r>
          </a:p>
          <a:p>
            <a:pPr lvl="1"/>
            <a:r>
              <a:rPr lang="en-US" dirty="0"/>
              <a:t>Soft and hard limits on groups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Mem</a:t>
            </a:r>
            <a:r>
              <a:rPr lang="en-US" dirty="0"/>
              <a:t> hard limit </a:t>
            </a:r>
            <a:r>
              <a:rPr lang="en-US" dirty="0">
                <a:sym typeface="Wingdings" panose="05000000000000000000" pitchFamily="2" charset="2"/>
              </a:rPr>
              <a:t> triggers OOM killer (physical, kernel, total)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CPU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set weights (time slices)/no limits, </a:t>
            </a:r>
            <a:r>
              <a:rPr lang="en-US" dirty="0" err="1">
                <a:sym typeface="Wingdings" panose="05000000000000000000" pitchFamily="2" charset="2"/>
              </a:rPr>
              <a:t>cpuset</a:t>
            </a:r>
            <a:r>
              <a:rPr lang="en-US" dirty="0">
                <a:sym typeface="Wingdings" panose="05000000000000000000" pitchFamily="2" charset="2"/>
              </a:rPr>
              <a:t> to pin groups to CPUs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5769062" y="2112692"/>
            <a:ext cx="180871" cy="52871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52750" y="2059707"/>
            <a:ext cx="22577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Linux Containers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basis of Docker)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587" y="3801684"/>
            <a:ext cx="73436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076385" y="3708157"/>
            <a:ext cx="298334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Jérôme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Petazzoni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Cgroups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name-spaces and beyond: What are containers made from?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DockerConEU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2015.]</a:t>
            </a:r>
          </a:p>
        </p:txBody>
      </p:sp>
      <p:sp>
        <p:nvSpPr>
          <p:cNvPr id="9" name="Rectangle 8"/>
          <p:cNvSpPr/>
          <p:nvPr/>
        </p:nvSpPr>
        <p:spPr>
          <a:xfrm>
            <a:off x="5597236" y="4470907"/>
            <a:ext cx="3403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https://www.youtube.com/watch?v=sK5i-N34im8&amp;feature=youtu.be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113583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29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Scheduling 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  <a:p>
            <a:pPr lvl="1"/>
            <a:r>
              <a:rPr lang="en-US" dirty="0"/>
              <a:t>Given computation </a:t>
            </a:r>
            <a:r>
              <a:rPr lang="en-US" b="1" dirty="0">
                <a:solidFill>
                  <a:srgbClr val="7889FB"/>
                </a:solidFill>
              </a:rPr>
              <a:t>job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set of resources</a:t>
            </a:r>
            <a:r>
              <a:rPr lang="en-US" dirty="0"/>
              <a:t> (servers, threads)</a:t>
            </a:r>
          </a:p>
          <a:p>
            <a:pPr lvl="1"/>
            <a:r>
              <a:rPr lang="en-US" dirty="0"/>
              <a:t>Distribute job in pieces across resources </a:t>
            </a:r>
          </a:p>
          <a:p>
            <a:pPr lvl="1"/>
            <a:endParaRPr lang="en-US" dirty="0"/>
          </a:p>
          <a:p>
            <a:r>
              <a:rPr lang="en-US" dirty="0"/>
              <a:t>#1 Job-Task Partitioning </a:t>
            </a:r>
          </a:p>
          <a:p>
            <a:pPr lvl="1"/>
            <a:r>
              <a:rPr lang="en-US" dirty="0"/>
              <a:t>Split job into sequence of N tasks </a:t>
            </a:r>
          </a:p>
          <a:p>
            <a:pPr lvl="1"/>
            <a:endParaRPr lang="en-US" dirty="0"/>
          </a:p>
          <a:p>
            <a:r>
              <a:rPr lang="en-US" dirty="0"/>
              <a:t>#2 Task Placement / Execution</a:t>
            </a:r>
          </a:p>
          <a:p>
            <a:pPr lvl="1"/>
            <a:r>
              <a:rPr lang="en-US" dirty="0"/>
              <a:t>Assign tasks to K resources for execution</a:t>
            </a:r>
          </a:p>
          <a:p>
            <a:pPr lvl="1"/>
            <a:endParaRPr lang="en-US" dirty="0"/>
          </a:p>
          <a:p>
            <a:r>
              <a:rPr lang="en-US" dirty="0"/>
              <a:t>Goal: Min Job Completion Time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Max runtime per resource</a:t>
            </a:r>
            <a:br>
              <a:rPr lang="en-US" dirty="0"/>
            </a:br>
            <a:r>
              <a:rPr lang="en-US" dirty="0"/>
              <a:t>determines job completion time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5750350" y="3242821"/>
            <a:ext cx="2818719" cy="1102936"/>
            <a:chOff x="5750350" y="3242821"/>
            <a:chExt cx="2818719" cy="1102936"/>
          </a:xfrm>
        </p:grpSpPr>
        <p:sp>
          <p:nvSpPr>
            <p:cNvPr id="15" name="Rectangle 14"/>
            <p:cNvSpPr/>
            <p:nvPr/>
          </p:nvSpPr>
          <p:spPr>
            <a:xfrm>
              <a:off x="5750350" y="3804908"/>
              <a:ext cx="1338607" cy="54084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1</a:t>
              </a:r>
            </a:p>
          </p:txBody>
        </p:sp>
        <p:cxnSp>
          <p:nvCxnSpPr>
            <p:cNvPr id="16" name="Straight Arrow Connector 15"/>
            <p:cNvCxnSpPr>
              <a:stCxn id="8" idx="2"/>
            </p:cNvCxnSpPr>
            <p:nvPr/>
          </p:nvCxnSpPr>
          <p:spPr>
            <a:xfrm>
              <a:off x="5858760" y="3242821"/>
              <a:ext cx="419493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7230462" y="3804908"/>
              <a:ext cx="1338607" cy="54084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2</a:t>
              </a:r>
            </a:p>
          </p:txBody>
        </p:sp>
        <p:cxnSp>
          <p:nvCxnSpPr>
            <p:cNvPr id="20" name="Straight Arrow Connector 19"/>
            <p:cNvCxnSpPr>
              <a:stCxn id="9" idx="2"/>
              <a:endCxn id="15" idx="0"/>
            </p:cNvCxnSpPr>
            <p:nvPr/>
          </p:nvCxnSpPr>
          <p:spPr>
            <a:xfrm>
              <a:off x="6378807" y="3242821"/>
              <a:ext cx="40847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0" idx="2"/>
            </p:cNvCxnSpPr>
            <p:nvPr/>
          </p:nvCxnSpPr>
          <p:spPr>
            <a:xfrm flipH="1">
              <a:off x="6572054" y="3242821"/>
              <a:ext cx="326800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1" idx="2"/>
            </p:cNvCxnSpPr>
            <p:nvPr/>
          </p:nvCxnSpPr>
          <p:spPr>
            <a:xfrm>
              <a:off x="7418901" y="3242821"/>
              <a:ext cx="355076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2" idx="2"/>
            </p:cNvCxnSpPr>
            <p:nvPr/>
          </p:nvCxnSpPr>
          <p:spPr>
            <a:xfrm flipH="1">
              <a:off x="6735454" y="3242821"/>
              <a:ext cx="1195734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3" idx="2"/>
            </p:cNvCxnSpPr>
            <p:nvPr/>
          </p:nvCxnSpPr>
          <p:spPr>
            <a:xfrm flipH="1">
              <a:off x="8031543" y="3242821"/>
              <a:ext cx="419692" cy="5620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5439266" y="2384981"/>
            <a:ext cx="3421930" cy="961534"/>
            <a:chOff x="5439266" y="2384981"/>
            <a:chExt cx="3421930" cy="961534"/>
          </a:xfrm>
        </p:grpSpPr>
        <p:sp>
          <p:nvSpPr>
            <p:cNvPr id="8" name="Rectangle 7"/>
            <p:cNvSpPr/>
            <p:nvPr/>
          </p:nvSpPr>
          <p:spPr>
            <a:xfrm>
              <a:off x="5656083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76130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96177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16224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28511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48558" y="2884603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439266" y="2780907"/>
              <a:ext cx="3421930" cy="565608"/>
            </a:xfrm>
            <a:prstGeom prst="roundRect">
              <a:avLst/>
            </a:prstGeom>
            <a:noFill/>
            <a:ln w="19050">
              <a:solidFill>
                <a:srgbClr val="7889FB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56083" y="2384981"/>
              <a:ext cx="176281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Computation Job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439268" y="4903510"/>
            <a:ext cx="3129801" cy="1426481"/>
            <a:chOff x="5439268" y="4903510"/>
            <a:chExt cx="3129801" cy="1426481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6278254" y="5733066"/>
              <a:ext cx="229081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6392949" y="4903510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18726" y="4903510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235078" y="4903510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60856" y="4903510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394519" y="5310434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820296" y="5310434"/>
              <a:ext cx="405353" cy="358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39268" y="4903510"/>
              <a:ext cx="8044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Node 1: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40838" y="5291581"/>
              <a:ext cx="8044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Node 2: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8133864" y="4903510"/>
              <a:ext cx="0" cy="829556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7737942" y="5750345"/>
              <a:ext cx="779282" cy="57964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Job done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53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Scheduling – Partitioning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Partitioning</a:t>
            </a:r>
          </a:p>
          <a:p>
            <a:pPr lvl="1"/>
            <a:r>
              <a:rPr lang="en-US" dirty="0"/>
              <a:t>M = K tasks, task size ceil(N/K)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Low overhead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poor load balance</a:t>
            </a:r>
          </a:p>
          <a:p>
            <a:pPr lvl="1"/>
            <a:endParaRPr lang="en-US" dirty="0"/>
          </a:p>
          <a:p>
            <a:r>
              <a:rPr lang="en-US" dirty="0"/>
              <a:t>Fixed Partitioning</a:t>
            </a:r>
          </a:p>
          <a:p>
            <a:pPr lvl="1"/>
            <a:r>
              <a:rPr lang="en-US" dirty="0"/>
              <a:t>M = N/d tasks, task size d </a:t>
            </a:r>
          </a:p>
          <a:p>
            <a:pPr lvl="1"/>
            <a:r>
              <a:rPr lang="en-US" dirty="0"/>
              <a:t>E.g., # iterations, # tuples to process</a:t>
            </a:r>
          </a:p>
          <a:p>
            <a:pPr lvl="1"/>
            <a:endParaRPr lang="en-US" dirty="0"/>
          </a:p>
          <a:p>
            <a:r>
              <a:rPr lang="en-US" dirty="0"/>
              <a:t>Self-Scheduling</a:t>
            </a:r>
          </a:p>
          <a:p>
            <a:pPr lvl="1"/>
            <a:r>
              <a:rPr lang="en-US" dirty="0"/>
              <a:t>Exponentially decreasing task sizes d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M = log N tasks  (w/ min task size)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Low overhead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good load balance</a:t>
            </a:r>
            <a:r>
              <a:rPr lang="en-US" dirty="0"/>
              <a:t> at end</a:t>
            </a:r>
          </a:p>
          <a:p>
            <a:pPr lvl="1"/>
            <a:r>
              <a:rPr lang="en-US" b="1" dirty="0"/>
              <a:t>Guided self scheduling</a:t>
            </a:r>
          </a:p>
          <a:p>
            <a:pPr lvl="1"/>
            <a:r>
              <a:rPr lang="en-US" b="1" dirty="0"/>
              <a:t>Factoring:</a:t>
            </a:r>
            <a:r>
              <a:rPr lang="en-US" dirty="0"/>
              <a:t> waves of task w/ equal size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8842" y="643900"/>
            <a:ext cx="2809191" cy="8617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 Hyper-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param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Tuning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parfor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in 1: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800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R[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,] = lm(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X,y,reg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])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8842" y="1640856"/>
            <a:ext cx="1873888" cy="2918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8842" y="1980027"/>
            <a:ext cx="2771483" cy="2918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5884" y="2818707"/>
            <a:ext cx="456066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58826" y="2814723"/>
            <a:ext cx="456066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50297" y="2814723"/>
            <a:ext cx="456066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67355" y="2818707"/>
            <a:ext cx="456066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77453" y="3159642"/>
            <a:ext cx="456066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67354" y="3159642"/>
            <a:ext cx="808611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41768" y="2818707"/>
            <a:ext cx="456066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14880" y="3157430"/>
            <a:ext cx="808611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8842" y="4141197"/>
            <a:ext cx="926104" cy="294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14905" y="4482132"/>
            <a:ext cx="456066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75884" y="4482132"/>
            <a:ext cx="1013586" cy="294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28443" y="4141197"/>
            <a:ext cx="517861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66871" y="4141197"/>
            <a:ext cx="290172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97016" y="4480227"/>
            <a:ext cx="268819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79115" y="4141197"/>
            <a:ext cx="268819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92263" y="4480227"/>
            <a:ext cx="268819" cy="29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20413" y="5354424"/>
            <a:ext cx="287517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[Susan Flynn Hummel, Edith Schonberg, Lawrence E. Flynn: Factoring: a practical and robust method for scheduling parallel loops.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SC 1991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360" y="5524108"/>
            <a:ext cx="49859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275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Scheduling – Placement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Task Queues</a:t>
                </a:r>
              </a:p>
              <a:p>
                <a:pPr lvl="1"/>
                <a:r>
                  <a:rPr lang="en-US" dirty="0"/>
                  <a:t>Sequence of tasks in FIFO queue</a:t>
                </a:r>
              </a:p>
              <a:p>
                <a:pPr lvl="1"/>
                <a:r>
                  <a:rPr lang="en-US" b="1" dirty="0"/>
                  <a:t>#1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7889FB"/>
                    </a:solidFill>
                  </a:rPr>
                  <a:t>Single Task Queue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(self-balancing, but contention)</a:t>
                </a:r>
              </a:p>
              <a:p>
                <a:pPr lvl="1"/>
                <a:r>
                  <a:rPr lang="en-US" b="1" dirty="0"/>
                  <a:t>#2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7889FB"/>
                    </a:solidFill>
                  </a:rPr>
                  <a:t>Per-Worker Task Queue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(work separation, and preparation)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Work Stealing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On </a:t>
                </a:r>
                <a:r>
                  <a:rPr lang="en-US" b="1" dirty="0">
                    <a:solidFill>
                      <a:schemeClr val="accent1"/>
                    </a:solidFill>
                  </a:rPr>
                  <a:t>empty worker queue</a:t>
                </a:r>
                <a:r>
                  <a:rPr lang="en-US" dirty="0"/>
                  <a:t>, probe other queues and </a:t>
                </a:r>
                <a:r>
                  <a:rPr lang="en-US" b="1" dirty="0">
                    <a:solidFill>
                      <a:srgbClr val="7889FB"/>
                    </a:solidFill>
                  </a:rPr>
                  <a:t>“steal”</a:t>
                </a:r>
                <a:r>
                  <a:rPr lang="en-US" dirty="0"/>
                  <a:t> tasks</a:t>
                </a:r>
              </a:p>
              <a:p>
                <a:pPr lvl="1"/>
                <a:r>
                  <a:rPr lang="en-US" dirty="0"/>
                  <a:t>More common in multi-threading, difficult in distributed systems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Excursus: Power of 2 Choices</a:t>
                </a:r>
              </a:p>
              <a:p>
                <a:pPr lvl="1"/>
                <a:r>
                  <a:rPr lang="en-US" dirty="0"/>
                  <a:t>Choose d bins at random, task in least full bin</a:t>
                </a:r>
              </a:p>
              <a:p>
                <a:pPr lvl="1"/>
                <a:r>
                  <a:rPr lang="en-US"/>
                  <a:t>Reduce </a:t>
                </a:r>
                <a:r>
                  <a:rPr lang="en-US" dirty="0"/>
                  <a:t>max load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func>
                          </m:e>
                        </m:func>
                      </m:den>
                    </m:f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func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5335463" y="1399890"/>
            <a:ext cx="1282099" cy="1986021"/>
            <a:chOff x="5335463" y="1399890"/>
            <a:chExt cx="1282099" cy="1986021"/>
          </a:xfrm>
        </p:grpSpPr>
        <p:sp>
          <p:nvSpPr>
            <p:cNvPr id="5" name="Rectangle 4"/>
            <p:cNvSpPr/>
            <p:nvPr/>
          </p:nvSpPr>
          <p:spPr>
            <a:xfrm>
              <a:off x="5335463" y="2277768"/>
              <a:ext cx="565504" cy="63511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1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52058" y="2277767"/>
              <a:ext cx="565504" cy="63511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42960" y="3016579"/>
              <a:ext cx="86726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“Airport”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 rot="5400000">
              <a:off x="5691821" y="1491647"/>
              <a:ext cx="569542" cy="386027"/>
              <a:chOff x="5586421" y="3056661"/>
              <a:chExt cx="288193" cy="236705"/>
            </a:xfrm>
          </p:grpSpPr>
          <p:sp>
            <p:nvSpPr>
              <p:cNvPr id="12" name="Rectangle 11"/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5400000">
                <a:off x="5504592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6" name="Straight Arrow Connector 15"/>
            <p:cNvCxnSpPr>
              <a:stCxn id="12" idx="0"/>
              <a:endCxn id="5" idx="0"/>
            </p:cNvCxnSpPr>
            <p:nvPr/>
          </p:nvCxnSpPr>
          <p:spPr>
            <a:xfrm flipH="1">
              <a:off x="5618215" y="1969431"/>
              <a:ext cx="358377" cy="30833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2" idx="0"/>
              <a:endCxn id="6" idx="0"/>
            </p:cNvCxnSpPr>
            <p:nvPr/>
          </p:nvCxnSpPr>
          <p:spPr>
            <a:xfrm>
              <a:off x="5976592" y="1969431"/>
              <a:ext cx="358218" cy="3083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7312131" y="1401461"/>
            <a:ext cx="1536414" cy="1986021"/>
            <a:chOff x="7312131" y="1401461"/>
            <a:chExt cx="1536414" cy="1986021"/>
          </a:xfrm>
        </p:grpSpPr>
        <p:sp>
          <p:nvSpPr>
            <p:cNvPr id="7" name="Rectangle 6"/>
            <p:cNvSpPr/>
            <p:nvPr/>
          </p:nvSpPr>
          <p:spPr>
            <a:xfrm>
              <a:off x="7458065" y="2279337"/>
              <a:ext cx="565504" cy="63511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174660" y="2279336"/>
              <a:ext cx="565504" cy="63511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Node 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12131" y="3018150"/>
              <a:ext cx="153641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“Super Market”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 rot="5400000">
              <a:off x="7456205" y="1493218"/>
              <a:ext cx="569542" cy="386027"/>
              <a:chOff x="5586421" y="3056661"/>
              <a:chExt cx="288193" cy="236705"/>
            </a:xfrm>
          </p:grpSpPr>
          <p:sp>
            <p:nvSpPr>
              <p:cNvPr id="23" name="Rectangle 22"/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5400000">
                <a:off x="5504592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 rot="5400000">
              <a:off x="8174213" y="1494788"/>
              <a:ext cx="569542" cy="386027"/>
              <a:chOff x="5586421" y="3056661"/>
              <a:chExt cx="288193" cy="236705"/>
            </a:xfrm>
          </p:grpSpPr>
          <p:sp>
            <p:nvSpPr>
              <p:cNvPr id="28" name="Rectangle 27"/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5400000">
                <a:off x="5504592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2" name="Straight Arrow Connector 31"/>
            <p:cNvCxnSpPr>
              <a:stCxn id="23" idx="0"/>
              <a:endCxn id="7" idx="0"/>
            </p:cNvCxnSpPr>
            <p:nvPr/>
          </p:nvCxnSpPr>
          <p:spPr>
            <a:xfrm flipH="1">
              <a:off x="7740817" y="1971002"/>
              <a:ext cx="159" cy="3083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8" idx="0"/>
              <a:endCxn id="8" idx="0"/>
            </p:cNvCxnSpPr>
            <p:nvPr/>
          </p:nvCxnSpPr>
          <p:spPr>
            <a:xfrm flipH="1">
              <a:off x="8457412" y="1972572"/>
              <a:ext cx="1572" cy="30676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5938934" y="5194172"/>
            <a:ext cx="237550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D.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Mitzenmacher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Power of Two Choices in Randomized Load Balancing,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PhD Thesis UC Berkeley 1996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616" y="535822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56976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Task Scheduling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  <a:p>
            <a:pPr lvl="1"/>
            <a:r>
              <a:rPr lang="en-US" dirty="0"/>
              <a:t>Schedule job DAGs in stages (shuffle barriers)</a:t>
            </a:r>
          </a:p>
          <a:p>
            <a:pPr lvl="1"/>
            <a:r>
              <a:rPr lang="en-US" dirty="0"/>
              <a:t>Default task scheduler: </a:t>
            </a:r>
            <a:r>
              <a:rPr lang="en-US" b="1" dirty="0">
                <a:solidFill>
                  <a:schemeClr val="accent1"/>
                </a:solidFill>
              </a:rPr>
              <a:t>FIFO</a:t>
            </a:r>
            <a:r>
              <a:rPr lang="en-US" dirty="0"/>
              <a:t>; alternative: </a:t>
            </a:r>
            <a:r>
              <a:rPr lang="en-US" b="1" dirty="0">
                <a:solidFill>
                  <a:schemeClr val="accent1"/>
                </a:solidFill>
              </a:rPr>
              <a:t>FAIR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1065"/>
          <a:stretch/>
        </p:blipFill>
        <p:spPr>
          <a:xfrm>
            <a:off x="1102447" y="3734844"/>
            <a:ext cx="7815507" cy="2451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1696" y="1055409"/>
            <a:ext cx="2870704" cy="12772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Example 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80GB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r>
              <a:rPr lang="en-US" sz="1400" dirty="0">
                <a:latin typeface="Consolas" panose="020B0609020204030204" pitchFamily="49" charset="0"/>
              </a:rPr>
              <a:t/>
            </a:r>
            <a:br>
              <a:rPr lang="en-US" sz="1400" dirty="0">
                <a:latin typeface="Consolas" panose="020B0609020204030204" pitchFamily="49" charset="0"/>
              </a:rPr>
            </a:br>
            <a:endParaRPr lang="en-US" sz="3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X = </a:t>
            </a:r>
            <a:r>
              <a:rPr lang="en-US" sz="1400" b="1" dirty="0">
                <a:latin typeface="Consolas" panose="020B0609020204030204" pitchFamily="49" charset="0"/>
              </a:rPr>
              <a:t>rand</a:t>
            </a:r>
            <a:r>
              <a:rPr lang="en-US" sz="1400" dirty="0">
                <a:latin typeface="Consolas" panose="020B0609020204030204" pitchFamily="49" charset="0"/>
              </a:rPr>
              <a:t>(rows=1e7,cols=1e3)</a:t>
            </a:r>
          </a:p>
          <a:p>
            <a:r>
              <a:rPr lang="en-US" sz="1400" b="1" dirty="0" err="1">
                <a:latin typeface="Consolas" panose="020B0609020204030204" pitchFamily="49" charset="0"/>
              </a:rPr>
              <a:t>parfor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</a:rPr>
              <a:t>in</a:t>
            </a:r>
            <a:r>
              <a:rPr lang="en-US" sz="1400" dirty="0">
                <a:latin typeface="Consolas" panose="020B0609020204030204" pitchFamily="49" charset="0"/>
              </a:rPr>
              <a:t> 1:4)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for</a:t>
            </a:r>
            <a:r>
              <a:rPr lang="en-US" sz="1400" dirty="0">
                <a:latin typeface="Consolas" panose="020B0609020204030204" pitchFamily="49" charset="0"/>
              </a:rPr>
              <a:t>(j </a:t>
            </a:r>
            <a:r>
              <a:rPr lang="en-US" sz="1400" b="1" dirty="0">
                <a:latin typeface="Consolas" panose="020B0609020204030204" pitchFamily="49" charset="0"/>
              </a:rPr>
              <a:t>in</a:t>
            </a:r>
            <a:r>
              <a:rPr lang="en-US" sz="1400" dirty="0">
                <a:latin typeface="Consolas" panose="020B0609020204030204" pitchFamily="49" charset="0"/>
              </a:rPr>
              <a:t> 1:10000)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print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latin typeface="Consolas" panose="020B0609020204030204" pitchFamily="49" charset="0"/>
              </a:rPr>
              <a:t>sum</a:t>
            </a:r>
            <a:r>
              <a:rPr lang="en-US" sz="1400" dirty="0">
                <a:latin typeface="Consolas" panose="020B0609020204030204" pitchFamily="49" charset="0"/>
              </a:rPr>
              <a:t>(X)) 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#spark job</a:t>
            </a:r>
            <a:endParaRPr lang="en-US" sz="14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018" y="4174837"/>
            <a:ext cx="78509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1" y="2863564"/>
            <a:ext cx="78509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FIFO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46" y="2609931"/>
            <a:ext cx="7815507" cy="845212"/>
          </a:xfrm>
          <a:prstGeom prst="rect">
            <a:avLst/>
          </a:prstGeom>
        </p:spPr>
      </p:pic>
      <p:pic>
        <p:nvPicPr>
          <p:cNvPr id="12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589065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2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Task Scheduling,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FAIR scheduling </a:t>
            </a:r>
            <a:br>
              <a:rPr lang="en-US" dirty="0"/>
            </a:br>
            <a:r>
              <a:rPr lang="en-US" dirty="0"/>
              <a:t>w/ k=32 </a:t>
            </a:r>
            <a:br>
              <a:rPr lang="en-US" dirty="0"/>
            </a:br>
            <a:r>
              <a:rPr lang="en-US" dirty="0"/>
              <a:t>concurrent jobs </a:t>
            </a:r>
            <a:br>
              <a:rPr lang="en-US" dirty="0"/>
            </a:br>
            <a:r>
              <a:rPr lang="en-US" dirty="0"/>
              <a:t>and 200GB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652" y="1263965"/>
            <a:ext cx="5983954" cy="4137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7568" y="3052569"/>
            <a:ext cx="1660243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Share 320 cores among 32 concurrent jobs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~10 tasks/job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35" y="5467702"/>
            <a:ext cx="8039640" cy="8670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40270" y="5495825"/>
            <a:ext cx="471235" cy="79439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2301" y="5664149"/>
            <a:ext cx="7816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Elapsed: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~40min</a:t>
            </a:r>
          </a:p>
        </p:txBody>
      </p:sp>
    </p:spTree>
    <p:extLst>
      <p:ext uri="{BB962C8B-B14F-4D97-AF65-F5344CB8AC3E}">
        <p14:creationId xmlns:p14="http://schemas.microsoft.com/office/powerpoint/2010/main" val="408133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Task Scheduling, cont.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Fair Scheduler </a:t>
            </a:r>
            <a:br>
              <a:rPr lang="en-US" dirty="0"/>
            </a:br>
            <a:r>
              <a:rPr lang="en-US" dirty="0"/>
              <a:t>Configuration</a:t>
            </a:r>
          </a:p>
          <a:p>
            <a:pPr lvl="1"/>
            <a:r>
              <a:rPr lang="en-US" dirty="0"/>
              <a:t>Pools with shares of cluster</a:t>
            </a:r>
          </a:p>
          <a:p>
            <a:pPr lvl="1"/>
            <a:r>
              <a:rPr lang="en-US" dirty="0"/>
              <a:t>Scheduling modes: FAIR, FIFO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weight:</a:t>
            </a:r>
            <a:r>
              <a:rPr lang="en-US" dirty="0"/>
              <a:t> relative to equal share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minShare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min </a:t>
            </a:r>
            <a:r>
              <a:rPr lang="en-US" dirty="0" err="1"/>
              <a:t>numCores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Spark on Kubernetes</a:t>
            </a:r>
          </a:p>
          <a:p>
            <a:pPr lvl="1"/>
            <a:r>
              <a:rPr lang="en-US" dirty="0"/>
              <a:t>Run Spark in shared cluster </a:t>
            </a:r>
            <a:br>
              <a:rPr lang="en-US" dirty="0"/>
            </a:br>
            <a:r>
              <a:rPr lang="en-US" dirty="0"/>
              <a:t>with Docker container apps,</a:t>
            </a:r>
            <a:br>
              <a:rPr lang="en-US" dirty="0"/>
            </a:br>
            <a:r>
              <a:rPr lang="en-US" dirty="0"/>
              <a:t>Distributed </a:t>
            </a:r>
            <a:r>
              <a:rPr lang="en-US" dirty="0" err="1"/>
              <a:t>TensorFlow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Custom controller, and</a:t>
            </a:r>
            <a:br>
              <a:rPr lang="en-US" dirty="0"/>
            </a:br>
            <a:r>
              <a:rPr lang="en-US" dirty="0"/>
              <a:t>shuffle service (</a:t>
            </a:r>
            <a:r>
              <a:rPr lang="en-US" dirty="0" err="1"/>
              <a:t>dynAlloc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39420" y="1285376"/>
            <a:ext cx="3761115" cy="230832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&lt;allocations&gt;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&lt;pool name=“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data_science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"&gt;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&lt;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schedulingMode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FAIR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schedulingMode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&lt;weight&gt;1&lt;/weight&gt;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&lt;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minShare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&gt;6&lt;/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minShare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&lt;/pool&gt;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&lt;pool name=“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indexing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"&gt;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&lt;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schedulingMode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FIFO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schedulingMode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&lt;weight&gt;2&lt;/weight&gt;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&lt;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minShare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&gt;8&lt;/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minShare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&lt;/pool&gt;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&lt;/allocations&gt;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8020" y="3685670"/>
            <a:ext cx="4626582" cy="19389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$SPARK_HOME/bin/spark-submit \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--master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k8s://https://&lt;k8s-api&gt;:&lt;k8s-api-port&gt;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--deploy-mode cluster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--driver-java-options "-server -Xms40g -Xmn4g" \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--driver-memory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40g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--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num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-executors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--executor-memory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100g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--executor-cores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32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--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conf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spark.kubernetes.container.image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=&lt;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sparkimg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&gt; \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SystemDS.jar -f 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test.dml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-stats -explain -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args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…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755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Motivation, Terminology, and Fundamentals</a:t>
            </a:r>
          </a:p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</a:p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Dynamic Allocation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Configuration for YARN/</a:t>
            </a:r>
            <a:r>
              <a:rPr lang="en-US" dirty="0" err="1"/>
              <a:t>Mesos</a:t>
            </a:r>
            <a:endParaRPr lang="en-US" dirty="0"/>
          </a:p>
          <a:p>
            <a:pPr lvl="1"/>
            <a:r>
              <a:rPr lang="en-US" dirty="0"/>
              <a:t>Set </a:t>
            </a:r>
            <a:r>
              <a:rPr lang="en-US" sz="1600" dirty="0" err="1">
                <a:latin typeface="Consolas" panose="020B0609020204030204" pitchFamily="49" charset="0"/>
              </a:rPr>
              <a:t>spark.dynamicAllocation.enabled</a:t>
            </a:r>
            <a:r>
              <a:rPr lang="en-US" sz="1600" dirty="0">
                <a:latin typeface="Consolas" panose="020B0609020204030204" pitchFamily="49" charset="0"/>
              </a:rPr>
              <a:t> = true</a:t>
            </a:r>
          </a:p>
          <a:p>
            <a:pPr lvl="1"/>
            <a:r>
              <a:rPr lang="en-US" dirty="0"/>
              <a:t>Set </a:t>
            </a:r>
            <a:r>
              <a:rPr lang="en-US" sz="1600" dirty="0" err="1">
                <a:latin typeface="Consolas" panose="020B0609020204030204" pitchFamily="49" charset="0"/>
              </a:rPr>
              <a:t>spark.shuffle.service.enabled</a:t>
            </a:r>
            <a:r>
              <a:rPr lang="en-US" sz="1600" dirty="0">
                <a:latin typeface="Consolas" panose="020B0609020204030204" pitchFamily="49" charset="0"/>
              </a:rPr>
              <a:t> = true</a:t>
            </a:r>
            <a:r>
              <a:rPr lang="en-US" dirty="0"/>
              <a:t> (robustness w/ stragglers)</a:t>
            </a:r>
          </a:p>
          <a:p>
            <a:pPr lvl="1"/>
            <a:endParaRPr lang="en-US" dirty="0"/>
          </a:p>
          <a:p>
            <a:r>
              <a:rPr lang="en-US" dirty="0"/>
              <a:t>Executor Addition/Removal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Approach:</a:t>
            </a:r>
            <a:r>
              <a:rPr lang="en-US" dirty="0"/>
              <a:t> look at task pressure (pending tasks / idle executors)</a:t>
            </a:r>
          </a:p>
          <a:p>
            <a:pPr lvl="1"/>
            <a:r>
              <a:rPr lang="en-US" dirty="0"/>
              <a:t>Increase exponentially (add </a:t>
            </a:r>
            <a:r>
              <a:rPr lang="en-US" b="1" dirty="0">
                <a:solidFill>
                  <a:schemeClr val="accent1"/>
                </a:solidFill>
              </a:rPr>
              <a:t>1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2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4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8</a:t>
            </a:r>
            <a:r>
              <a:rPr lang="en-US" dirty="0"/>
              <a:t>) if </a:t>
            </a:r>
            <a:br>
              <a:rPr lang="en-US" dirty="0"/>
            </a:br>
            <a:r>
              <a:rPr lang="en-US" dirty="0"/>
              <a:t>pending tasks for </a:t>
            </a:r>
            <a:r>
              <a:rPr lang="en-US" sz="1600" dirty="0" err="1">
                <a:latin typeface="Consolas" panose="020B0609020204030204" pitchFamily="49" charset="0"/>
              </a:rPr>
              <a:t>spark.dynamicAllocation.schedulerBacklogTimeout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</a:p>
          <a:p>
            <a:pPr lvl="1"/>
            <a:r>
              <a:rPr lang="en-US" dirty="0"/>
              <a:t>Decrease executors they are idle for </a:t>
            </a:r>
            <a:r>
              <a:rPr lang="en-US" sz="1600" dirty="0" err="1">
                <a:latin typeface="Consolas" panose="020B0609020204030204" pitchFamily="49" charset="0"/>
              </a:rPr>
              <a:t>spark.dynamicAllocation.executorIdleTimeout</a:t>
            </a:r>
            <a:endParaRPr lang="en-US" sz="1600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42550" y="682974"/>
            <a:ext cx="25754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https://spark.apache.org/docs/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latest/job-scheduling.html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5449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Elasticity in </a:t>
            </a:r>
            <a:r>
              <a:rPr lang="en-US" dirty="0" err="1"/>
              <a:t>SystemML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700"/>
              </a:spcBef>
              <a:spcAft>
                <a:spcPts val="0"/>
              </a:spcAft>
            </a:pPr>
            <a:r>
              <a:rPr lang="en-US" dirty="0"/>
              <a:t>Basic Ideas</a:t>
            </a:r>
          </a:p>
          <a:p>
            <a:pPr marL="502920" lvl="1">
              <a:spcBef>
                <a:spcPts val="200"/>
              </a:spcBef>
              <a:spcAft>
                <a:spcPts val="0"/>
              </a:spcAft>
            </a:pPr>
            <a:r>
              <a:rPr lang="en-US" dirty="0"/>
              <a:t>Optimize ML program resource configurations via </a:t>
            </a:r>
            <a:r>
              <a:rPr lang="en-US" b="1" dirty="0">
                <a:solidFill>
                  <a:srgbClr val="7889FB"/>
                </a:solidFill>
              </a:rPr>
              <a:t>online what-if analysis </a:t>
            </a:r>
            <a:endParaRPr lang="en-US" dirty="0">
              <a:solidFill>
                <a:srgbClr val="7889FB"/>
              </a:solidFill>
            </a:endParaRPr>
          </a:p>
          <a:p>
            <a:pPr marL="502920" lvl="1">
              <a:spcBef>
                <a:spcPts val="200"/>
              </a:spcBef>
              <a:spcAft>
                <a:spcPts val="0"/>
              </a:spcAft>
            </a:pPr>
            <a:r>
              <a:rPr lang="en-US" dirty="0"/>
              <a:t>Generating and </a:t>
            </a:r>
            <a:r>
              <a:rPr lang="en-US" b="1" dirty="0">
                <a:solidFill>
                  <a:schemeClr val="accent1"/>
                </a:solidFill>
              </a:rPr>
              <a:t>costing runtime plans </a:t>
            </a:r>
            <a:r>
              <a:rPr lang="en-US" dirty="0">
                <a:solidFill>
                  <a:schemeClr val="tx1"/>
                </a:solidFill>
              </a:rPr>
              <a:t>for local/MR</a:t>
            </a:r>
          </a:p>
          <a:p>
            <a:pPr marL="502920" lvl="1">
              <a:spcBef>
                <a:spcPts val="20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1"/>
                </a:solidFill>
              </a:rPr>
              <a:t>Program-aware </a:t>
            </a:r>
            <a:r>
              <a:rPr lang="en-US" dirty="0"/>
              <a:t>grid enumeration, pruning, and re-optimization techniques 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042" y="2853438"/>
            <a:ext cx="6439662" cy="321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0753" y="2858653"/>
            <a:ext cx="6974586" cy="321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0753" y="2858653"/>
            <a:ext cx="6974586" cy="321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0754" y="2858652"/>
            <a:ext cx="741692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0754" y="2858652"/>
            <a:ext cx="741692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0395" y="788810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380922" y="635467"/>
            <a:ext cx="192396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Botong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Huang et al.: Resource Elasticity for Large-Scale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491" y="2743201"/>
            <a:ext cx="186574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runtime w/o unnecessary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over-allocation</a:t>
            </a:r>
          </a:p>
        </p:txBody>
      </p:sp>
    </p:spTree>
    <p:extLst>
      <p:ext uri="{BB962C8B-B14F-4D97-AF65-F5344CB8AC3E}">
        <p14:creationId xmlns:p14="http://schemas.microsoft.com/office/powerpoint/2010/main" val="170157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725" y="1310400"/>
            <a:ext cx="8229600" cy="49758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Motivation, Terminology, and Fundamentals</a:t>
            </a:r>
          </a:p>
          <a:p>
            <a:r>
              <a:rPr lang="en-US" dirty="0">
                <a:solidFill>
                  <a:schemeClr val="tx1"/>
                </a:solidFill>
              </a:rPr>
              <a:t>Resource Allocation, Isolation, and Monitoring</a:t>
            </a:r>
          </a:p>
          <a:p>
            <a:r>
              <a:rPr lang="en-US" dirty="0">
                <a:solidFill>
                  <a:schemeClr val="tx1"/>
                </a:solidFill>
              </a:rPr>
              <a:t>Task Scheduling and Elasticity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10 </a:t>
            </a:r>
            <a:r>
              <a:rPr lang="en-US" b="1" dirty="0">
                <a:solidFill>
                  <a:srgbClr val="7889FB"/>
                </a:solidFill>
              </a:rPr>
              <a:t>Distributed Data Storage </a:t>
            </a:r>
            <a:r>
              <a:rPr lang="en-US" dirty="0" smtClean="0">
                <a:solidFill>
                  <a:schemeClr val="tx1"/>
                </a:solidFill>
              </a:rPr>
              <a:t>[</a:t>
            </a:r>
            <a:r>
              <a:rPr lang="en-US" dirty="0" smtClean="0">
                <a:solidFill>
                  <a:schemeClr val="tx1"/>
                </a:solidFill>
              </a:rPr>
              <a:t>Dec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02]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6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Motivation, Terminology, and Fundamentals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8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Motivation Cloud Computing,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 #1: </a:t>
            </a:r>
            <a:r>
              <a:rPr lang="en-US" dirty="0">
                <a:solidFill>
                  <a:schemeClr val="accent1"/>
                </a:solidFill>
              </a:rPr>
              <a:t>Pay as you go</a:t>
            </a:r>
          </a:p>
          <a:p>
            <a:pPr lvl="1"/>
            <a:r>
              <a:rPr lang="en-US" dirty="0"/>
              <a:t>No upfront cost for infrastructure</a:t>
            </a:r>
          </a:p>
          <a:p>
            <a:pPr lvl="1"/>
            <a:r>
              <a:rPr lang="en-US" dirty="0"/>
              <a:t>Variable utilization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over-provisioning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Pay per use or acquired resources</a:t>
            </a:r>
          </a:p>
          <a:p>
            <a:pPr lvl="1"/>
            <a:endParaRPr lang="en-US" sz="1200" dirty="0"/>
          </a:p>
          <a:p>
            <a:r>
              <a:rPr lang="en-US" dirty="0"/>
              <a:t>Argument #2: </a:t>
            </a:r>
            <a:r>
              <a:rPr lang="en-US" dirty="0">
                <a:solidFill>
                  <a:schemeClr val="accent1"/>
                </a:solidFill>
              </a:rPr>
              <a:t>Economies of Scale</a:t>
            </a:r>
          </a:p>
          <a:p>
            <a:pPr lvl="1"/>
            <a:r>
              <a:rPr lang="en-US" dirty="0"/>
              <a:t>Purchasing and managing IT infrastructure at scale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lower cost</a:t>
            </a:r>
            <a:b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(a</a:t>
            </a:r>
            <a:r>
              <a:rPr lang="en-US" dirty="0">
                <a:solidFill>
                  <a:schemeClr val="tx1"/>
                </a:solidFill>
              </a:rPr>
              <a:t>pplies to both HW resources and IT infrastructure/system experts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Focus on </a:t>
            </a:r>
            <a:r>
              <a:rPr lang="en-US" b="1" dirty="0">
                <a:solidFill>
                  <a:srgbClr val="7889FB"/>
                </a:solidFill>
              </a:rPr>
              <a:t>scale-out on commodity HW </a:t>
            </a:r>
            <a:r>
              <a:rPr lang="en-US" dirty="0"/>
              <a:t>over scale-up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lower cost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Argument #3: </a:t>
            </a:r>
            <a:r>
              <a:rPr lang="en-US" dirty="0">
                <a:solidFill>
                  <a:schemeClr val="accent1"/>
                </a:solidFill>
              </a:rPr>
              <a:t>Elasticity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Assuming perfect scalability, work done </a:t>
            </a:r>
            <a:br>
              <a:rPr lang="en-US" dirty="0"/>
            </a:br>
            <a:r>
              <a:rPr lang="en-US" dirty="0"/>
              <a:t>in </a:t>
            </a:r>
            <a:r>
              <a:rPr lang="en-US" b="1" dirty="0">
                <a:solidFill>
                  <a:srgbClr val="7889FB"/>
                </a:solidFill>
              </a:rPr>
              <a:t>constant time * resources </a:t>
            </a:r>
          </a:p>
          <a:p>
            <a:pPr lvl="1"/>
            <a:r>
              <a:rPr lang="en-US" dirty="0"/>
              <a:t>Given virtually unlimited resources</a:t>
            </a:r>
            <a:br>
              <a:rPr lang="en-US" dirty="0"/>
            </a:br>
            <a:r>
              <a:rPr lang="en-US" dirty="0"/>
              <a:t>allows to reduce time as necessary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Motivation, Terminology, and Fundamentals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134907" y="1284050"/>
            <a:ext cx="2" cy="140320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134907" y="2687257"/>
            <a:ext cx="2854039" cy="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16"/>
          <p:cNvSpPr/>
          <p:nvPr/>
        </p:nvSpPr>
        <p:spPr>
          <a:xfrm>
            <a:off x="6144144" y="1556423"/>
            <a:ext cx="2650836" cy="1057407"/>
          </a:xfrm>
          <a:custGeom>
            <a:avLst/>
            <a:gdLst>
              <a:gd name="connsiteX0" fmla="*/ 0 w 2650836"/>
              <a:gd name="connsiteY0" fmla="*/ 1785963 h 2032632"/>
              <a:gd name="connsiteX1" fmla="*/ 193963 w 2650836"/>
              <a:gd name="connsiteY1" fmla="*/ 1665890 h 2032632"/>
              <a:gd name="connsiteX2" fmla="*/ 360218 w 2650836"/>
              <a:gd name="connsiteY2" fmla="*/ 1822908 h 2032632"/>
              <a:gd name="connsiteX3" fmla="*/ 554181 w 2650836"/>
              <a:gd name="connsiteY3" fmla="*/ 1785963 h 2032632"/>
              <a:gd name="connsiteX4" fmla="*/ 766618 w 2650836"/>
              <a:gd name="connsiteY4" fmla="*/ 1628945 h 2032632"/>
              <a:gd name="connsiteX5" fmla="*/ 877454 w 2650836"/>
              <a:gd name="connsiteY5" fmla="*/ 86472 h 2032632"/>
              <a:gd name="connsiteX6" fmla="*/ 988291 w 2650836"/>
              <a:gd name="connsiteY6" fmla="*/ 188072 h 2032632"/>
              <a:gd name="connsiteX7" fmla="*/ 1080654 w 2650836"/>
              <a:gd name="connsiteY7" fmla="*/ 123418 h 2032632"/>
              <a:gd name="connsiteX8" fmla="*/ 1145309 w 2650836"/>
              <a:gd name="connsiteY8" fmla="*/ 382036 h 2032632"/>
              <a:gd name="connsiteX9" fmla="*/ 1228436 w 2650836"/>
              <a:gd name="connsiteY9" fmla="*/ 86472 h 2032632"/>
              <a:gd name="connsiteX10" fmla="*/ 1357745 w 2650836"/>
              <a:gd name="connsiteY10" fmla="*/ 1139418 h 2032632"/>
              <a:gd name="connsiteX11" fmla="*/ 1505527 w 2650836"/>
              <a:gd name="connsiteY11" fmla="*/ 1869090 h 2032632"/>
              <a:gd name="connsiteX12" fmla="*/ 1764145 w 2650836"/>
              <a:gd name="connsiteY12" fmla="*/ 1813672 h 2032632"/>
              <a:gd name="connsiteX13" fmla="*/ 1939636 w 2650836"/>
              <a:gd name="connsiteY13" fmla="*/ 1878327 h 2032632"/>
              <a:gd name="connsiteX14" fmla="*/ 2032000 w 2650836"/>
              <a:gd name="connsiteY14" fmla="*/ 1795199 h 2032632"/>
              <a:gd name="connsiteX15" fmla="*/ 2105891 w 2650836"/>
              <a:gd name="connsiteY15" fmla="*/ 520581 h 2032632"/>
              <a:gd name="connsiteX16" fmla="*/ 2262909 w 2650836"/>
              <a:gd name="connsiteY16" fmla="*/ 686836 h 2032632"/>
              <a:gd name="connsiteX17" fmla="*/ 2373745 w 2650836"/>
              <a:gd name="connsiteY17" fmla="*/ 308145 h 2032632"/>
              <a:gd name="connsiteX18" fmla="*/ 2503054 w 2650836"/>
              <a:gd name="connsiteY18" fmla="*/ 1896799 h 2032632"/>
              <a:gd name="connsiteX19" fmla="*/ 2650836 w 2650836"/>
              <a:gd name="connsiteY19" fmla="*/ 1841381 h 203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50836" h="2032632">
                <a:moveTo>
                  <a:pt x="0" y="1785963"/>
                </a:moveTo>
                <a:cubicBezTo>
                  <a:pt x="66963" y="1722847"/>
                  <a:pt x="133927" y="1659732"/>
                  <a:pt x="193963" y="1665890"/>
                </a:cubicBezTo>
                <a:cubicBezTo>
                  <a:pt x="253999" y="1672047"/>
                  <a:pt x="300182" y="1802896"/>
                  <a:pt x="360218" y="1822908"/>
                </a:cubicBezTo>
                <a:cubicBezTo>
                  <a:pt x="420254" y="1842920"/>
                  <a:pt x="486448" y="1818290"/>
                  <a:pt x="554181" y="1785963"/>
                </a:cubicBezTo>
                <a:cubicBezTo>
                  <a:pt x="621914" y="1753636"/>
                  <a:pt x="712739" y="1912194"/>
                  <a:pt x="766618" y="1628945"/>
                </a:cubicBezTo>
                <a:cubicBezTo>
                  <a:pt x="820497" y="1345696"/>
                  <a:pt x="840509" y="326617"/>
                  <a:pt x="877454" y="86472"/>
                </a:cubicBezTo>
                <a:cubicBezTo>
                  <a:pt x="914399" y="-153673"/>
                  <a:pt x="954424" y="181914"/>
                  <a:pt x="988291" y="188072"/>
                </a:cubicBezTo>
                <a:cubicBezTo>
                  <a:pt x="1022158" y="194230"/>
                  <a:pt x="1054484" y="91091"/>
                  <a:pt x="1080654" y="123418"/>
                </a:cubicBezTo>
                <a:cubicBezTo>
                  <a:pt x="1106824" y="155745"/>
                  <a:pt x="1120679" y="388194"/>
                  <a:pt x="1145309" y="382036"/>
                </a:cubicBezTo>
                <a:cubicBezTo>
                  <a:pt x="1169939" y="375878"/>
                  <a:pt x="1193030" y="-39758"/>
                  <a:pt x="1228436" y="86472"/>
                </a:cubicBezTo>
                <a:cubicBezTo>
                  <a:pt x="1263842" y="212702"/>
                  <a:pt x="1311563" y="842315"/>
                  <a:pt x="1357745" y="1139418"/>
                </a:cubicBezTo>
                <a:cubicBezTo>
                  <a:pt x="1403927" y="1436521"/>
                  <a:pt x="1437794" y="1756714"/>
                  <a:pt x="1505527" y="1869090"/>
                </a:cubicBezTo>
                <a:cubicBezTo>
                  <a:pt x="1573260" y="1981466"/>
                  <a:pt x="1691794" y="1812133"/>
                  <a:pt x="1764145" y="1813672"/>
                </a:cubicBezTo>
                <a:cubicBezTo>
                  <a:pt x="1836496" y="1815211"/>
                  <a:pt x="1894994" y="1881406"/>
                  <a:pt x="1939636" y="1878327"/>
                </a:cubicBezTo>
                <a:cubicBezTo>
                  <a:pt x="1984278" y="1875248"/>
                  <a:pt x="2004291" y="2021490"/>
                  <a:pt x="2032000" y="1795199"/>
                </a:cubicBezTo>
                <a:cubicBezTo>
                  <a:pt x="2059709" y="1568908"/>
                  <a:pt x="2067406" y="705308"/>
                  <a:pt x="2105891" y="520581"/>
                </a:cubicBezTo>
                <a:cubicBezTo>
                  <a:pt x="2144376" y="335854"/>
                  <a:pt x="2218267" y="722242"/>
                  <a:pt x="2262909" y="686836"/>
                </a:cubicBezTo>
                <a:cubicBezTo>
                  <a:pt x="2307551" y="651430"/>
                  <a:pt x="2333721" y="106485"/>
                  <a:pt x="2373745" y="308145"/>
                </a:cubicBezTo>
                <a:cubicBezTo>
                  <a:pt x="2413769" y="509805"/>
                  <a:pt x="2456872" y="1641260"/>
                  <a:pt x="2503054" y="1896799"/>
                </a:cubicBezTo>
                <a:cubicBezTo>
                  <a:pt x="2549236" y="2152338"/>
                  <a:pt x="2600036" y="1996859"/>
                  <a:pt x="2650836" y="1841381"/>
                </a:cubicBez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144143" y="1486856"/>
            <a:ext cx="2669309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880580" y="1556423"/>
            <a:ext cx="0" cy="801501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1848" y="1808092"/>
            <a:ext cx="85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Utili-zation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2253" y="2687257"/>
            <a:ext cx="145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8294" y="1291125"/>
            <a:ext cx="71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05232" y="4435811"/>
            <a:ext cx="2650836" cy="16773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days @ 1 node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≈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day @ 100 nodes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7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(but beware Amdahl’s law: max speedup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1/s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743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Resource Management &amp;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 Bundles</a:t>
            </a:r>
          </a:p>
          <a:p>
            <a:pPr lvl="1"/>
            <a:r>
              <a:rPr lang="en-US" dirty="0"/>
              <a:t>Logical containers (aka nodes/instances) of different resources (</a:t>
            </a:r>
            <a:r>
              <a:rPr lang="en-US" b="1" dirty="0" err="1">
                <a:solidFill>
                  <a:schemeClr val="accent1"/>
                </a:solidFill>
              </a:rPr>
              <a:t>vcores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mem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Disk capacity, </a:t>
            </a:r>
            <a:r>
              <a:rPr lang="en-US" b="1" dirty="0">
                <a:solidFill>
                  <a:schemeClr val="accent1"/>
                </a:solidFill>
              </a:rPr>
              <a:t>disk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network</a:t>
            </a:r>
            <a:r>
              <a:rPr lang="en-US" dirty="0"/>
              <a:t> bandwidth</a:t>
            </a:r>
          </a:p>
          <a:p>
            <a:pPr lvl="1"/>
            <a:r>
              <a:rPr lang="en-US" dirty="0"/>
              <a:t>Accelerator devices (</a:t>
            </a:r>
            <a:r>
              <a:rPr lang="en-US" b="1" dirty="0">
                <a:solidFill>
                  <a:schemeClr val="accent1"/>
                </a:solidFill>
              </a:rPr>
              <a:t>GPUs</a:t>
            </a:r>
            <a:r>
              <a:rPr lang="en-US" dirty="0"/>
              <a:t>, FPGAs),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Resource Management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Motivation, Terminology, and Fundamentals</a:t>
            </a:r>
          </a:p>
          <a:p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861435" y="3452998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Selection</a:t>
            </a:r>
          </a:p>
        </p:txBody>
      </p:sp>
      <p:sp>
        <p:nvSpPr>
          <p:cNvPr id="6" name="Chevron 5"/>
          <p:cNvSpPr/>
          <p:nvPr/>
        </p:nvSpPr>
        <p:spPr>
          <a:xfrm>
            <a:off x="2875228" y="3452998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Allocation</a:t>
            </a:r>
          </a:p>
        </p:txBody>
      </p:sp>
      <p:sp>
        <p:nvSpPr>
          <p:cNvPr id="7" name="Chevron 6"/>
          <p:cNvSpPr/>
          <p:nvPr/>
        </p:nvSpPr>
        <p:spPr>
          <a:xfrm>
            <a:off x="4889021" y="3452998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Isolation &amp; Monitoring</a:t>
            </a:r>
          </a:p>
        </p:txBody>
      </p:sp>
      <p:sp>
        <p:nvSpPr>
          <p:cNvPr id="8" name="Chevron 7"/>
          <p:cNvSpPr/>
          <p:nvPr/>
        </p:nvSpPr>
        <p:spPr>
          <a:xfrm>
            <a:off x="6902814" y="3452998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Task Scheduling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80900" y="5244933"/>
            <a:ext cx="833126" cy="738977"/>
            <a:chOff x="824576" y="4286082"/>
            <a:chExt cx="833126" cy="738977"/>
          </a:xfrm>
        </p:grpSpPr>
        <p:sp>
          <p:nvSpPr>
            <p:cNvPr id="11" name="Rechteck 29"/>
            <p:cNvSpPr/>
            <p:nvPr/>
          </p:nvSpPr>
          <p:spPr>
            <a:xfrm>
              <a:off x="824576" y="429178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hteck 29"/>
            <p:cNvSpPr/>
            <p:nvPr/>
          </p:nvSpPr>
          <p:spPr>
            <a:xfrm>
              <a:off x="824576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hteck 29"/>
            <p:cNvSpPr/>
            <p:nvPr/>
          </p:nvSpPr>
          <p:spPr>
            <a:xfrm>
              <a:off x="1271945" y="4286082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hteck 29"/>
            <p:cNvSpPr/>
            <p:nvPr/>
          </p:nvSpPr>
          <p:spPr>
            <a:xfrm>
              <a:off x="1273945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32742" y="4511936"/>
            <a:ext cx="192116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4x m5.large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(2vCPU, 8GB Mem)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2820154" y="4507010"/>
            <a:ext cx="1867299" cy="1541555"/>
            <a:chOff x="2820154" y="4627080"/>
            <a:chExt cx="1867299" cy="1541555"/>
          </a:xfrm>
        </p:grpSpPr>
        <p:sp>
          <p:nvSpPr>
            <p:cNvPr id="20" name="Rectangle 19"/>
            <p:cNvSpPr/>
            <p:nvPr/>
          </p:nvSpPr>
          <p:spPr>
            <a:xfrm>
              <a:off x="2875228" y="5019826"/>
              <a:ext cx="810081" cy="1148809"/>
            </a:xfrm>
            <a:prstGeom prst="rect">
              <a:avLst/>
            </a:prstGeom>
            <a:noFill/>
            <a:ln w="2540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20154" y="4640933"/>
              <a:ext cx="92980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12/48GB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57644" y="4627080"/>
              <a:ext cx="92980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10/12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vc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21584" y="5013560"/>
              <a:ext cx="810081" cy="1148809"/>
            </a:xfrm>
            <a:prstGeom prst="rect">
              <a:avLst/>
            </a:prstGeom>
            <a:noFill/>
            <a:ln w="2540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hteck 29"/>
            <p:cNvSpPr/>
            <p:nvPr/>
          </p:nvSpPr>
          <p:spPr>
            <a:xfrm>
              <a:off x="2938841" y="5074920"/>
              <a:ext cx="380784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hteck 29"/>
            <p:cNvSpPr/>
            <p:nvPr/>
          </p:nvSpPr>
          <p:spPr>
            <a:xfrm>
              <a:off x="2935868" y="542712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hteck 29"/>
            <p:cNvSpPr/>
            <p:nvPr/>
          </p:nvSpPr>
          <p:spPr>
            <a:xfrm>
              <a:off x="3883713" y="5798684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hteck 29"/>
            <p:cNvSpPr/>
            <p:nvPr/>
          </p:nvSpPr>
          <p:spPr>
            <a:xfrm>
              <a:off x="2935867" y="5794552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>
              <a:off x="3871413" y="5074773"/>
              <a:ext cx="719059" cy="68250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05617" y="4888872"/>
            <a:ext cx="810081" cy="1148809"/>
            <a:chOff x="5405617" y="5008942"/>
            <a:chExt cx="810081" cy="1148809"/>
          </a:xfrm>
        </p:grpSpPr>
        <p:sp>
          <p:nvSpPr>
            <p:cNvPr id="31" name="Rectangle 30"/>
            <p:cNvSpPr/>
            <p:nvPr/>
          </p:nvSpPr>
          <p:spPr>
            <a:xfrm>
              <a:off x="5405617" y="5008942"/>
              <a:ext cx="810081" cy="1148809"/>
            </a:xfrm>
            <a:prstGeom prst="rect">
              <a:avLst/>
            </a:prstGeom>
            <a:noFill/>
            <a:ln w="2540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hteck 29"/>
            <p:cNvSpPr/>
            <p:nvPr/>
          </p:nvSpPr>
          <p:spPr>
            <a:xfrm>
              <a:off x="5615526" y="578483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3" name="Rechteck 29"/>
            <p:cNvSpPr/>
            <p:nvPr/>
          </p:nvSpPr>
          <p:spPr>
            <a:xfrm>
              <a:off x="5455446" y="5070156"/>
              <a:ext cx="719059" cy="625006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5405617" y="5738810"/>
              <a:ext cx="810081" cy="1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959933" y="4929640"/>
            <a:ext cx="1697845" cy="978525"/>
            <a:chOff x="6959933" y="5049710"/>
            <a:chExt cx="1697845" cy="978525"/>
          </a:xfrm>
        </p:grpSpPr>
        <p:grpSp>
          <p:nvGrpSpPr>
            <p:cNvPr id="36" name="Group 35"/>
            <p:cNvGrpSpPr/>
            <p:nvPr/>
          </p:nvGrpSpPr>
          <p:grpSpPr>
            <a:xfrm>
              <a:off x="7448036" y="5049710"/>
              <a:ext cx="569542" cy="386027"/>
              <a:chOff x="5586421" y="3056661"/>
              <a:chExt cx="288193" cy="236705"/>
            </a:xfrm>
          </p:grpSpPr>
          <p:sp>
            <p:nvSpPr>
              <p:cNvPr id="37" name="Rectangle 36"/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5400000">
                <a:off x="5504592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7447881" y="5642208"/>
              <a:ext cx="569542" cy="386027"/>
              <a:chOff x="5586421" y="3056661"/>
              <a:chExt cx="288193" cy="236705"/>
            </a:xfrm>
          </p:grpSpPr>
          <p:sp>
            <p:nvSpPr>
              <p:cNvPr id="42" name="Rectangle 41"/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504592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6" name="Rechteck 29"/>
            <p:cNvSpPr/>
            <p:nvPr/>
          </p:nvSpPr>
          <p:spPr>
            <a:xfrm>
              <a:off x="8276994" y="5081025"/>
              <a:ext cx="380784" cy="330158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hteck 29"/>
            <p:cNvSpPr/>
            <p:nvPr/>
          </p:nvSpPr>
          <p:spPr>
            <a:xfrm>
              <a:off x="8275848" y="5669045"/>
              <a:ext cx="380784" cy="330158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9" name="Straight Arrow Connector 48"/>
            <p:cNvCxnSpPr>
              <a:endCxn id="40" idx="2"/>
            </p:cNvCxnSpPr>
            <p:nvPr/>
          </p:nvCxnSpPr>
          <p:spPr>
            <a:xfrm>
              <a:off x="6967030" y="5242723"/>
              <a:ext cx="481006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endCxn id="45" idx="2"/>
            </p:cNvCxnSpPr>
            <p:nvPr/>
          </p:nvCxnSpPr>
          <p:spPr>
            <a:xfrm>
              <a:off x="6967030" y="5258471"/>
              <a:ext cx="480851" cy="57675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6959933" y="5909169"/>
              <a:ext cx="481006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37" idx="0"/>
              <a:endCxn id="46" idx="1"/>
            </p:cNvCxnSpPr>
            <p:nvPr/>
          </p:nvCxnSpPr>
          <p:spPr>
            <a:xfrm>
              <a:off x="8017578" y="5242724"/>
              <a:ext cx="259416" cy="338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2" idx="0"/>
              <a:endCxn id="47" idx="1"/>
            </p:cNvCxnSpPr>
            <p:nvPr/>
          </p:nvCxnSpPr>
          <p:spPr>
            <a:xfrm flipV="1">
              <a:off x="8017423" y="5834124"/>
              <a:ext cx="258425" cy="109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5760862" y="2256796"/>
            <a:ext cx="305415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Scheduling is a fundamental computer science technique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(at many different levels)</a:t>
            </a:r>
          </a:p>
        </p:txBody>
      </p:sp>
    </p:spTree>
    <p:extLst>
      <p:ext uri="{BB962C8B-B14F-4D97-AF65-F5344CB8AC3E}">
        <p14:creationId xmlns:p14="http://schemas.microsoft.com/office/powerpoint/2010/main" val="101484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Apache Spark History and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High-Level Architecture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language bindings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Scala, Java, Python, 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libraries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SQL, ML, Stream, Graph</a:t>
            </a:r>
          </a:p>
          <a:p>
            <a:pPr lvl="1"/>
            <a:r>
              <a:rPr lang="en-US" dirty="0"/>
              <a:t>Spark core (</a:t>
            </a:r>
            <a:r>
              <a:rPr lang="en-US" dirty="0" err="1"/>
              <a:t>incl</a:t>
            </a:r>
            <a:r>
              <a:rPr lang="en-US" dirty="0"/>
              <a:t> RDDs)</a:t>
            </a:r>
          </a:p>
          <a:p>
            <a:pPr lvl="1"/>
            <a:r>
              <a:rPr lang="en-US" dirty="0"/>
              <a:t>Different file systems/</a:t>
            </a:r>
            <a:br>
              <a:rPr lang="en-US" dirty="0"/>
            </a:br>
            <a:r>
              <a:rPr lang="en-US" dirty="0"/>
              <a:t>formats, and data sources: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HDFS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S3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DBs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NoSQL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Different cluster managers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Standalone, </a:t>
            </a:r>
            <a:r>
              <a:rPr lang="en-US" dirty="0" err="1"/>
              <a:t>Mesos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Yarn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Kubernetes</a:t>
            </a:r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Separation of concerns: </a:t>
            </a:r>
            <a:br>
              <a:rPr lang="en-US" dirty="0"/>
            </a:br>
            <a:r>
              <a:rPr lang="en-US" dirty="0"/>
              <a:t>     resource allocation vs task scheduling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Motivation, Terminology, and Fundamentals</a:t>
            </a:r>
          </a:p>
        </p:txBody>
      </p:sp>
      <p:pic>
        <p:nvPicPr>
          <p:cNvPr id="1027" name="Picture 3" descr="https://spark.apache.org/images/spark-st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034" y="1736136"/>
            <a:ext cx="4579292" cy="2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887784" y="1427075"/>
            <a:ext cx="21806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https://spark.apache.org/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71033" y="3929013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Standalone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29128" y="3929012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MESOS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87223" y="3929011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YARN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55057" y="3929010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Kubernetes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15" y="4887953"/>
            <a:ext cx="1364789" cy="620979"/>
          </a:xfrm>
          <a:prstGeom prst="rect">
            <a:avLst/>
          </a:prstGeom>
        </p:spPr>
      </p:pic>
      <p:pic>
        <p:nvPicPr>
          <p:cNvPr id="19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DC6AB0B5-1FBE-493F-8514-8ED356113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28672" y="4683129"/>
            <a:ext cx="1452562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23" y="4591961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832" y="5097954"/>
            <a:ext cx="1345926" cy="237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93309" y="3860800"/>
            <a:ext cx="4875137" cy="171796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8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Bag-of-Tasks Scheduling</a:t>
            </a:r>
          </a:p>
          <a:p>
            <a:pPr lvl="1"/>
            <a:r>
              <a:rPr lang="en-US" dirty="0"/>
              <a:t>Job of </a:t>
            </a:r>
            <a:r>
              <a:rPr lang="en-US" b="1" dirty="0">
                <a:solidFill>
                  <a:srgbClr val="7889FB"/>
                </a:solidFill>
              </a:rPr>
              <a:t>independent</a:t>
            </a:r>
            <a:r>
              <a:rPr lang="en-US" dirty="0"/>
              <a:t> (embarrassingly parallel) tasks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Examples:</a:t>
            </a:r>
            <a:r>
              <a:rPr lang="en-US" dirty="0"/>
              <a:t> EC2 instances, map tasks</a:t>
            </a:r>
          </a:p>
          <a:p>
            <a:pPr lvl="1"/>
            <a:endParaRPr lang="en-US" sz="1000" dirty="0"/>
          </a:p>
          <a:p>
            <a:r>
              <a:rPr lang="en-US" dirty="0"/>
              <a:t>Gang Scheduling</a:t>
            </a:r>
          </a:p>
          <a:p>
            <a:pPr lvl="1"/>
            <a:r>
              <a:rPr lang="en-US" dirty="0"/>
              <a:t>Job of frequently </a:t>
            </a:r>
            <a:r>
              <a:rPr lang="en-US" b="1" dirty="0">
                <a:solidFill>
                  <a:srgbClr val="7889FB"/>
                </a:solidFill>
              </a:rPr>
              <a:t>communicating</a:t>
            </a:r>
            <a:r>
              <a:rPr lang="en-US" dirty="0"/>
              <a:t> parallel tasks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Examples:</a:t>
            </a:r>
            <a:r>
              <a:rPr lang="en-US" dirty="0"/>
              <a:t> MPI programs, parameter servers</a:t>
            </a:r>
          </a:p>
          <a:p>
            <a:pPr lvl="1"/>
            <a:endParaRPr lang="en-US" sz="1000" dirty="0"/>
          </a:p>
          <a:p>
            <a:r>
              <a:rPr lang="en-US" dirty="0"/>
              <a:t>DAG Scheduling </a:t>
            </a:r>
          </a:p>
          <a:p>
            <a:pPr lvl="1"/>
            <a:r>
              <a:rPr lang="en-US" dirty="0"/>
              <a:t>Job of tasks with </a:t>
            </a:r>
            <a:r>
              <a:rPr lang="en-US" b="1" dirty="0">
                <a:solidFill>
                  <a:srgbClr val="7889FB"/>
                </a:solidFill>
              </a:rPr>
              <a:t>precedence constraints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(e.g., data dependencies)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Examples: </a:t>
            </a:r>
            <a:r>
              <a:rPr lang="en-US" dirty="0"/>
              <a:t>Op scheduling Spark, </a:t>
            </a:r>
            <a:r>
              <a:rPr lang="en-US" dirty="0" err="1"/>
              <a:t>TensorFlow</a:t>
            </a:r>
            <a:r>
              <a:rPr lang="en-US" dirty="0"/>
              <a:t>, </a:t>
            </a:r>
            <a:r>
              <a:rPr lang="en-US" dirty="0" err="1"/>
              <a:t>SystemDS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Real-Time Scheduling </a:t>
            </a:r>
          </a:p>
          <a:p>
            <a:pPr lvl="1"/>
            <a:r>
              <a:rPr lang="en-US" dirty="0"/>
              <a:t>Job or task with associated deadline (soft/hard)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Examples:</a:t>
            </a:r>
            <a:r>
              <a:rPr lang="en-US" dirty="0"/>
              <a:t> rendering, car control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Motivation, Terminology, and Fundamentals</a:t>
            </a:r>
          </a:p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7454987" y="2588574"/>
            <a:ext cx="1145469" cy="1008516"/>
            <a:chOff x="7436515" y="2634754"/>
            <a:chExt cx="1145469" cy="1008516"/>
          </a:xfrm>
        </p:grpSpPr>
        <p:sp>
          <p:nvSpPr>
            <p:cNvPr id="6" name="Rechteck 29"/>
            <p:cNvSpPr/>
            <p:nvPr/>
          </p:nvSpPr>
          <p:spPr>
            <a:xfrm>
              <a:off x="7436515" y="2634754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hteck 29"/>
            <p:cNvSpPr/>
            <p:nvPr/>
          </p:nvSpPr>
          <p:spPr>
            <a:xfrm>
              <a:off x="7436516" y="3313112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hteck 29"/>
            <p:cNvSpPr/>
            <p:nvPr/>
          </p:nvSpPr>
          <p:spPr>
            <a:xfrm>
              <a:off x="8198227" y="2634754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hteck 29"/>
            <p:cNvSpPr/>
            <p:nvPr/>
          </p:nvSpPr>
          <p:spPr>
            <a:xfrm>
              <a:off x="8198227" y="331037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Straight Arrow Connector 10"/>
            <p:cNvCxnSpPr>
              <a:stCxn id="6" idx="3"/>
              <a:endCxn id="8" idx="1"/>
            </p:cNvCxnSpPr>
            <p:nvPr/>
          </p:nvCxnSpPr>
          <p:spPr>
            <a:xfrm>
              <a:off x="7820272" y="2799833"/>
              <a:ext cx="37795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6" idx="2"/>
              <a:endCxn id="7" idx="0"/>
            </p:cNvCxnSpPr>
            <p:nvPr/>
          </p:nvCxnSpPr>
          <p:spPr>
            <a:xfrm>
              <a:off x="7628394" y="2964912"/>
              <a:ext cx="1" cy="34820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2"/>
              <a:endCxn id="9" idx="0"/>
            </p:cNvCxnSpPr>
            <p:nvPr/>
          </p:nvCxnSpPr>
          <p:spPr>
            <a:xfrm>
              <a:off x="8390106" y="2964912"/>
              <a:ext cx="0" cy="34545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1"/>
              <a:endCxn id="7" idx="3"/>
            </p:cNvCxnSpPr>
            <p:nvPr/>
          </p:nvCxnSpPr>
          <p:spPr>
            <a:xfrm flipH="1">
              <a:off x="7820273" y="3475449"/>
              <a:ext cx="377954" cy="274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820273" y="2953075"/>
              <a:ext cx="377954" cy="35006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7820273" y="2943104"/>
              <a:ext cx="377954" cy="37000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AF42DCF-AA55-4BF8-8DA6-2A1A218B5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231" y="3851877"/>
            <a:ext cx="1401295" cy="808005"/>
          </a:xfrm>
          <a:prstGeom prst="rect">
            <a:avLst/>
          </a:prstGeom>
        </p:spPr>
      </p:pic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7794647" y="3833405"/>
            <a:ext cx="992975" cy="1619708"/>
            <a:chOff x="7925754" y="3861114"/>
            <a:chExt cx="714088" cy="116479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72298" y="3861114"/>
              <a:ext cx="667544" cy="90630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8290590" y="4656579"/>
              <a:ext cx="20944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959580" y="4644177"/>
              <a:ext cx="20944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25754" y="4328688"/>
              <a:ext cx="20944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726527" y="5752759"/>
            <a:ext cx="2223798" cy="436541"/>
            <a:chOff x="6726527" y="5752759"/>
            <a:chExt cx="2223798" cy="436541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7260501" y="5753507"/>
              <a:ext cx="0" cy="435793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6726527" y="6120180"/>
              <a:ext cx="222379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934208" y="5752759"/>
              <a:ext cx="0" cy="435793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600456" y="5753507"/>
              <a:ext cx="0" cy="435793"/>
            </a:xfrm>
            <a:prstGeom prst="line">
              <a:avLst/>
            </a:prstGeom>
            <a:ln w="349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hteck 29"/>
            <p:cNvSpPr/>
            <p:nvPr/>
          </p:nvSpPr>
          <p:spPr>
            <a:xfrm>
              <a:off x="6860419" y="5809112"/>
              <a:ext cx="266191" cy="222643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hteck 29"/>
            <p:cNvSpPr/>
            <p:nvPr/>
          </p:nvSpPr>
          <p:spPr>
            <a:xfrm>
              <a:off x="7616711" y="5813423"/>
              <a:ext cx="266191" cy="222643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hteck 29"/>
            <p:cNvSpPr/>
            <p:nvPr/>
          </p:nvSpPr>
          <p:spPr>
            <a:xfrm>
              <a:off x="8159890" y="5809111"/>
              <a:ext cx="266191" cy="222643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400" y="790741"/>
            <a:ext cx="734554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5011924" y="684831"/>
            <a:ext cx="305773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Eleni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Karatza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Cloud Performance Resource Allocation and Scheduling Issue,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Aristotle University of Thessaloniki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4223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Scheduling Metrics and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Metrics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Mean time to completion</a:t>
            </a:r>
            <a:r>
              <a:rPr lang="en-US" dirty="0"/>
              <a:t> (total runtime for job), and </a:t>
            </a:r>
            <a:br>
              <a:rPr lang="en-US" dirty="0"/>
            </a:br>
            <a:r>
              <a:rPr lang="en-US" dirty="0"/>
              <a:t>max-stretch (completion/work – relative slowdown)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Mean response time</a:t>
            </a:r>
            <a:r>
              <a:rPr lang="en-US" dirty="0"/>
              <a:t> (job waiting time for resources)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Throughput</a:t>
            </a:r>
            <a:r>
              <a:rPr lang="en-US" dirty="0"/>
              <a:t> (jobs per time unit)</a:t>
            </a:r>
          </a:p>
          <a:p>
            <a:pPr lvl="1"/>
            <a:endParaRPr lang="en-US" sz="7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FIFO</a:t>
            </a:r>
            <a:r>
              <a:rPr lang="en-US" dirty="0"/>
              <a:t> (first-in, first-out)</a:t>
            </a:r>
          </a:p>
          <a:p>
            <a:pPr lvl="1"/>
            <a:r>
              <a:rPr lang="en-US" dirty="0"/>
              <a:t>Simple queueing and processing in order </a:t>
            </a:r>
          </a:p>
          <a:p>
            <a:pPr lvl="1"/>
            <a:r>
              <a:rPr lang="en-US" b="1" dirty="0"/>
              <a:t>Problem: </a:t>
            </a:r>
            <a:r>
              <a:rPr lang="en-US" dirty="0"/>
              <a:t>Single long-running job can stall many short jobs</a:t>
            </a:r>
          </a:p>
          <a:p>
            <a:pPr lvl="1"/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SJF</a:t>
            </a:r>
            <a:r>
              <a:rPr lang="en-US" dirty="0"/>
              <a:t> (shortest job first)</a:t>
            </a:r>
          </a:p>
          <a:p>
            <a:pPr lvl="1"/>
            <a:r>
              <a:rPr lang="en-US" dirty="0"/>
              <a:t>Sort jobs by expected runtime and execute in order ascending</a:t>
            </a:r>
          </a:p>
          <a:p>
            <a:pPr lvl="1"/>
            <a:r>
              <a:rPr lang="en-US" b="1" dirty="0"/>
              <a:t>Problem: </a:t>
            </a:r>
            <a:r>
              <a:rPr lang="en-US" dirty="0"/>
              <a:t>Starvation of long-running jobs</a:t>
            </a:r>
          </a:p>
          <a:p>
            <a:pPr lvl="1"/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Round-Robin</a:t>
            </a:r>
            <a:r>
              <a:rPr lang="en-US" dirty="0"/>
              <a:t> (FAIR)</a:t>
            </a:r>
          </a:p>
          <a:p>
            <a:pPr lvl="1"/>
            <a:r>
              <a:rPr lang="en-US" dirty="0"/>
              <a:t>Allocate similar time (tasks, time slices) to all jobs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Motivation, Terminology, and Fundamentals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8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36735</TotalTime>
  <Words>1753</Words>
  <Application>Microsoft Office PowerPoint</Application>
  <PresentationFormat>On-screen Show (4:3)</PresentationFormat>
  <Paragraphs>461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Calibri</vt:lpstr>
      <vt:lpstr>Cambria Math</vt:lpstr>
      <vt:lpstr>Consolas</vt:lpstr>
      <vt:lpstr>Wingdings</vt:lpstr>
      <vt:lpstr>TU Graz Standard</vt:lpstr>
      <vt:lpstr>Data Integration and Large Scale Analysis 08 Cloud Resource Management</vt:lpstr>
      <vt:lpstr>Course Outline Part B: Large-Scale Data Management and Analysis</vt:lpstr>
      <vt:lpstr>Agenda</vt:lpstr>
      <vt:lpstr>Motivation, Terminology, and Fundamentals</vt:lpstr>
      <vt:lpstr>Recap: Motivation Cloud Computing, cont.</vt:lpstr>
      <vt:lpstr>Overview Resource Management &amp; Scheduling</vt:lpstr>
      <vt:lpstr>Recap: Apache Spark History and Architecture</vt:lpstr>
      <vt:lpstr>Scheduling Problems</vt:lpstr>
      <vt:lpstr>Basic Scheduling Metrics and Algorithms</vt:lpstr>
      <vt:lpstr>Resource Allocation, Isolation, and Monitoring</vt:lpstr>
      <vt:lpstr>Resource Selection</vt:lpstr>
      <vt:lpstr>Resource Selection, cont.</vt:lpstr>
      <vt:lpstr>Resource Negotiation and Allocation</vt:lpstr>
      <vt:lpstr>Slurm Workload Manager</vt:lpstr>
      <vt:lpstr>Background: Hadoop JobTracker (anno 2012)</vt:lpstr>
      <vt:lpstr>Mesos Resource Management </vt:lpstr>
      <vt:lpstr>Mesos Resource Management, cont.</vt:lpstr>
      <vt:lpstr>YARN Resource Management</vt:lpstr>
      <vt:lpstr>YARN Resource Management, cont.</vt:lpstr>
      <vt:lpstr>Kubernetes Container Orchestration</vt:lpstr>
      <vt:lpstr>Kubernetes Container Orchestration, cont.</vt:lpstr>
      <vt:lpstr>Resource Isolation</vt:lpstr>
      <vt:lpstr>Task Scheduling and Elasticity</vt:lpstr>
      <vt:lpstr>Task Scheduling Overview</vt:lpstr>
      <vt:lpstr>Task Scheduling – Partitioning </vt:lpstr>
      <vt:lpstr>Task Scheduling – Placement </vt:lpstr>
      <vt:lpstr>Spark Task Scheduling </vt:lpstr>
      <vt:lpstr>Spark Task Scheduling, cont. </vt:lpstr>
      <vt:lpstr>Spark Task Scheduling, cont.  </vt:lpstr>
      <vt:lpstr>Spark Dynamic Allocation </vt:lpstr>
      <vt:lpstr>Resource Elasticity in SystemML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- 09 Cloud Resource Management</dc:title>
  <dc:subject/>
  <dc:creator>Shafaq Siddiqi</dc:creator>
  <cp:keywords/>
  <dc:description/>
  <cp:lastModifiedBy>Shafaq Siddiqui</cp:lastModifiedBy>
  <cp:revision>1346</cp:revision>
  <cp:lastPrinted>2019-03-11T22:00:16Z</cp:lastPrinted>
  <dcterms:created xsi:type="dcterms:W3CDTF">2018-07-12T06:39:10Z</dcterms:created>
  <dcterms:modified xsi:type="dcterms:W3CDTF">2022-11-24T19:51:16Z</dcterms:modified>
  <cp:category/>
</cp:coreProperties>
</file>