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5"/>
  </p:notesMasterIdLst>
  <p:handoutMasterIdLst>
    <p:handoutMasterId r:id="rId36"/>
  </p:handoutMasterIdLst>
  <p:sldIdLst>
    <p:sldId id="604" r:id="rId2"/>
    <p:sldId id="661" r:id="rId3"/>
    <p:sldId id="626" r:id="rId4"/>
    <p:sldId id="627" r:id="rId5"/>
    <p:sldId id="629" r:id="rId6"/>
    <p:sldId id="660" r:id="rId7"/>
    <p:sldId id="642" r:id="rId8"/>
    <p:sldId id="631" r:id="rId9"/>
    <p:sldId id="643" r:id="rId10"/>
    <p:sldId id="632" r:id="rId11"/>
    <p:sldId id="605" r:id="rId12"/>
    <p:sldId id="606" r:id="rId13"/>
    <p:sldId id="607" r:id="rId14"/>
    <p:sldId id="650" r:id="rId15"/>
    <p:sldId id="608" r:id="rId16"/>
    <p:sldId id="609" r:id="rId17"/>
    <p:sldId id="610" r:id="rId18"/>
    <p:sldId id="651" r:id="rId19"/>
    <p:sldId id="611" r:id="rId20"/>
    <p:sldId id="652" r:id="rId21"/>
    <p:sldId id="612" r:id="rId22"/>
    <p:sldId id="613" r:id="rId23"/>
    <p:sldId id="614" r:id="rId24"/>
    <p:sldId id="654" r:id="rId25"/>
    <p:sldId id="655" r:id="rId26"/>
    <p:sldId id="656" r:id="rId27"/>
    <p:sldId id="657" r:id="rId28"/>
    <p:sldId id="658" r:id="rId29"/>
    <p:sldId id="644" r:id="rId30"/>
    <p:sldId id="645" r:id="rId31"/>
    <p:sldId id="646" r:id="rId32"/>
    <p:sldId id="648" r:id="rId33"/>
    <p:sldId id="628" r:id="rId34"/>
  </p:sldIdLst>
  <p:sldSz cx="9144000" cy="6858000" type="screen4x3"/>
  <p:notesSz cx="7315200" cy="9601200"/>
  <p:defaultTextStyle>
    <a:defPPr>
      <a:defRPr lang="de-DE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 userDrawn="1">
          <p15:clr>
            <a:srgbClr val="A4A3A4"/>
          </p15:clr>
        </p15:guide>
        <p15:guide id="2" pos="2304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Christina" initials="C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hidden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889FB"/>
    <a:srgbClr val="F70146"/>
    <a:srgbClr val="133051"/>
    <a:srgbClr val="183D68"/>
    <a:srgbClr val="959595"/>
    <a:srgbClr val="ABABAB"/>
    <a:srgbClr val="989898"/>
    <a:srgbClr val="838383"/>
    <a:srgbClr val="878A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083E6E3-FA7D-4D7B-A595-EF9225AFEA82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Helle Formatvorlage 1 - Akz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5AB1C69-6EDB-4FF4-983F-18BD219EF322}" styleName="Mittlere Formatvorlage 2 - Akz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E25E649-3F16-4E02-A733-19D2CDBF48F0}" styleName="Mittlere Formatvorlage 3 - Akz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Helle Formatvorlage 2 - Akz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D27102A9-8310-4765-A935-A1911B00CA55}" styleName="Helle Formatvorlage 1 - Akz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95" autoAdjust="0"/>
    <p:restoredTop sz="79056" autoAdjust="0"/>
  </p:normalViewPr>
  <p:slideViewPr>
    <p:cSldViewPr snapToGrid="0" snapToObjects="1">
      <p:cViewPr varScale="1">
        <p:scale>
          <a:sx n="67" d="100"/>
          <a:sy n="67" d="100"/>
        </p:scale>
        <p:origin x="1675" y="5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219" d="100"/>
        <a:sy n="219" d="100"/>
      </p:scale>
      <p:origin x="0" y="0"/>
    </p:cViewPr>
  </p:sorterViewPr>
  <p:notesViewPr>
    <p:cSldViewPr snapToGrid="0" snapToObjects="1">
      <p:cViewPr varScale="1">
        <p:scale>
          <a:sx n="64" d="100"/>
          <a:sy n="64" d="100"/>
        </p:scale>
        <p:origin x="3101" y="82"/>
      </p:cViewPr>
      <p:guideLst>
        <p:guide orient="horz" pos="3024"/>
        <p:guide pos="230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>
              <a:defRPr sz="1300" smtClean="0">
                <a:latin typeface="Calibri" charset="0"/>
              </a:defRPr>
            </a:lvl1pPr>
          </a:lstStyle>
          <a:p>
            <a:pPr>
              <a:defRPr/>
            </a:pPr>
            <a:fld id="{600D62BF-BC3D-5643-8C6B-023F23C60991}" type="datetime1">
              <a:rPr lang="de-DE"/>
              <a:pPr>
                <a:defRPr/>
              </a:pPr>
              <a:t>20.01.2023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>
              <a:defRPr sz="1300" smtClean="0">
                <a:latin typeface="Calibri" charset="0"/>
              </a:defRPr>
            </a:lvl1pPr>
          </a:lstStyle>
          <a:p>
            <a:pPr>
              <a:defRPr/>
            </a:pPr>
            <a:fld id="{893D5CDE-6566-B845-89DF-0B7264588353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9582350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>
              <a:defRPr sz="1300" smtClean="0">
                <a:latin typeface="Calibri" charset="0"/>
              </a:defRPr>
            </a:lvl1pPr>
          </a:lstStyle>
          <a:p>
            <a:pPr>
              <a:defRPr/>
            </a:pPr>
            <a:fld id="{44DB3E88-E418-044F-AA16-C508DA6016E0}" type="datetime1">
              <a:rPr lang="de-DE"/>
              <a:pPr>
                <a:defRPr/>
              </a:pPr>
              <a:t>20.01.2023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pPr lvl="0"/>
            <a:endParaRPr lang="de-DE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de-AT" noProof="0"/>
              <a:t>Mastertextformat bearbeiten</a:t>
            </a:r>
          </a:p>
          <a:p>
            <a:pPr lvl="1"/>
            <a:r>
              <a:rPr lang="de-AT" noProof="0"/>
              <a:t>Zweite Ebene</a:t>
            </a:r>
          </a:p>
          <a:p>
            <a:pPr lvl="2"/>
            <a:r>
              <a:rPr lang="de-AT" noProof="0"/>
              <a:t>Dritte Ebene</a:t>
            </a:r>
          </a:p>
          <a:p>
            <a:pPr lvl="3"/>
            <a:r>
              <a:rPr lang="de-AT" noProof="0"/>
              <a:t>Vierte Ebene</a:t>
            </a:r>
          </a:p>
          <a:p>
            <a:pPr lvl="4"/>
            <a:r>
              <a:rPr lang="de-AT" noProof="0"/>
              <a:t>Fünfte Ebene</a:t>
            </a:r>
            <a:endParaRPr lang="de-DE" noProof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>
              <a:defRPr sz="1300" smtClean="0">
                <a:latin typeface="Calibri" charset="0"/>
              </a:defRPr>
            </a:lvl1pPr>
          </a:lstStyle>
          <a:p>
            <a:pPr>
              <a:defRPr/>
            </a:pPr>
            <a:fld id="{792047E7-3E0C-6048-A5D9-00D467584168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6727387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7" charset="-128"/>
        <a:cs typeface="ＭＳ Ｐゴシック" pitchFamily="-107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7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7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7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7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spark.apache.org/downloads.html" TargetMode="External"/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2047E7-3E0C-6048-A5D9-00D467584168}" type="slidenum">
              <a:rPr lang="de-DE" smtClean="0"/>
              <a:pPr>
                <a:defRPr/>
              </a:pPr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360638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2047E7-3E0C-6048-A5D9-00D467584168}" type="slidenum">
              <a:rPr lang="de-DE" smtClean="0"/>
              <a:pPr>
                <a:defRPr/>
              </a:pPr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480931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Collect: convert</a:t>
            </a:r>
            <a:r>
              <a:rPr lang="en-US" baseline="0" dirty="0" smtClean="0"/>
              <a:t> data to list and bring to driver process</a:t>
            </a:r>
          </a:p>
          <a:p>
            <a:r>
              <a:rPr lang="en-US" baseline="0" dirty="0" smtClean="0"/>
              <a:t>Persist</a:t>
            </a:r>
          </a:p>
          <a:p>
            <a:r>
              <a:rPr lang="en-US" baseline="0" dirty="0" smtClean="0"/>
              <a:t>IN_MEMORY, MEMORY_AND_DESK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2047E7-3E0C-6048-A5D9-00D467584168}" type="slidenum">
              <a:rPr lang="de-DE" smtClean="0"/>
              <a:pPr>
                <a:defRPr/>
              </a:pPr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142050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Large RDD is partitioned into actual physical partitions of 128 MBs</a:t>
            </a:r>
          </a:p>
          <a:p>
            <a:r>
              <a:rPr lang="en-US" dirty="0" smtClean="0"/>
              <a:t>Partitions</a:t>
            </a:r>
            <a:r>
              <a:rPr lang="en-US" baseline="0" dirty="0" smtClean="0"/>
              <a:t> are granularity of spawning tasks, performing I/O and evicting to disk and shuffling</a:t>
            </a:r>
          </a:p>
          <a:p>
            <a:r>
              <a:rPr lang="en-US" baseline="0" dirty="0" smtClean="0"/>
              <a:t>Use </a:t>
            </a:r>
            <a:r>
              <a:rPr lang="en-US" baseline="0" dirty="0" err="1" smtClean="0"/>
              <a:t>hashpartition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2047E7-3E0C-6048-A5D9-00D467584168}" type="slidenum">
              <a:rPr lang="de-DE" smtClean="0"/>
              <a:pPr>
                <a:defRPr/>
              </a:pPr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146810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DAG scheduler takes the lineage graphs of partitions and schedule them with yarn</a:t>
            </a:r>
          </a:p>
          <a:p>
            <a:r>
              <a:rPr lang="en-US" dirty="0" smtClean="0"/>
              <a:t>Block manager info </a:t>
            </a:r>
            <a:r>
              <a:rPr lang="en-US" smtClean="0"/>
              <a:t>of tasks </a:t>
            </a:r>
            <a:r>
              <a:rPr lang="en-US" dirty="0" smtClean="0"/>
              <a:t>hold pointers to partitions and terminate if any of </a:t>
            </a:r>
            <a:r>
              <a:rPr lang="en-US" smtClean="0"/>
              <a:t>them take more memory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2047E7-3E0C-6048-A5D9-00D467584168}" type="slidenum">
              <a:rPr lang="de-DE" smtClean="0"/>
              <a:pPr>
                <a:defRPr/>
              </a:pPr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063874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Stages are executed in Bulk-Synchronous manner</a:t>
            </a:r>
          </a:p>
          <a:p>
            <a:r>
              <a:rPr lang="en-US" dirty="0" smtClean="0"/>
              <a:t>Notes</a:t>
            </a:r>
            <a:r>
              <a:rPr lang="en-US" dirty="0"/>
              <a:t>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pitchFamily="-107" charset="-128"/>
                <a:cs typeface="ＭＳ Ｐゴシック" pitchFamily="-107" charset="-128"/>
              </a:rPr>
              <a:t>Dryad-­‐like DAGs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pitchFamily="-107" charset="-128"/>
                <a:cs typeface="ＭＳ Ｐゴシック" pitchFamily="-107" charset="-128"/>
              </a:rPr>
              <a:t>Pipelines functions within a stage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pitchFamily="-107" charset="-128"/>
                <a:cs typeface="ＭＳ Ｐゴシック" pitchFamily="-107" charset="-128"/>
              </a:rPr>
              <a:t>Locality &amp; data reuse aware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pitchFamily="-107" charset="-128"/>
                <a:cs typeface="ＭＳ Ｐゴシック" pitchFamily="-107" charset="-128"/>
              </a:rPr>
              <a:t>Partitioning-­‐aware to avoid shuffles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2047E7-3E0C-6048-A5D9-00D467584168}" type="slidenum">
              <a:rPr lang="de-DE" smtClean="0"/>
              <a:pPr>
                <a:defRPr/>
              </a:pPr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017387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2047E7-3E0C-6048-A5D9-00D467584168}" type="slidenum">
              <a:rPr lang="de-DE" smtClean="0"/>
              <a:pPr>
                <a:defRPr/>
              </a:pPr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14800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Spark Local Mode</a:t>
            </a:r>
          </a:p>
          <a:p>
            <a:pPr lvl="1"/>
            <a:r>
              <a:rPr lang="en-US" dirty="0"/>
              <a:t>Download and unzip Spark </a:t>
            </a:r>
            <a:r>
              <a:rPr lang="en-US" dirty="0">
                <a:hlinkClick r:id="rId3"/>
              </a:rPr>
              <a:t>https://spark.apache.org/downloads.html</a:t>
            </a:r>
            <a:r>
              <a:rPr lang="en-US" dirty="0"/>
              <a:t>,</a:t>
            </a:r>
            <a:br>
              <a:rPr lang="en-US" dirty="0"/>
            </a:br>
            <a:r>
              <a:rPr lang="en-US" dirty="0"/>
              <a:t>or pull dependency into IDE project via maven or similar tools</a:t>
            </a:r>
          </a:p>
          <a:p>
            <a:pPr lvl="1"/>
            <a:r>
              <a:rPr lang="en-US" dirty="0"/>
              <a:t>Setup prerequisites and path variables </a:t>
            </a:r>
          </a:p>
          <a:p>
            <a:pPr lvl="1"/>
            <a:r>
              <a:rPr lang="en-US" dirty="0"/>
              <a:t>Test spark-shell, spark-submit, or in your IDE</a:t>
            </a:r>
          </a:p>
          <a:p>
            <a:pPr lvl="1"/>
            <a:r>
              <a:rPr lang="en-US" dirty="0"/>
              <a:t>NOTE: in local mode, operations run in driver JVM and I/O to local FS</a:t>
            </a:r>
          </a:p>
          <a:p>
            <a:pPr lvl="1"/>
            <a:endParaRPr lang="en-US" dirty="0"/>
          </a:p>
          <a:p>
            <a:r>
              <a:rPr lang="en-US" dirty="0"/>
              <a:t>Amazon AWS EMR (Elastic Map Reduce)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2047E7-3E0C-6048-A5D9-00D467584168}" type="slidenum">
              <a:rPr lang="de-DE" smtClean="0"/>
              <a:pPr>
                <a:defRPr/>
              </a:pPr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692550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Note: somewhat</a:t>
            </a:r>
            <a:r>
              <a:rPr lang="en-US" baseline="0" dirty="0"/>
              <a:t> in competition w/ </a:t>
            </a:r>
            <a:r>
              <a:rPr lang="en-US" baseline="0" dirty="0" err="1"/>
              <a:t>PySpark</a:t>
            </a:r>
            <a:r>
              <a:rPr lang="en-US" baseline="0" dirty="0"/>
              <a:t> (but not out-of-core)</a:t>
            </a:r>
          </a:p>
          <a:p>
            <a:r>
              <a:rPr lang="en-US" dirty="0" err="1"/>
              <a:t>NumPy</a:t>
            </a:r>
            <a:r>
              <a:rPr lang="en-US" dirty="0"/>
              <a:t> syntax: </a:t>
            </a:r>
            <a:r>
              <a:rPr lang="en-US" sz="1200" dirty="0">
                <a:latin typeface="Consolas" panose="020B0609020204030204" pitchFamily="49" charset="0"/>
                <a:cs typeface="Calibri" panose="020F0502020204030204" pitchFamily="34" charset="0"/>
              </a:rPr>
              <a:t>y[::2, 5000:] -&gt; every other</a:t>
            </a:r>
            <a:r>
              <a:rPr lang="en-US" sz="1200" baseline="0" dirty="0">
                <a:latin typeface="Consolas" panose="020B0609020204030204" pitchFamily="49" charset="0"/>
                <a:cs typeface="Calibri" panose="020F0502020204030204" pitchFamily="34" charset="0"/>
              </a:rPr>
              <a:t> row, columns 5001-10000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2047E7-3E0C-6048-A5D9-00D467584168}" type="slidenum">
              <a:rPr lang="de-DE" smtClean="0"/>
              <a:pPr>
                <a:defRPr/>
              </a:pPr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4376635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2047E7-3E0C-6048-A5D9-00D467584168}" type="slidenum">
              <a:rPr lang="de-DE" smtClean="0"/>
              <a:pPr>
                <a:defRPr/>
              </a:pPr>
              <a:t>33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640774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2047E7-3E0C-6048-A5D9-00D467584168}" type="slidenum">
              <a:rPr lang="de-DE" smtClean="0"/>
              <a:pPr>
                <a:defRPr/>
              </a:pPr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128961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2047E7-3E0C-6048-A5D9-00D467584168}" type="slidenum">
              <a:rPr lang="de-DE" smtClean="0"/>
              <a:pPr>
                <a:defRPr/>
              </a:pPr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554980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4 </a:t>
            </a:r>
            <a:r>
              <a:rPr lang="en-US" dirty="0" err="1" smtClean="0"/>
              <a:t>cpu</a:t>
            </a:r>
            <a:r>
              <a:rPr lang="en-US" dirty="0" smtClean="0"/>
              <a:t> cores w/</a:t>
            </a:r>
            <a:r>
              <a:rPr lang="en-US" dirty="0" err="1" smtClean="0"/>
              <a:t>ht</a:t>
            </a:r>
            <a:r>
              <a:rPr lang="en-US" dirty="0" smtClean="0"/>
              <a:t> to which OS seems like  virtual cores</a:t>
            </a:r>
          </a:p>
          <a:p>
            <a:r>
              <a:rPr lang="en-US" dirty="0" smtClean="0"/>
              <a:t>L1</a:t>
            </a:r>
            <a:r>
              <a:rPr lang="en-US" baseline="0" dirty="0" smtClean="0"/>
              <a:t> cache is split into instruction and data cache 64 KB</a:t>
            </a:r>
          </a:p>
          <a:p>
            <a:r>
              <a:rPr lang="en-US" baseline="0" dirty="0" smtClean="0"/>
              <a:t>L2 256 kB 0 8 MB</a:t>
            </a:r>
          </a:p>
          <a:p>
            <a:r>
              <a:rPr lang="en-US" baseline="0" dirty="0" smtClean="0"/>
              <a:t>128 bit registers -&gt; 2 FP64 op, per cycle 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2047E7-3E0C-6048-A5D9-00D467584168}" type="slidenum">
              <a:rPr lang="de-DE" smtClean="0"/>
              <a:pPr>
                <a:defRPr/>
              </a:pPr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702821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8 double precision operations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2047E7-3E0C-6048-A5D9-00D467584168}" type="slidenum">
              <a:rPr lang="de-DE" smtClean="0"/>
              <a:pPr>
                <a:defRPr/>
              </a:pPr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694265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UDF centric programming model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2047E7-3E0C-6048-A5D9-00D467584168}" type="slidenum">
              <a:rPr lang="de-DE" smtClean="0"/>
              <a:pPr>
                <a:defRPr/>
              </a:pPr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004045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Basic history goes</a:t>
            </a:r>
            <a:r>
              <a:rPr lang="en-US" baseline="0" dirty="0" smtClean="0"/>
              <a:t> back to very impactful Map Reduce 2003 – 2004, 2006 </a:t>
            </a:r>
            <a:r>
              <a:rPr lang="en-US" baseline="0" dirty="0" err="1" smtClean="0"/>
              <a:t>opensource</a:t>
            </a:r>
            <a:endParaRPr lang="en-US" baseline="0" dirty="0" smtClean="0"/>
          </a:p>
          <a:p>
            <a:r>
              <a:rPr lang="en-US" baseline="0" dirty="0" smtClean="0"/>
              <a:t>Application scheduling and task scheduling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2047E7-3E0C-6048-A5D9-00D467584168}" type="slidenum">
              <a:rPr lang="de-DE" smtClean="0"/>
              <a:pPr>
                <a:defRPr/>
              </a:pPr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312507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Shuffling</a:t>
            </a:r>
            <a:r>
              <a:rPr lang="en-US" baseline="0" dirty="0" smtClean="0"/>
              <a:t> for </a:t>
            </a:r>
            <a:r>
              <a:rPr lang="en-US" baseline="0" dirty="0" err="1" smtClean="0"/>
              <a:t>uniondistinct</a:t>
            </a:r>
            <a:endParaRPr lang="en-US" baseline="0" dirty="0" smtClean="0"/>
          </a:p>
          <a:p>
            <a:r>
              <a:rPr lang="en-US" baseline="0" dirty="0" smtClean="0"/>
              <a:t>Join are time consuming</a:t>
            </a:r>
          </a:p>
          <a:p>
            <a:r>
              <a:rPr lang="en-US" baseline="0" dirty="0" smtClean="0"/>
              <a:t>Easy is broadcast join </a:t>
            </a:r>
          </a:p>
          <a:p>
            <a:r>
              <a:rPr lang="en-US" baseline="0" dirty="0" smtClean="0"/>
              <a:t>Repartition join: </a:t>
            </a:r>
            <a:r>
              <a:rPr lang="en-US" dirty="0" smtClean="0"/>
              <a:t>each map task tags the record with its originating table, and outputs the extracted join key and the tagged record as a (key, value) pair. The outputs are then partitioned, sorted and merged by the framework. All the records for each join key are grouped together and eventually fed to a reducer. For each join key, the reduce function first separates and buffers the input records into two sets according to the table tag and then performs a cross-product between records in these sets. </a:t>
            </a:r>
          </a:p>
          <a:p>
            <a:r>
              <a:rPr lang="en-US" dirty="0" smtClean="0"/>
              <a:t>Improved Repartition Join: The table tags are generated in a way that ensures records from R will be sorted ahead of those from L on a given join key. The grouping function in the reducer is also customized so that records are grouped on just the join key. Finally, as records from the smaller table R are guaranteed to be ahead of those from L for a given join key, only R records are buffered and L records are streamed to generate the join output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2047E7-3E0C-6048-A5D9-00D467584168}" type="slidenum">
              <a:rPr lang="de-DE" smtClean="0"/>
              <a:pPr>
                <a:defRPr/>
              </a:pPr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17686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Evolution to more modern DP computation frameworks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2047E7-3E0C-6048-A5D9-00D467584168}" type="slidenum">
              <a:rPr lang="de-DE" smtClean="0"/>
              <a:pPr>
                <a:defRPr/>
              </a:pPr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270945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 2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60"/>
            <a:ext cx="9144000" cy="6355080"/>
          </a:xfrm>
          <a:prstGeom prst="rect">
            <a:avLst/>
          </a:prstGeom>
        </p:spPr>
      </p:pic>
      <p:sp>
        <p:nvSpPr>
          <p:cNvPr id="13" name="Titel 2"/>
          <p:cNvSpPr>
            <a:spLocks noGrp="1"/>
          </p:cNvSpPr>
          <p:nvPr>
            <p:ph type="title" hasCustomPrompt="1"/>
          </p:nvPr>
        </p:nvSpPr>
        <p:spPr>
          <a:xfrm>
            <a:off x="720726" y="1069200"/>
            <a:ext cx="7001102" cy="248919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marR="0" indent="0" algn="l" defTabSz="4572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4500" b="1" baseline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/>
              <a:t>a </a:t>
            </a:r>
            <a:r>
              <a:rPr lang="de-DE" dirty="0" err="1"/>
              <a:t>cover</a:t>
            </a:r>
            <a:r>
              <a:rPr lang="de-DE" dirty="0"/>
              <a:t> </a:t>
            </a:r>
            <a:r>
              <a:rPr lang="de-DE" dirty="0" err="1"/>
              <a:t>slide</a:t>
            </a:r>
            <a:r>
              <a:rPr lang="de-DE" dirty="0"/>
              <a:t> </a:t>
            </a:r>
            <a:r>
              <a:rPr lang="de-DE" dirty="0" err="1"/>
              <a:t>headline</a:t>
            </a:r>
            <a:endParaRPr lang="de-DE" dirty="0"/>
          </a:p>
        </p:txBody>
      </p:sp>
      <p:sp>
        <p:nvSpPr>
          <p:cNvPr id="8" name="Datumsplatzhalter 3"/>
          <p:cNvSpPr>
            <a:spLocks noGrp="1"/>
          </p:cNvSpPr>
          <p:nvPr>
            <p:ph type="dt" sz="half" idx="10"/>
          </p:nvPr>
        </p:nvSpPr>
        <p:spPr>
          <a:xfrm>
            <a:off x="720725" y="4341600"/>
            <a:ext cx="7001102" cy="422824"/>
          </a:xfrm>
          <a:prstGeom prst="rect">
            <a:avLst/>
          </a:prstGeom>
        </p:spPr>
        <p:txBody>
          <a:bodyPr/>
          <a:lstStyle>
            <a:lvl1pPr>
              <a:defRPr sz="2000" smtClean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GB"/>
              <a:t>Enter date also using menu item “Header and Footer” </a:t>
            </a:r>
            <a:endParaRPr lang="de-AT" dirty="0"/>
          </a:p>
        </p:txBody>
      </p:sp>
      <p:sp>
        <p:nvSpPr>
          <p:cNvPr id="9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720725" y="3560400"/>
            <a:ext cx="7001102" cy="652462"/>
          </a:xfrm>
          <a:prstGeom prst="rect">
            <a:avLst/>
          </a:prstGeom>
        </p:spPr>
        <p:txBody>
          <a:bodyPr anchor="b" anchorCtr="0"/>
          <a:lstStyle>
            <a:lvl1pPr algn="l">
              <a:defRPr sz="2000" b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defRPr/>
            </a:pPr>
            <a:r>
              <a:rPr lang="en-GB"/>
              <a:t>Enter footer text using menu item “Header and Footer” </a:t>
            </a:r>
            <a:br>
              <a:rPr lang="en-GB"/>
            </a:br>
            <a:r>
              <a:rPr lang="en-GB"/>
              <a:t>and accept for all slides.</a:t>
            </a:r>
            <a:endParaRPr lang="de-AT" dirty="0"/>
          </a:p>
        </p:txBody>
      </p:sp>
      <p:sp>
        <p:nvSpPr>
          <p:cNvPr id="21" name="Textfeld 271"/>
          <p:cNvSpPr txBox="1">
            <a:spLocks noChangeArrowheads="1"/>
          </p:cNvSpPr>
          <p:nvPr userDrawn="1"/>
        </p:nvSpPr>
        <p:spPr bwMode="auto">
          <a:xfrm>
            <a:off x="7493906" y="856995"/>
            <a:ext cx="144013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de-DE" sz="1200" spc="90" baseline="0" dirty="0">
                <a:latin typeface="Calibri" panose="020F0502020204030204" pitchFamily="34" charset="0"/>
                <a:cs typeface="Calibri" panose="020F0502020204030204" pitchFamily="34" charset="0"/>
              </a:rPr>
              <a:t>SCIENCE</a:t>
            </a:r>
          </a:p>
          <a:p>
            <a:pPr algn="r" eaLnBrk="1" hangingPunct="1"/>
            <a:r>
              <a:rPr lang="de-DE" sz="1200" spc="90" baseline="0" dirty="0">
                <a:latin typeface="Calibri" panose="020F0502020204030204" pitchFamily="34" charset="0"/>
                <a:cs typeface="Calibri" panose="020F0502020204030204" pitchFamily="34" charset="0"/>
              </a:rPr>
              <a:t>PASSION</a:t>
            </a:r>
            <a:br>
              <a:rPr lang="de-DE" sz="1200" spc="90" baseline="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1200" spc="90" baseline="0" dirty="0">
                <a:latin typeface="Calibri" panose="020F0502020204030204" pitchFamily="34" charset="0"/>
                <a:cs typeface="Calibri" panose="020F0502020204030204" pitchFamily="34" charset="0"/>
              </a:rPr>
              <a:t>TECHNOLOGY</a:t>
            </a:r>
          </a:p>
        </p:txBody>
      </p:sp>
    </p:spTree>
    <p:extLst>
      <p:ext uri="{BB962C8B-B14F-4D97-AF65-F5344CB8AC3E}">
        <p14:creationId xmlns:p14="http://schemas.microsoft.com/office/powerpoint/2010/main" val="3378218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0726" y="577911"/>
            <a:ext cx="8197228" cy="761470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721784" y="1311256"/>
            <a:ext cx="8196170" cy="494110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buClr>
                <a:srgbClr val="F70146"/>
              </a:buClr>
              <a:buFont typeface="Wingdings" panose="05000000000000000000" pitchFamily="2" charset="2"/>
              <a:buChar char="§"/>
              <a:defRPr sz="2000" b="1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>
              <a:buClr>
                <a:schemeClr val="tx1"/>
              </a:buClr>
              <a:buFont typeface="Wingdings" panose="05000000000000000000" pitchFamily="2" charset="2"/>
              <a:buChar char="§"/>
              <a:defRPr sz="18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>
              <a:buClr>
                <a:schemeClr val="tx1"/>
              </a:buClr>
              <a:buFont typeface="Wingdings" panose="05000000000000000000" pitchFamily="2" charset="2"/>
              <a:buChar char="§"/>
              <a:defRPr sz="18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>
              <a:buClr>
                <a:schemeClr val="tx1"/>
              </a:buClr>
              <a:buFont typeface="Wingdings" panose="05000000000000000000" pitchFamily="2" charset="2"/>
              <a:buChar char="§"/>
              <a:defRPr sz="18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>
              <a:buClr>
                <a:schemeClr val="tx1"/>
              </a:buClr>
              <a:buFont typeface="Wingdings" panose="05000000000000000000" pitchFamily="2" charset="2"/>
              <a:buChar char="§"/>
              <a:defRPr sz="18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4"/>
          <p:cNvSpPr txBox="1">
            <a:spLocks/>
          </p:cNvSpPr>
          <p:nvPr userDrawn="1"/>
        </p:nvSpPr>
        <p:spPr>
          <a:xfrm>
            <a:off x="0" y="6358467"/>
            <a:ext cx="9144000" cy="498481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de-DE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706.520 Data Integration and Large-Scale Analysis </a:t>
            </a:r>
            <a:r>
              <a:rPr lang="en-AT" dirty="0" smtClean="0">
                <a:latin typeface="Calibri" panose="020F0502020204030204" pitchFamily="34" charset="0"/>
                <a:cs typeface="Calibri" panose="020F0502020204030204" pitchFamily="34" charset="0"/>
              </a:rPr>
              <a:t>–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 10 Distributed, Data-Parallel Computation</a:t>
            </a:r>
            <a:b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aseline="0" dirty="0" smtClean="0">
                <a:latin typeface="Calibri" panose="020F0502020204030204" pitchFamily="34" charset="0"/>
                <a:cs typeface="Calibri" panose="020F0502020204030204" pitchFamily="34" charset="0"/>
              </a:rPr>
              <a:t>Shafaq Siddiqi, Graz University of Technology, WS 2022/23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platzhalter 15"/>
          <p:cNvSpPr>
            <a:spLocks noGrp="1"/>
          </p:cNvSpPr>
          <p:nvPr>
            <p:ph type="body" sz="quarter" idx="14"/>
          </p:nvPr>
        </p:nvSpPr>
        <p:spPr>
          <a:xfrm>
            <a:off x="720725" y="190801"/>
            <a:ext cx="8229600" cy="33210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805894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"/>
          <p:cNvSpPr>
            <a:spLocks noGrp="1"/>
          </p:cNvSpPr>
          <p:nvPr>
            <p:ph type="title"/>
          </p:nvPr>
        </p:nvSpPr>
        <p:spPr>
          <a:xfrm>
            <a:off x="206748" y="2097090"/>
            <a:ext cx="8721352" cy="1299604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4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12" name="Inhaltsplatzhalter 2"/>
          <p:cNvSpPr>
            <a:spLocks noGrp="1"/>
          </p:cNvSpPr>
          <p:nvPr>
            <p:ph idx="1"/>
          </p:nvPr>
        </p:nvSpPr>
        <p:spPr>
          <a:xfrm>
            <a:off x="206748" y="3728980"/>
            <a:ext cx="8721352" cy="2596984"/>
          </a:xfrm>
          <a:prstGeom prst="rect">
            <a:avLst/>
          </a:prstGeom>
        </p:spPr>
        <p:txBody>
          <a:bodyPr/>
          <a:lstStyle>
            <a:lvl1pPr algn="ctr">
              <a:defRPr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17" name="Textplatzhalter 15"/>
          <p:cNvSpPr>
            <a:spLocks noGrp="1"/>
          </p:cNvSpPr>
          <p:nvPr>
            <p:ph type="body" sz="quarter" idx="14"/>
          </p:nvPr>
        </p:nvSpPr>
        <p:spPr>
          <a:xfrm>
            <a:off x="720725" y="190801"/>
            <a:ext cx="8229600" cy="25369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endParaRPr lang="de-DE" dirty="0"/>
          </a:p>
        </p:txBody>
      </p:sp>
      <p:sp>
        <p:nvSpPr>
          <p:cNvPr id="5" name="Footer Placeholder 4"/>
          <p:cNvSpPr txBox="1">
            <a:spLocks/>
          </p:cNvSpPr>
          <p:nvPr userDrawn="1"/>
        </p:nvSpPr>
        <p:spPr>
          <a:xfrm>
            <a:off x="0" y="6358467"/>
            <a:ext cx="9144000" cy="498481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de-DE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706.520 Data Integration and Large-Scale Analysis </a:t>
            </a:r>
            <a:r>
              <a:rPr lang="en-AT" dirty="0" smtClean="0">
                <a:latin typeface="Calibri" panose="020F0502020204030204" pitchFamily="34" charset="0"/>
                <a:cs typeface="Calibri" panose="020F0502020204030204" pitchFamily="34" charset="0"/>
              </a:rPr>
              <a:t>–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 10 Distributed, Data-Parallel Computation</a:t>
            </a:r>
            <a:b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aseline="0" dirty="0" smtClean="0">
                <a:latin typeface="Calibri" panose="020F0502020204030204" pitchFamily="34" charset="0"/>
                <a:cs typeface="Calibri" panose="020F0502020204030204" pitchFamily="34" charset="0"/>
              </a:rPr>
              <a:t>Shafaq Siddiqi, Graz University of Technology, WS 2022/23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0341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>
          <a:xfrm>
            <a:off x="0" y="6354763"/>
            <a:ext cx="9144000" cy="50323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rgbClr val="FFFFFF"/>
              </a:solidFill>
              <a:ea typeface="ＭＳ Ｐゴシック" pitchFamily="-105" charset="-128"/>
              <a:cs typeface="ＭＳ Ｐゴシック" pitchFamily="-105" charset="-128"/>
            </a:endParaRPr>
          </a:p>
        </p:txBody>
      </p:sp>
      <p:cxnSp>
        <p:nvCxnSpPr>
          <p:cNvPr id="8" name="Gerade Verbindung 7"/>
          <p:cNvCxnSpPr/>
          <p:nvPr userDrawn="1"/>
        </p:nvCxnSpPr>
        <p:spPr bwMode="auto">
          <a:xfrm>
            <a:off x="720725" y="503238"/>
            <a:ext cx="8207375" cy="1587"/>
          </a:xfrm>
          <a:prstGeom prst="line">
            <a:avLst/>
          </a:prstGeom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chteck 8"/>
          <p:cNvSpPr/>
          <p:nvPr userDrawn="1"/>
        </p:nvSpPr>
        <p:spPr>
          <a:xfrm>
            <a:off x="0" y="503238"/>
            <a:ext cx="503238" cy="504825"/>
          </a:xfrm>
          <a:prstGeom prst="rect">
            <a:avLst/>
          </a:prstGeom>
          <a:solidFill>
            <a:srgbClr val="F701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rgbClr val="FFFFFF"/>
              </a:solidFill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11" name="Foliennummernplatzhalter 5"/>
          <p:cNvSpPr txBox="1">
            <a:spLocks/>
          </p:cNvSpPr>
          <p:nvPr userDrawn="1"/>
        </p:nvSpPr>
        <p:spPr>
          <a:xfrm>
            <a:off x="0" y="582613"/>
            <a:ext cx="503238" cy="365125"/>
          </a:xfrm>
          <a:prstGeom prst="rect">
            <a:avLst/>
          </a:prstGeom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fld id="{341491D6-FCB3-AA48-877A-0FB5E714E925}" type="slidenum">
              <a:rPr lang="de-DE" sz="1200" smtClean="0">
                <a:solidFill>
                  <a:schemeClr val="bg1"/>
                </a:solidFill>
              </a:rPr>
              <a:pPr algn="ctr" eaLnBrk="1" hangingPunct="1">
                <a:defRPr/>
              </a:pPr>
              <a:t>‹#›</a:t>
            </a:fld>
            <a:endParaRPr lang="de-DE" sz="1200">
              <a:solidFill>
                <a:schemeClr val="bg1"/>
              </a:solidFill>
            </a:endParaRPr>
          </a:p>
        </p:txBody>
      </p:sp>
      <p:pic>
        <p:nvPicPr>
          <p:cNvPr id="16" name="Bildplatzhalter 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51284" y="97928"/>
            <a:ext cx="871105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  <p:pic>
        <p:nvPicPr>
          <p:cNvPr id="10" name="Grafik 10"/>
          <p:cNvPicPr>
            <a:picLocks noChangeAspect="1"/>
          </p:cNvPicPr>
          <p:nvPr userDrawn="1"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8321" y="6498439"/>
            <a:ext cx="777237" cy="24526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04" r:id="rId2"/>
    <p:sldLayoutId id="2147483707" r:id="rId3"/>
  </p:sldLayoutIdLst>
  <p:hf sldNum="0"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3200" kern="1200">
          <a:solidFill>
            <a:srgbClr val="000000"/>
          </a:solidFill>
          <a:latin typeface="+mj-lt"/>
          <a:ea typeface="ＭＳ Ｐゴシック" pitchFamily="-107" charset="-128"/>
          <a:cs typeface="ＭＳ Ｐゴシック" pitchFamily="-107" charset="-128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rgbClr val="595959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rgbClr val="595959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rgbClr val="595959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rgbClr val="595959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rgbClr val="595959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rgbClr val="595959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rgbClr val="595959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rgbClr val="595959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9pPr>
    </p:titleStyle>
    <p:bodyStyle>
      <a:lvl1pPr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defRPr sz="2600" kern="1200">
          <a:solidFill>
            <a:srgbClr val="000000"/>
          </a:solidFill>
          <a:latin typeface="+mn-lt"/>
          <a:ea typeface="ＭＳ Ｐゴシック" pitchFamily="-107" charset="-128"/>
          <a:cs typeface="ＭＳ Ｐゴシック" pitchFamily="-107" charset="-128"/>
        </a:defRPr>
      </a:lvl1pPr>
      <a:lvl2pPr marL="342900" indent="-342900" algn="l" defTabSz="457200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§"/>
        <a:defRPr sz="2400" kern="1200">
          <a:solidFill>
            <a:srgbClr val="000000"/>
          </a:solidFill>
          <a:latin typeface="+mn-lt"/>
          <a:ea typeface="ＭＳ Ｐゴシック" pitchFamily="-107" charset="-128"/>
          <a:cs typeface="+mn-cs"/>
        </a:defRPr>
      </a:lvl2pPr>
      <a:lvl3pPr marL="808038" indent="-271463" algn="l" defTabSz="457200" rtl="0" eaLnBrk="1" fontAlgn="base" hangingPunct="1">
        <a:spcBef>
          <a:spcPct val="20000"/>
        </a:spcBef>
        <a:spcAft>
          <a:spcPct val="0"/>
        </a:spcAft>
        <a:buFont typeface="Wingdings" charset="0"/>
        <a:buChar char="§"/>
        <a:defRPr sz="2000" kern="1200">
          <a:solidFill>
            <a:srgbClr val="000000"/>
          </a:solidFill>
          <a:latin typeface="+mn-lt"/>
          <a:ea typeface="ＭＳ Ｐゴシック" pitchFamily="-107" charset="-128"/>
          <a:cs typeface="+mn-cs"/>
        </a:defRPr>
      </a:lvl3pPr>
      <a:lvl4pPr marL="1438275" indent="-185738" algn="l" defTabSz="457200" rtl="0" eaLnBrk="1" fontAlgn="base" hangingPunct="1">
        <a:spcBef>
          <a:spcPct val="20000"/>
        </a:spcBef>
        <a:spcAft>
          <a:spcPct val="0"/>
        </a:spcAft>
        <a:buClr>
          <a:srgbClr val="A6A6A6"/>
        </a:buClr>
        <a:buFont typeface="Wingdings" charset="0"/>
        <a:buChar char="§"/>
        <a:defRPr sz="2000" kern="1200">
          <a:solidFill>
            <a:srgbClr val="000000"/>
          </a:solidFill>
          <a:latin typeface="+mn-lt"/>
          <a:ea typeface="ＭＳ Ｐゴシック" pitchFamily="-107" charset="-128"/>
          <a:cs typeface="+mn-cs"/>
        </a:defRPr>
      </a:lvl4pPr>
      <a:lvl5pPr marL="1588" indent="0" algn="l" defTabSz="457200" rtl="0" eaLnBrk="1" fontAlgn="base" hangingPunct="1">
        <a:spcBef>
          <a:spcPts val="0"/>
        </a:spcBef>
        <a:spcAft>
          <a:spcPct val="0"/>
        </a:spcAft>
        <a:buFontTx/>
        <a:buNone/>
        <a:defRPr sz="2000" kern="1200">
          <a:solidFill>
            <a:srgbClr val="000000"/>
          </a:solidFill>
          <a:latin typeface="+mn-lt"/>
          <a:ea typeface="ＭＳ Ｐゴシック" pitchFamily="-107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7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8.png"/><Relationship Id="rId4" Type="http://schemas.openxmlformats.org/officeDocument/2006/relationships/hyperlink" Target="https://spark.apache.org/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apache/spark/blob/master/mllib/src/main/scala/org/apache/spark/mllib/clustering/KMeans.scala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hyperlink" Target="https://dask.org/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emf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7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720725" y="1069200"/>
            <a:ext cx="8423275" cy="2489199"/>
          </a:xfrm>
        </p:spPr>
        <p:txBody>
          <a:bodyPr/>
          <a:lstStyle/>
          <a:p>
            <a:r>
              <a:rPr lang="de-DE" sz="3600" dirty="0"/>
              <a:t>Data Integration and </a:t>
            </a:r>
            <a:r>
              <a:rPr lang="de-DE" sz="3600" dirty="0" smtClean="0"/>
              <a:t>Large Scale Analysis</a:t>
            </a:r>
            <a:r>
              <a:rPr lang="de-DE" dirty="0"/>
              <a:t/>
            </a:r>
            <a:br>
              <a:rPr lang="de-DE" dirty="0"/>
            </a:br>
            <a:r>
              <a:rPr lang="de-DE" sz="3200" dirty="0" smtClean="0"/>
              <a:t>10 </a:t>
            </a:r>
            <a:r>
              <a:rPr lang="de-DE" sz="3200" b="1" dirty="0"/>
              <a:t>Distributed Data-Parallel Computation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720725" y="3836432"/>
            <a:ext cx="7001102" cy="1632702"/>
          </a:xfrm>
        </p:spPr>
        <p:txBody>
          <a:bodyPr anchor="t"/>
          <a:lstStyle/>
          <a:p>
            <a:r>
              <a:rPr lang="en-GB" b="1" dirty="0" smtClean="0"/>
              <a:t>Shafaq Siddiqi</a:t>
            </a:r>
            <a:endParaRPr lang="en-GB" b="1" u="sng" dirty="0"/>
          </a:p>
          <a:p>
            <a:endParaRPr lang="en-GB" sz="1000" dirty="0"/>
          </a:p>
          <a:p>
            <a:r>
              <a:rPr lang="en-GB" dirty="0"/>
              <a:t>Graz University of Technology, </a:t>
            </a:r>
            <a:r>
              <a:rPr lang="en-GB" dirty="0" smtClean="0"/>
              <a:t>Austria</a:t>
            </a:r>
          </a:p>
          <a:p>
            <a:r>
              <a:rPr lang="en-GB" dirty="0"/>
              <a:t>slides credit: Matthias Boehm</a:t>
            </a:r>
            <a:br>
              <a:rPr lang="en-GB" dirty="0"/>
            </a:b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813915" y="6420899"/>
            <a:ext cx="2622621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Last update: Jan </a:t>
            </a:r>
            <a:r>
              <a:rPr lang="en-US" dirty="0" smtClean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20, 2023</a:t>
            </a:r>
            <a:endParaRPr lang="en-US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3C45E2C-11FB-49F0-92B5-975E9AEBBF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265" y="5785289"/>
            <a:ext cx="853163" cy="301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434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Data-Parallel Collection Processing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092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/>
          <p:cNvSpPr/>
          <p:nvPr/>
        </p:nvSpPr>
        <p:spPr>
          <a:xfrm>
            <a:off x="0" y="6229978"/>
            <a:ext cx="9144000" cy="62802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Hadoop History and Architecture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Recap: Brief History</a:t>
            </a:r>
          </a:p>
          <a:p>
            <a:pPr lvl="1"/>
            <a:r>
              <a:rPr lang="en-US" dirty="0"/>
              <a:t>Google’s GFS [SOSP’03] + </a:t>
            </a:r>
            <a:r>
              <a:rPr lang="en-US" dirty="0" err="1"/>
              <a:t>MapReduce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b="1" dirty="0">
                <a:solidFill>
                  <a:srgbClr val="7889FB"/>
                </a:solidFill>
                <a:sym typeface="Wingdings" panose="05000000000000000000" pitchFamily="2" charset="2"/>
              </a:rPr>
              <a:t>Apache Hadoop </a:t>
            </a:r>
            <a:r>
              <a:rPr lang="en-US" dirty="0"/>
              <a:t>(2006)</a:t>
            </a:r>
          </a:p>
          <a:p>
            <a:pPr lvl="1"/>
            <a:r>
              <a:rPr lang="en-US" dirty="0"/>
              <a:t>Apache Hive (SQL), Pig (ETL), Mahout (ML), </a:t>
            </a:r>
            <a:r>
              <a:rPr lang="en-US" dirty="0" err="1"/>
              <a:t>Giraph</a:t>
            </a:r>
            <a:r>
              <a:rPr lang="en-US" dirty="0"/>
              <a:t> (Graph)</a:t>
            </a:r>
          </a:p>
          <a:p>
            <a:pPr lvl="1"/>
            <a:endParaRPr lang="en-US" sz="700" dirty="0"/>
          </a:p>
          <a:p>
            <a:r>
              <a:rPr lang="en-US" dirty="0"/>
              <a:t>Hadoop Architecture / Eco System</a:t>
            </a:r>
          </a:p>
          <a:p>
            <a:pPr lvl="1"/>
            <a:r>
              <a:rPr lang="en-US" dirty="0"/>
              <a:t>Management (</a:t>
            </a:r>
            <a:r>
              <a:rPr lang="en-US" dirty="0" err="1"/>
              <a:t>Ambari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Coordination / workflows</a:t>
            </a:r>
            <a:br>
              <a:rPr lang="en-US" dirty="0"/>
            </a:br>
            <a:r>
              <a:rPr lang="en-US" dirty="0"/>
              <a:t>(Zookeeper, </a:t>
            </a:r>
            <a:r>
              <a:rPr lang="en-US" dirty="0" err="1"/>
              <a:t>Oozie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Storage (</a:t>
            </a:r>
            <a:r>
              <a:rPr lang="en-US" b="1" dirty="0">
                <a:solidFill>
                  <a:srgbClr val="FF0000"/>
                </a:solidFill>
              </a:rPr>
              <a:t>HDFS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Resources (</a:t>
            </a:r>
            <a:r>
              <a:rPr lang="en-US" b="1" dirty="0">
                <a:solidFill>
                  <a:srgbClr val="7889FB"/>
                </a:solidFill>
              </a:rPr>
              <a:t>YARN</a:t>
            </a:r>
            <a:r>
              <a:rPr lang="en-US" dirty="0"/>
              <a:t>)</a:t>
            </a:r>
            <a:br>
              <a:rPr lang="en-US" dirty="0"/>
            </a:br>
            <a:r>
              <a:rPr lang="en-US" dirty="0"/>
              <a:t>[SoCC’13]</a:t>
            </a:r>
          </a:p>
          <a:p>
            <a:pPr lvl="1"/>
            <a:r>
              <a:rPr lang="en-US" dirty="0"/>
              <a:t>Processing </a:t>
            </a:r>
            <a:br>
              <a:rPr lang="en-US" dirty="0"/>
            </a:br>
            <a:r>
              <a:rPr lang="en-US" dirty="0"/>
              <a:t>(</a:t>
            </a:r>
            <a:r>
              <a:rPr lang="en-US" b="1" dirty="0" err="1"/>
              <a:t>MapReduce</a:t>
            </a:r>
            <a:r>
              <a:rPr lang="en-US" dirty="0"/>
              <a:t>)</a:t>
            </a:r>
          </a:p>
          <a:p>
            <a:pPr lvl="1"/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Data-Parallel Collection Processing</a:t>
            </a:r>
          </a:p>
        </p:txBody>
      </p:sp>
      <p:pic>
        <p:nvPicPr>
          <p:cNvPr id="8" name="Picture 6" descr="http://www.sas.com/content/dam/SAS/sv_se/image/logo2/hadoop_elephant.png">
            <a:extLst>
              <a:ext uri="{FF2B5EF4-FFF2-40B4-BE49-F238E27FC236}">
                <a16:creationId xmlns:a16="http://schemas.microsoft.com/office/drawing/2014/main" id="{DC6AB0B5-1FBE-493F-8514-8ED3561133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24990" y="2200355"/>
            <a:ext cx="1452562" cy="34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507B34F-72A0-4212-A223-9D9C1EAFCE63}"/>
              </a:ext>
            </a:extLst>
          </p:cNvPr>
          <p:cNvSpPr/>
          <p:nvPr/>
        </p:nvSpPr>
        <p:spPr>
          <a:xfrm>
            <a:off x="3762374" y="4577694"/>
            <a:ext cx="1590709" cy="1809750"/>
          </a:xfrm>
          <a:prstGeom prst="rect">
            <a:avLst/>
          </a:prstGeom>
          <a:noFill/>
          <a:ln w="25400">
            <a:solidFill>
              <a:srgbClr val="7889F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DD8212B-30B2-47AD-A662-85CDBC99B4C0}"/>
              </a:ext>
            </a:extLst>
          </p:cNvPr>
          <p:cNvSpPr/>
          <p:nvPr/>
        </p:nvSpPr>
        <p:spPr>
          <a:xfrm>
            <a:off x="5467350" y="3727826"/>
            <a:ext cx="1638300" cy="2669143"/>
          </a:xfrm>
          <a:prstGeom prst="rect">
            <a:avLst/>
          </a:prstGeom>
          <a:noFill/>
          <a:ln w="25400">
            <a:solidFill>
              <a:srgbClr val="7889F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AutoShape 3">
            <a:extLst>
              <a:ext uri="{FF2B5EF4-FFF2-40B4-BE49-F238E27FC236}">
                <a16:creationId xmlns:a16="http://schemas.microsoft.com/office/drawing/2014/main" id="{47733AF7-1216-4144-873C-DCDC55DD14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98372" y="5802251"/>
            <a:ext cx="1368954" cy="492443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 w="19050">
            <a:noFill/>
            <a:round/>
            <a:headEnd/>
            <a:tailEnd/>
          </a:ln>
          <a:effectLst/>
        </p:spPr>
        <p:txBody>
          <a:bodyPr wrap="square" lIns="0" tIns="91440" rIns="0" bIns="91440" anchor="ctr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NameNode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ＭＳ Ｐゴシック" pitchFamily="34" charset="-128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8014191-A09A-437C-B913-60362D06BD36}"/>
              </a:ext>
            </a:extLst>
          </p:cNvPr>
          <p:cNvSpPr txBox="1"/>
          <p:nvPr/>
        </p:nvSpPr>
        <p:spPr>
          <a:xfrm>
            <a:off x="3762376" y="4196694"/>
            <a:ext cx="1504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Head Node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F38C93F-0D11-4FA1-AC77-19F552106992}"/>
              </a:ext>
            </a:extLst>
          </p:cNvPr>
          <p:cNvSpPr txBox="1"/>
          <p:nvPr/>
        </p:nvSpPr>
        <p:spPr>
          <a:xfrm>
            <a:off x="5476876" y="3358494"/>
            <a:ext cx="16287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Worker Node 1</a:t>
            </a:r>
          </a:p>
        </p:txBody>
      </p:sp>
      <p:sp>
        <p:nvSpPr>
          <p:cNvPr id="14" name="AutoShape 3">
            <a:extLst>
              <a:ext uri="{FF2B5EF4-FFF2-40B4-BE49-F238E27FC236}">
                <a16:creationId xmlns:a16="http://schemas.microsoft.com/office/drawing/2014/main" id="{0E246934-39EC-4E1F-B90E-EE9E89B755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98372" y="4933988"/>
            <a:ext cx="1368954" cy="800219"/>
          </a:xfrm>
          <a:prstGeom prst="roundRect">
            <a:avLst>
              <a:gd name="adj" fmla="val 0"/>
            </a:avLst>
          </a:prstGeom>
          <a:solidFill>
            <a:srgbClr val="7889FB"/>
          </a:solidFill>
          <a:ln w="19050">
            <a:solidFill>
              <a:srgbClr val="7889FB"/>
            </a:solidFill>
            <a:round/>
            <a:headEnd/>
            <a:tailEnd/>
          </a:ln>
          <a:effectLst/>
        </p:spPr>
        <p:txBody>
          <a:bodyPr wrap="square" lIns="0" tIns="91440" rIns="0" bIns="91440" anchor="ctr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Resource Manager</a:t>
            </a:r>
          </a:p>
        </p:txBody>
      </p:sp>
      <p:sp>
        <p:nvSpPr>
          <p:cNvPr id="15" name="AutoShape 3">
            <a:extLst>
              <a:ext uri="{FF2B5EF4-FFF2-40B4-BE49-F238E27FC236}">
                <a16:creationId xmlns:a16="http://schemas.microsoft.com/office/drawing/2014/main" id="{413050F4-8A09-4494-93F4-A09EA5F1E8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55722" y="5302545"/>
            <a:ext cx="1454678" cy="615553"/>
          </a:xfrm>
          <a:prstGeom prst="roundRect">
            <a:avLst>
              <a:gd name="adj" fmla="val 0"/>
            </a:avLst>
          </a:prstGeom>
          <a:solidFill>
            <a:srgbClr val="7889FB"/>
          </a:solidFill>
          <a:ln w="19050">
            <a:solidFill>
              <a:srgbClr val="7889FB"/>
            </a:solidFill>
            <a:round/>
            <a:headEnd/>
            <a:tailEnd/>
          </a:ln>
          <a:effectLst/>
        </p:spPr>
        <p:txBody>
          <a:bodyPr wrap="square" lIns="0" tIns="0" rIns="0" bIns="0" anchor="ctr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Node Manager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82599DA-4C7B-4757-8E4F-7A05C1680F36}"/>
              </a:ext>
            </a:extLst>
          </p:cNvPr>
          <p:cNvSpPr/>
          <p:nvPr/>
        </p:nvSpPr>
        <p:spPr>
          <a:xfrm>
            <a:off x="5574771" y="3870701"/>
            <a:ext cx="683154" cy="70699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MR AM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3CF7E10-9A33-45ED-AF0E-122F89E01D70}"/>
              </a:ext>
            </a:extLst>
          </p:cNvPr>
          <p:cNvSpPr/>
          <p:nvPr/>
        </p:nvSpPr>
        <p:spPr>
          <a:xfrm>
            <a:off x="6317721" y="4625319"/>
            <a:ext cx="683154" cy="54292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MR task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65708E1-F3E0-4ADB-A094-362BD0CF83D2}"/>
              </a:ext>
            </a:extLst>
          </p:cNvPr>
          <p:cNvSpPr/>
          <p:nvPr/>
        </p:nvSpPr>
        <p:spPr>
          <a:xfrm>
            <a:off x="6317721" y="4034769"/>
            <a:ext cx="683154" cy="54292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MR task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0B875F7-267C-4EAD-ACAA-FB227F6D75B2}"/>
              </a:ext>
            </a:extLst>
          </p:cNvPr>
          <p:cNvSpPr/>
          <p:nvPr/>
        </p:nvSpPr>
        <p:spPr>
          <a:xfrm>
            <a:off x="5574771" y="4625319"/>
            <a:ext cx="683154" cy="54292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MR task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4ACE134-5981-4D38-A864-AD8B50D29D85}"/>
              </a:ext>
            </a:extLst>
          </p:cNvPr>
          <p:cNvSpPr/>
          <p:nvPr/>
        </p:nvSpPr>
        <p:spPr>
          <a:xfrm>
            <a:off x="7200900" y="3727826"/>
            <a:ext cx="1638300" cy="2669143"/>
          </a:xfrm>
          <a:prstGeom prst="rect">
            <a:avLst/>
          </a:prstGeom>
          <a:noFill/>
          <a:ln w="25400">
            <a:solidFill>
              <a:srgbClr val="7889F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C5C7E54-1EFE-4B40-87E6-B8F336ABFD1A}"/>
              </a:ext>
            </a:extLst>
          </p:cNvPr>
          <p:cNvSpPr txBox="1"/>
          <p:nvPr/>
        </p:nvSpPr>
        <p:spPr>
          <a:xfrm>
            <a:off x="7210426" y="3358494"/>
            <a:ext cx="16287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Worker Node n</a:t>
            </a:r>
          </a:p>
        </p:txBody>
      </p:sp>
      <p:sp>
        <p:nvSpPr>
          <p:cNvPr id="22" name="AutoShape 3">
            <a:extLst>
              <a:ext uri="{FF2B5EF4-FFF2-40B4-BE49-F238E27FC236}">
                <a16:creationId xmlns:a16="http://schemas.microsoft.com/office/drawing/2014/main" id="{8CC35527-F921-4BFF-A510-8BA6ECB9B3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89272" y="5302545"/>
            <a:ext cx="1454678" cy="615553"/>
          </a:xfrm>
          <a:prstGeom prst="roundRect">
            <a:avLst>
              <a:gd name="adj" fmla="val 0"/>
            </a:avLst>
          </a:prstGeom>
          <a:solidFill>
            <a:srgbClr val="7889FB"/>
          </a:solidFill>
          <a:ln w="19050">
            <a:solidFill>
              <a:srgbClr val="7889FB"/>
            </a:solidFill>
            <a:round/>
            <a:headEnd/>
            <a:tailEnd/>
          </a:ln>
          <a:effectLst/>
        </p:spPr>
        <p:txBody>
          <a:bodyPr wrap="square" lIns="0" tIns="0" rIns="0" bIns="0" anchor="ctr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Node Manager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BD37F0F-EBE1-44C7-A07A-028C790196EC}"/>
              </a:ext>
            </a:extLst>
          </p:cNvPr>
          <p:cNvSpPr/>
          <p:nvPr/>
        </p:nvSpPr>
        <p:spPr>
          <a:xfrm>
            <a:off x="8051271" y="4625319"/>
            <a:ext cx="683154" cy="54292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MR task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250288B-5A70-4B91-886C-CEF02F753082}"/>
              </a:ext>
            </a:extLst>
          </p:cNvPr>
          <p:cNvSpPr/>
          <p:nvPr/>
        </p:nvSpPr>
        <p:spPr>
          <a:xfrm>
            <a:off x="8051271" y="4034769"/>
            <a:ext cx="683154" cy="54292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MR task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BF0A245-42B0-43FD-B34B-B8D94C8D8BB2}"/>
              </a:ext>
            </a:extLst>
          </p:cNvPr>
          <p:cNvSpPr/>
          <p:nvPr/>
        </p:nvSpPr>
        <p:spPr>
          <a:xfrm>
            <a:off x="7308321" y="4625319"/>
            <a:ext cx="683154" cy="54292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MR task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170D928-8214-4C50-BF06-E8F8919DA20E}"/>
              </a:ext>
            </a:extLst>
          </p:cNvPr>
          <p:cNvSpPr/>
          <p:nvPr/>
        </p:nvSpPr>
        <p:spPr>
          <a:xfrm>
            <a:off x="7308321" y="4034769"/>
            <a:ext cx="683154" cy="54292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MR task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CAB9F22-6933-4FA8-932E-847EA0112181}"/>
              </a:ext>
            </a:extLst>
          </p:cNvPr>
          <p:cNvSpPr/>
          <p:nvPr/>
        </p:nvSpPr>
        <p:spPr>
          <a:xfrm>
            <a:off x="2076450" y="6011829"/>
            <a:ext cx="1095375" cy="40764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MR Client</a:t>
            </a:r>
          </a:p>
        </p:txBody>
      </p:sp>
      <p:cxnSp>
        <p:nvCxnSpPr>
          <p:cNvPr id="28" name="AutoShape 54">
            <a:extLst>
              <a:ext uri="{FF2B5EF4-FFF2-40B4-BE49-F238E27FC236}">
                <a16:creationId xmlns:a16="http://schemas.microsoft.com/office/drawing/2014/main" id="{CDDFBB42-161E-4819-9704-62DDB3B83D7C}"/>
              </a:ext>
            </a:extLst>
          </p:cNvPr>
          <p:cNvCxnSpPr>
            <a:cxnSpLocks noChangeShapeType="1"/>
            <a:stCxn id="27" idx="3"/>
            <a:endCxn id="14" idx="1"/>
          </p:cNvCxnSpPr>
          <p:nvPr/>
        </p:nvCxnSpPr>
        <p:spPr bwMode="auto">
          <a:xfrm flipV="1">
            <a:off x="3171825" y="5334098"/>
            <a:ext cx="726547" cy="881553"/>
          </a:xfrm>
          <a:prstGeom prst="straightConnector1">
            <a:avLst/>
          </a:prstGeom>
          <a:noFill/>
          <a:ln w="12700">
            <a:solidFill>
              <a:srgbClr val="000000"/>
            </a:solidFill>
            <a:round/>
            <a:headEnd/>
            <a:tailEnd type="triangle" w="med" len="lg"/>
          </a:ln>
        </p:spPr>
      </p:cxnSp>
      <p:cxnSp>
        <p:nvCxnSpPr>
          <p:cNvPr id="29" name="AutoShape 54">
            <a:extLst>
              <a:ext uri="{FF2B5EF4-FFF2-40B4-BE49-F238E27FC236}">
                <a16:creationId xmlns:a16="http://schemas.microsoft.com/office/drawing/2014/main" id="{C62EC8D9-35F9-4598-8952-0003231DCE91}"/>
              </a:ext>
            </a:extLst>
          </p:cNvPr>
          <p:cNvCxnSpPr>
            <a:cxnSpLocks noChangeShapeType="1"/>
            <a:stCxn id="14" idx="0"/>
            <a:endCxn id="16" idx="1"/>
          </p:cNvCxnSpPr>
          <p:nvPr/>
        </p:nvCxnSpPr>
        <p:spPr bwMode="auto">
          <a:xfrm flipV="1">
            <a:off x="4582849" y="4224198"/>
            <a:ext cx="991922" cy="709790"/>
          </a:xfrm>
          <a:prstGeom prst="straightConnector1">
            <a:avLst/>
          </a:prstGeom>
          <a:noFill/>
          <a:ln w="12700">
            <a:solidFill>
              <a:srgbClr val="000000"/>
            </a:solidFill>
            <a:round/>
            <a:headEnd type="triangle" w="med" len="lg"/>
            <a:tailEnd type="triangle" w="med" len="lg"/>
          </a:ln>
        </p:spPr>
      </p:cxnSp>
      <p:sp>
        <p:nvSpPr>
          <p:cNvPr id="31" name="AutoShape 3">
            <a:extLst>
              <a:ext uri="{FF2B5EF4-FFF2-40B4-BE49-F238E27FC236}">
                <a16:creationId xmlns:a16="http://schemas.microsoft.com/office/drawing/2014/main" id="{99A5DECB-2A05-49B3-8F89-B5DACCA05E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5246" y="5980308"/>
            <a:ext cx="1445153" cy="307777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 w="19050">
            <a:noFill/>
            <a:round/>
            <a:headEnd/>
            <a:tailEnd/>
          </a:ln>
          <a:effectLst/>
        </p:spPr>
        <p:txBody>
          <a:bodyPr wrap="square" lIns="0" tIns="0" rIns="0" bIns="0" anchor="ctr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DataNode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ＭＳ Ｐゴシック" pitchFamily="34" charset="-128"/>
              <a:cs typeface="Calibri" panose="020F0502020204030204" pitchFamily="34" charset="0"/>
            </a:endParaRPr>
          </a:p>
        </p:txBody>
      </p:sp>
      <p:sp>
        <p:nvSpPr>
          <p:cNvPr id="32" name="Rectangle: Rounded Corners 38">
            <a:extLst>
              <a:ext uri="{FF2B5EF4-FFF2-40B4-BE49-F238E27FC236}">
                <a16:creationId xmlns:a16="http://schemas.microsoft.com/office/drawing/2014/main" id="{4E0DAA33-DDA0-4F1E-99A1-8B13B03D7781}"/>
              </a:ext>
            </a:extLst>
          </p:cNvPr>
          <p:cNvSpPr/>
          <p:nvPr/>
        </p:nvSpPr>
        <p:spPr>
          <a:xfrm>
            <a:off x="5715000" y="6266119"/>
            <a:ext cx="352425" cy="245150"/>
          </a:xfrm>
          <a:prstGeom prst="roundRect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33" name="Rectangle: Rounded Corners 39">
            <a:extLst>
              <a:ext uri="{FF2B5EF4-FFF2-40B4-BE49-F238E27FC236}">
                <a16:creationId xmlns:a16="http://schemas.microsoft.com/office/drawing/2014/main" id="{CFF70D33-6A5B-41C7-B35E-1022653EAF62}"/>
              </a:ext>
            </a:extLst>
          </p:cNvPr>
          <p:cNvSpPr/>
          <p:nvPr/>
        </p:nvSpPr>
        <p:spPr>
          <a:xfrm>
            <a:off x="6124575" y="6266119"/>
            <a:ext cx="352425" cy="245150"/>
          </a:xfrm>
          <a:prstGeom prst="roundRect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34" name="Rectangle: Rounded Corners 40">
            <a:extLst>
              <a:ext uri="{FF2B5EF4-FFF2-40B4-BE49-F238E27FC236}">
                <a16:creationId xmlns:a16="http://schemas.microsoft.com/office/drawing/2014/main" id="{E64D12BB-ADD8-41CF-9C5C-1E41AD3BB850}"/>
              </a:ext>
            </a:extLst>
          </p:cNvPr>
          <p:cNvSpPr/>
          <p:nvPr/>
        </p:nvSpPr>
        <p:spPr>
          <a:xfrm>
            <a:off x="6534150" y="6266119"/>
            <a:ext cx="352425" cy="245150"/>
          </a:xfrm>
          <a:prstGeom prst="roundRect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36" name="AutoShape 3">
            <a:extLst>
              <a:ext uri="{FF2B5EF4-FFF2-40B4-BE49-F238E27FC236}">
                <a16:creationId xmlns:a16="http://schemas.microsoft.com/office/drawing/2014/main" id="{67AC8C3E-2D36-4E6F-BE3E-9A34CBCD90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796" y="5980308"/>
            <a:ext cx="1445153" cy="307777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 w="19050">
            <a:noFill/>
            <a:round/>
            <a:headEnd/>
            <a:tailEnd/>
          </a:ln>
          <a:effectLst/>
        </p:spPr>
        <p:txBody>
          <a:bodyPr wrap="square" lIns="0" tIns="0" rIns="0" bIns="0" anchor="ctr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DataNode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ＭＳ Ｐゴシック" pitchFamily="34" charset="-128"/>
              <a:cs typeface="Calibri" panose="020F0502020204030204" pitchFamily="34" charset="0"/>
            </a:endParaRPr>
          </a:p>
        </p:txBody>
      </p:sp>
      <p:sp>
        <p:nvSpPr>
          <p:cNvPr id="37" name="Rectangle: Rounded Corners 43">
            <a:extLst>
              <a:ext uri="{FF2B5EF4-FFF2-40B4-BE49-F238E27FC236}">
                <a16:creationId xmlns:a16="http://schemas.microsoft.com/office/drawing/2014/main" id="{256A061D-8B76-4B57-BBBD-F76D90827277}"/>
              </a:ext>
            </a:extLst>
          </p:cNvPr>
          <p:cNvSpPr/>
          <p:nvPr/>
        </p:nvSpPr>
        <p:spPr>
          <a:xfrm>
            <a:off x="7439025" y="6266119"/>
            <a:ext cx="352425" cy="245150"/>
          </a:xfrm>
          <a:prstGeom prst="roundRect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38" name="Rectangle: Rounded Corners 44">
            <a:extLst>
              <a:ext uri="{FF2B5EF4-FFF2-40B4-BE49-F238E27FC236}">
                <a16:creationId xmlns:a16="http://schemas.microsoft.com/office/drawing/2014/main" id="{65A2CB2D-5028-46D0-A21B-56E8BC06B10D}"/>
              </a:ext>
            </a:extLst>
          </p:cNvPr>
          <p:cNvSpPr/>
          <p:nvPr/>
        </p:nvSpPr>
        <p:spPr>
          <a:xfrm>
            <a:off x="7848600" y="6266119"/>
            <a:ext cx="352425" cy="245150"/>
          </a:xfrm>
          <a:prstGeom prst="roundRect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39" name="Rectangle: Rounded Corners 45">
            <a:extLst>
              <a:ext uri="{FF2B5EF4-FFF2-40B4-BE49-F238E27FC236}">
                <a16:creationId xmlns:a16="http://schemas.microsoft.com/office/drawing/2014/main" id="{ACECDFB2-1D3C-4EA5-AD24-1DC14CB69D25}"/>
              </a:ext>
            </a:extLst>
          </p:cNvPr>
          <p:cNvSpPr/>
          <p:nvPr/>
        </p:nvSpPr>
        <p:spPr>
          <a:xfrm>
            <a:off x="8258175" y="6266119"/>
            <a:ext cx="352425" cy="245150"/>
          </a:xfrm>
          <a:prstGeom prst="roundRect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2" name="Rectangle 1"/>
          <p:cNvSpPr/>
          <p:nvPr/>
        </p:nvSpPr>
        <p:spPr>
          <a:xfrm>
            <a:off x="1157591" y="4990289"/>
            <a:ext cx="2178603" cy="1501524"/>
          </a:xfrm>
          <a:prstGeom prst="rect">
            <a:avLst/>
          </a:prstGeom>
          <a:noFill/>
          <a:ln w="254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20558" y="1311483"/>
            <a:ext cx="49748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6012375" y="1145885"/>
            <a:ext cx="2247602" cy="95410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[Jeffrey Dean, Sanjay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Ghemawat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MapReduce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Simplified Data Processing on Large Clusters.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OSDI 2004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1804617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/>
      <p:bldP spid="13" grpId="0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31" grpId="0" animBg="1"/>
      <p:bldP spid="32" grpId="0" animBg="1"/>
      <p:bldP spid="33" grpId="0" animBg="1"/>
      <p:bldP spid="34" grpId="0" animBg="1"/>
      <p:bldP spid="36" grpId="0" animBg="1"/>
      <p:bldP spid="37" grpId="0" animBg="1"/>
      <p:bldP spid="38" grpId="0" animBg="1"/>
      <p:bldP spid="39" grpId="0" animBg="1"/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6229978"/>
            <a:ext cx="9144000" cy="62802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MapReduce</a:t>
            </a:r>
            <a:r>
              <a:rPr lang="en-US" dirty="0"/>
              <a:t> </a:t>
            </a:r>
            <a:r>
              <a:rPr lang="en-AT" dirty="0"/>
              <a:t>–</a:t>
            </a:r>
            <a:r>
              <a:rPr lang="en-US" dirty="0"/>
              <a:t> Programming Model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Overview Programming Model</a:t>
            </a:r>
          </a:p>
          <a:p>
            <a:pPr lvl="1"/>
            <a:r>
              <a:rPr lang="en-US" dirty="0"/>
              <a:t>Inspired by functional programming languages</a:t>
            </a:r>
          </a:p>
          <a:p>
            <a:pPr lvl="1"/>
            <a:r>
              <a:rPr lang="en-US" b="1" dirty="0">
                <a:solidFill>
                  <a:schemeClr val="accent1"/>
                </a:solidFill>
                <a:sym typeface="Wingdings" panose="05000000000000000000" pitchFamily="2" charset="2"/>
              </a:rPr>
              <a:t>Implicit parallelism </a:t>
            </a:r>
            <a:r>
              <a:rPr lang="en-US" dirty="0">
                <a:sym typeface="Wingdings" panose="05000000000000000000" pitchFamily="2" charset="2"/>
              </a:rPr>
              <a:t>(abstracts distributed storage and processing)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Map</a:t>
            </a:r>
            <a:r>
              <a:rPr lang="en-US" dirty="0"/>
              <a:t> function: key/value pair </a:t>
            </a:r>
            <a:r>
              <a:rPr lang="en-US" dirty="0">
                <a:sym typeface="Wingdings" panose="05000000000000000000" pitchFamily="2" charset="2"/>
              </a:rPr>
              <a:t> set of intermediate key/value pairs</a:t>
            </a:r>
          </a:p>
          <a:p>
            <a:pPr lvl="1"/>
            <a:r>
              <a:rPr lang="en-US" b="1" dirty="0">
                <a:solidFill>
                  <a:srgbClr val="7889FB"/>
                </a:solidFill>
                <a:sym typeface="Wingdings" panose="05000000000000000000" pitchFamily="2" charset="2"/>
              </a:rPr>
              <a:t>Reduce</a:t>
            </a:r>
            <a:r>
              <a:rPr lang="en-US" dirty="0">
                <a:sym typeface="Wingdings" panose="05000000000000000000" pitchFamily="2" charset="2"/>
              </a:rPr>
              <a:t> function: merge all intermediate values by key </a:t>
            </a:r>
          </a:p>
          <a:p>
            <a:pPr lvl="1"/>
            <a:endParaRPr lang="en-US" dirty="0">
              <a:sym typeface="Wingdings" panose="05000000000000000000" pitchFamily="2" charset="2"/>
            </a:endParaRPr>
          </a:p>
          <a:p>
            <a:r>
              <a:rPr lang="en-US" dirty="0">
                <a:sym typeface="Wingdings" panose="05000000000000000000" pitchFamily="2" charset="2"/>
              </a:rPr>
              <a:t>Example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Data-Parallel Collection Processing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72B24D-AD14-4269-8104-A28E90BD433A}"/>
              </a:ext>
            </a:extLst>
          </p:cNvPr>
          <p:cNvSpPr txBox="1"/>
          <p:nvPr/>
        </p:nvSpPr>
        <p:spPr>
          <a:xfrm>
            <a:off x="1933575" y="3831250"/>
            <a:ext cx="37814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7889FB"/>
                </a:solidFill>
                <a:latin typeface="Consolas" panose="020B0609020204030204" pitchFamily="49" charset="0"/>
              </a:rPr>
              <a:t>map</a:t>
            </a:r>
            <a:r>
              <a:rPr lang="en-US" dirty="0">
                <a:latin typeface="Consolas" panose="020B0609020204030204" pitchFamily="49" charset="0"/>
              </a:rPr>
              <a:t>(</a:t>
            </a:r>
            <a:r>
              <a:rPr lang="en-US" b="1" dirty="0">
                <a:latin typeface="Consolas" panose="020B0609020204030204" pitchFamily="49" charset="0"/>
              </a:rPr>
              <a:t>Long</a:t>
            </a:r>
            <a:r>
              <a:rPr lang="en-US" dirty="0">
                <a:latin typeface="Consolas" panose="020B0609020204030204" pitchFamily="49" charset="0"/>
              </a:rPr>
              <a:t> </a:t>
            </a:r>
            <a:r>
              <a:rPr lang="en-US" dirty="0" err="1">
                <a:latin typeface="Consolas" panose="020B0609020204030204" pitchFamily="49" charset="0"/>
              </a:rPr>
              <a:t>pos</a:t>
            </a:r>
            <a:r>
              <a:rPr lang="en-US" dirty="0">
                <a:latin typeface="Consolas" panose="020B0609020204030204" pitchFamily="49" charset="0"/>
              </a:rPr>
              <a:t>, </a:t>
            </a:r>
            <a:r>
              <a:rPr lang="en-US" b="1" dirty="0">
                <a:latin typeface="Consolas" panose="020B0609020204030204" pitchFamily="49" charset="0"/>
              </a:rPr>
              <a:t>String</a:t>
            </a:r>
            <a:r>
              <a:rPr lang="en-US" dirty="0">
                <a:latin typeface="Consolas" panose="020B0609020204030204" pitchFamily="49" charset="0"/>
              </a:rPr>
              <a:t> line) {</a:t>
            </a:r>
          </a:p>
          <a:p>
            <a:r>
              <a:rPr lang="en-US" dirty="0">
                <a:latin typeface="Consolas" panose="020B0609020204030204" pitchFamily="49" charset="0"/>
              </a:rPr>
              <a:t>  parts </a:t>
            </a:r>
            <a:r>
              <a:rPr lang="en-US" dirty="0">
                <a:latin typeface="Consolas" panose="020B0609020204030204" pitchFamily="49" charset="0"/>
                <a:sym typeface="Wingdings" panose="05000000000000000000" pitchFamily="2" charset="2"/>
              </a:rPr>
              <a:t> </a:t>
            </a:r>
            <a:r>
              <a:rPr lang="en-US" dirty="0" err="1">
                <a:latin typeface="Consolas" panose="020B0609020204030204" pitchFamily="49" charset="0"/>
                <a:sym typeface="Wingdings" panose="05000000000000000000" pitchFamily="2" charset="2"/>
              </a:rPr>
              <a:t>line.split</a:t>
            </a:r>
            <a:r>
              <a:rPr lang="en-US" dirty="0">
                <a:latin typeface="Consolas" panose="020B0609020204030204" pitchFamily="49" charset="0"/>
                <a:sym typeface="Wingdings" panose="05000000000000000000" pitchFamily="2" charset="2"/>
              </a:rPr>
              <a:t>(“,”)</a:t>
            </a:r>
            <a:endParaRPr lang="en-US" dirty="0">
              <a:latin typeface="Consolas" panose="020B0609020204030204" pitchFamily="49" charset="0"/>
            </a:endParaRPr>
          </a:p>
          <a:p>
            <a:r>
              <a:rPr lang="en-US" b="1" dirty="0">
                <a:latin typeface="Consolas" panose="020B0609020204030204" pitchFamily="49" charset="0"/>
              </a:rPr>
              <a:t>  emit</a:t>
            </a:r>
            <a:r>
              <a:rPr lang="en-US" dirty="0">
                <a:latin typeface="Consolas" panose="020B0609020204030204" pitchFamily="49" charset="0"/>
              </a:rPr>
              <a:t>(parts[1], 1)</a:t>
            </a:r>
          </a:p>
          <a:p>
            <a:r>
              <a:rPr lang="en-US" dirty="0">
                <a:latin typeface="Consolas" panose="020B0609020204030204" pitchFamily="49" charset="0"/>
              </a:rPr>
              <a:t>}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D7E81B88-560B-4665-A51E-DD57EE84C508}"/>
              </a:ext>
            </a:extLst>
          </p:cNvPr>
          <p:cNvGraphicFramePr>
            <a:graphicFrameLocks noGrp="1"/>
          </p:cNvGraphicFramePr>
          <p:nvPr/>
        </p:nvGraphicFramePr>
        <p:xfrm>
          <a:off x="400050" y="3919059"/>
          <a:ext cx="1371599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8926">
                  <a:extLst>
                    <a:ext uri="{9D8B030D-6E8A-4147-A177-3AD203B41FA5}">
                      <a16:colId xmlns:a16="http://schemas.microsoft.com/office/drawing/2014/main" val="1973926059"/>
                    </a:ext>
                  </a:extLst>
                </a:gridCol>
                <a:gridCol w="602673">
                  <a:extLst>
                    <a:ext uri="{9D8B030D-6E8A-4147-A177-3AD203B41FA5}">
                      <a16:colId xmlns:a16="http://schemas.microsoft.com/office/drawing/2014/main" val="149243856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4919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6683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66050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57830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3573058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C506D457-14CD-4A60-B1EA-A88237D6660D}"/>
              </a:ext>
            </a:extLst>
          </p:cNvPr>
          <p:cNvGraphicFramePr>
            <a:graphicFrameLocks noGrp="1"/>
          </p:cNvGraphicFramePr>
          <p:nvPr/>
        </p:nvGraphicFramePr>
        <p:xfrm>
          <a:off x="3081338" y="4865299"/>
          <a:ext cx="1371599" cy="148336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768926">
                  <a:extLst>
                    <a:ext uri="{9D8B030D-6E8A-4147-A177-3AD203B41FA5}">
                      <a16:colId xmlns:a16="http://schemas.microsoft.com/office/drawing/2014/main" val="1505922063"/>
                    </a:ext>
                  </a:extLst>
                </a:gridCol>
                <a:gridCol w="602673">
                  <a:extLst>
                    <a:ext uri="{9D8B030D-6E8A-4147-A177-3AD203B41FA5}">
                      <a16:colId xmlns:a16="http://schemas.microsoft.com/office/drawing/2014/main" val="409954424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50500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57554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02870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5909132"/>
                  </a:ext>
                </a:extLst>
              </a:tr>
            </a:tbl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3529726F-788F-44E2-AFC8-F7214E39DC8B}"/>
              </a:ext>
            </a:extLst>
          </p:cNvPr>
          <p:cNvSpPr/>
          <p:nvPr/>
        </p:nvSpPr>
        <p:spPr>
          <a:xfrm>
            <a:off x="2143124" y="3338204"/>
            <a:ext cx="64674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Consolas" panose="020B0609020204030204" pitchFamily="49" charset="0"/>
                <a:sym typeface="Wingdings" panose="05000000000000000000" pitchFamily="2" charset="2"/>
              </a:rPr>
              <a:t>SELECT</a:t>
            </a:r>
            <a:r>
              <a:rPr lang="en-US" dirty="0">
                <a:latin typeface="Consolas" panose="020B0609020204030204" pitchFamily="49" charset="0"/>
                <a:sym typeface="Wingdings" panose="05000000000000000000" pitchFamily="2" charset="2"/>
              </a:rPr>
              <a:t> Dep, count(*) </a:t>
            </a:r>
            <a:r>
              <a:rPr lang="en-US" b="1" dirty="0">
                <a:latin typeface="Consolas" panose="020B0609020204030204" pitchFamily="49" charset="0"/>
                <a:sym typeface="Wingdings" panose="05000000000000000000" pitchFamily="2" charset="2"/>
              </a:rPr>
              <a:t>FROM</a:t>
            </a:r>
            <a:r>
              <a:rPr lang="en-US" dirty="0">
                <a:latin typeface="Consolas" panose="020B0609020204030204" pitchFamily="49" charset="0"/>
                <a:sym typeface="Wingdings" panose="05000000000000000000" pitchFamily="2" charset="2"/>
              </a:rPr>
              <a:t> </a:t>
            </a:r>
            <a:r>
              <a:rPr lang="en-US" dirty="0" err="1">
                <a:latin typeface="Consolas" panose="020B0609020204030204" pitchFamily="49" charset="0"/>
                <a:sym typeface="Wingdings" panose="05000000000000000000" pitchFamily="2" charset="2"/>
              </a:rPr>
              <a:t>csv_files</a:t>
            </a:r>
            <a:r>
              <a:rPr lang="en-US" dirty="0">
                <a:latin typeface="Consolas" panose="020B0609020204030204" pitchFamily="49" charset="0"/>
                <a:sym typeface="Wingdings" panose="05000000000000000000" pitchFamily="2" charset="2"/>
              </a:rPr>
              <a:t> </a:t>
            </a:r>
            <a:r>
              <a:rPr lang="en-US" b="1" dirty="0">
                <a:latin typeface="Consolas" panose="020B0609020204030204" pitchFamily="49" charset="0"/>
                <a:sym typeface="Wingdings" panose="05000000000000000000" pitchFamily="2" charset="2"/>
              </a:rPr>
              <a:t>GROUP BY</a:t>
            </a:r>
            <a:r>
              <a:rPr lang="en-US" dirty="0">
                <a:latin typeface="Consolas" panose="020B0609020204030204" pitchFamily="49" charset="0"/>
                <a:sym typeface="Wingdings" panose="05000000000000000000" pitchFamily="2" charset="2"/>
              </a:rPr>
              <a:t> Dep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254866-0C95-4FD1-89D3-6D0EAC7E5CBB}"/>
              </a:ext>
            </a:extLst>
          </p:cNvPr>
          <p:cNvSpPr txBox="1"/>
          <p:nvPr/>
        </p:nvSpPr>
        <p:spPr>
          <a:xfrm>
            <a:off x="4829176" y="4774404"/>
            <a:ext cx="390525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7889FB"/>
                </a:solidFill>
                <a:latin typeface="Consolas" panose="020B0609020204030204" pitchFamily="49" charset="0"/>
              </a:rPr>
              <a:t>reduce</a:t>
            </a:r>
            <a:r>
              <a:rPr lang="en-US" dirty="0">
                <a:latin typeface="Consolas" panose="020B0609020204030204" pitchFamily="49" charset="0"/>
              </a:rPr>
              <a:t>(</a:t>
            </a:r>
            <a:r>
              <a:rPr lang="en-US" b="1" dirty="0">
                <a:latin typeface="Consolas" panose="020B0609020204030204" pitchFamily="49" charset="0"/>
              </a:rPr>
              <a:t>String</a:t>
            </a:r>
            <a:r>
              <a:rPr lang="en-US" dirty="0">
                <a:latin typeface="Consolas" panose="020B0609020204030204" pitchFamily="49" charset="0"/>
              </a:rPr>
              <a:t> dep, </a:t>
            </a:r>
            <a:br>
              <a:rPr lang="en-US" dirty="0">
                <a:latin typeface="Consolas" panose="020B0609020204030204" pitchFamily="49" charset="0"/>
              </a:rPr>
            </a:br>
            <a:r>
              <a:rPr lang="en-US" dirty="0">
                <a:latin typeface="Consolas" panose="020B0609020204030204" pitchFamily="49" charset="0"/>
              </a:rPr>
              <a:t>      Iterator&lt;</a:t>
            </a:r>
            <a:r>
              <a:rPr lang="en-US" b="1" dirty="0">
                <a:latin typeface="Consolas" panose="020B0609020204030204" pitchFamily="49" charset="0"/>
              </a:rPr>
              <a:t>Long&gt; </a:t>
            </a:r>
            <a:r>
              <a:rPr lang="en-US" dirty="0" err="1">
                <a:latin typeface="Consolas" panose="020B0609020204030204" pitchFamily="49" charset="0"/>
              </a:rPr>
              <a:t>iter</a:t>
            </a:r>
            <a:r>
              <a:rPr lang="en-US" dirty="0">
                <a:latin typeface="Consolas" panose="020B0609020204030204" pitchFamily="49" charset="0"/>
              </a:rPr>
              <a:t>) {</a:t>
            </a:r>
          </a:p>
          <a:p>
            <a:r>
              <a:rPr lang="en-US" dirty="0">
                <a:latin typeface="Consolas" panose="020B0609020204030204" pitchFamily="49" charset="0"/>
              </a:rPr>
              <a:t>  total </a:t>
            </a:r>
            <a:r>
              <a:rPr lang="en-US" dirty="0">
                <a:latin typeface="Consolas" panose="020B0609020204030204" pitchFamily="49" charset="0"/>
                <a:sym typeface="Wingdings" panose="05000000000000000000" pitchFamily="2" charset="2"/>
              </a:rPr>
              <a:t> </a:t>
            </a:r>
            <a:r>
              <a:rPr lang="en-US" dirty="0" err="1">
                <a:latin typeface="Consolas" panose="020B0609020204030204" pitchFamily="49" charset="0"/>
              </a:rPr>
              <a:t>iter.sum</a:t>
            </a:r>
            <a:r>
              <a:rPr lang="en-US" dirty="0">
                <a:latin typeface="Consolas" panose="020B0609020204030204" pitchFamily="49" charset="0"/>
              </a:rPr>
              <a:t>();</a:t>
            </a:r>
          </a:p>
          <a:p>
            <a:r>
              <a:rPr lang="en-US" b="1" dirty="0">
                <a:latin typeface="Consolas" panose="020B0609020204030204" pitchFamily="49" charset="0"/>
              </a:rPr>
              <a:t>  emit</a:t>
            </a:r>
            <a:r>
              <a:rPr lang="en-US" dirty="0">
                <a:latin typeface="Consolas" panose="020B0609020204030204" pitchFamily="49" charset="0"/>
              </a:rPr>
              <a:t>(dep, total)</a:t>
            </a:r>
          </a:p>
          <a:p>
            <a:r>
              <a:rPr lang="en-US" dirty="0">
                <a:latin typeface="Consolas" panose="020B0609020204030204" pitchFamily="49" charset="0"/>
              </a:rPr>
              <a:t>}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9493A016-12E7-4ED1-AF14-4FFE7CB29540}"/>
              </a:ext>
            </a:extLst>
          </p:cNvPr>
          <p:cNvGraphicFramePr>
            <a:graphicFrameLocks noGrp="1"/>
          </p:cNvGraphicFramePr>
          <p:nvPr/>
        </p:nvGraphicFramePr>
        <p:xfrm>
          <a:off x="7491413" y="5770174"/>
          <a:ext cx="1371599" cy="74168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768926">
                  <a:extLst>
                    <a:ext uri="{9D8B030D-6E8A-4147-A177-3AD203B41FA5}">
                      <a16:colId xmlns:a16="http://schemas.microsoft.com/office/drawing/2014/main" val="1505922063"/>
                    </a:ext>
                  </a:extLst>
                </a:gridCol>
                <a:gridCol w="602673">
                  <a:extLst>
                    <a:ext uri="{9D8B030D-6E8A-4147-A177-3AD203B41FA5}">
                      <a16:colId xmlns:a16="http://schemas.microsoft.com/office/drawing/2014/main" val="409954424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50500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5755470"/>
                  </a:ext>
                </a:extLst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340468" y="5875506"/>
            <a:ext cx="1440909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Collection of key/value pairs</a:t>
            </a:r>
          </a:p>
        </p:txBody>
      </p:sp>
    </p:spTree>
    <p:extLst>
      <p:ext uri="{BB962C8B-B14F-4D97-AF65-F5344CB8AC3E}">
        <p14:creationId xmlns:p14="http://schemas.microsoft.com/office/powerpoint/2010/main" val="2519782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6229978"/>
            <a:ext cx="9144000" cy="62802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MapReduce</a:t>
            </a:r>
            <a:r>
              <a:rPr lang="en-US" dirty="0"/>
              <a:t> </a:t>
            </a:r>
            <a:r>
              <a:rPr lang="en-AT" dirty="0"/>
              <a:t>–</a:t>
            </a:r>
            <a:r>
              <a:rPr lang="en-US" dirty="0"/>
              <a:t> Execution Model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Data-Parallel Collection Processing</a:t>
            </a:r>
          </a:p>
        </p:txBody>
      </p:sp>
      <p:sp>
        <p:nvSpPr>
          <p:cNvPr id="6" name="Rectangle: Folded Corner 3">
            <a:extLst>
              <a:ext uri="{FF2B5EF4-FFF2-40B4-BE49-F238E27FC236}">
                <a16:creationId xmlns:a16="http://schemas.microsoft.com/office/drawing/2014/main" id="{517EB0AF-6466-4786-815B-2E93F2E610C1}"/>
              </a:ext>
            </a:extLst>
          </p:cNvPr>
          <p:cNvSpPr/>
          <p:nvPr/>
        </p:nvSpPr>
        <p:spPr>
          <a:xfrm>
            <a:off x="238125" y="2661526"/>
            <a:ext cx="723900" cy="952500"/>
          </a:xfrm>
          <a:prstGeom prst="foldedCorner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CSV File 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C8F3BB5-18CB-4EA3-9C02-66F5A3F0834A}"/>
              </a:ext>
            </a:extLst>
          </p:cNvPr>
          <p:cNvSpPr txBox="1"/>
          <p:nvPr/>
        </p:nvSpPr>
        <p:spPr>
          <a:xfrm>
            <a:off x="4763" y="1506381"/>
            <a:ext cx="17764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Input CSV files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(stored in HDFS)</a:t>
            </a:r>
          </a:p>
        </p:txBody>
      </p:sp>
      <p:sp>
        <p:nvSpPr>
          <p:cNvPr id="8" name="Rectangle: Folded Corner 5">
            <a:extLst>
              <a:ext uri="{FF2B5EF4-FFF2-40B4-BE49-F238E27FC236}">
                <a16:creationId xmlns:a16="http://schemas.microsoft.com/office/drawing/2014/main" id="{CAEAE2E7-C205-48A8-A333-D6CE80117805}"/>
              </a:ext>
            </a:extLst>
          </p:cNvPr>
          <p:cNvSpPr/>
          <p:nvPr/>
        </p:nvSpPr>
        <p:spPr>
          <a:xfrm>
            <a:off x="238125" y="3785476"/>
            <a:ext cx="723900" cy="952500"/>
          </a:xfrm>
          <a:prstGeom prst="foldedCorner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CSV File 2</a:t>
            </a:r>
          </a:p>
        </p:txBody>
      </p:sp>
      <p:sp>
        <p:nvSpPr>
          <p:cNvPr id="9" name="Rectangle: Folded Corner 6">
            <a:extLst>
              <a:ext uri="{FF2B5EF4-FFF2-40B4-BE49-F238E27FC236}">
                <a16:creationId xmlns:a16="http://schemas.microsoft.com/office/drawing/2014/main" id="{E4BC92EA-3EEA-4042-8643-227CDC2E4ECC}"/>
              </a:ext>
            </a:extLst>
          </p:cNvPr>
          <p:cNvSpPr/>
          <p:nvPr/>
        </p:nvSpPr>
        <p:spPr>
          <a:xfrm>
            <a:off x="238125" y="4928476"/>
            <a:ext cx="723900" cy="952500"/>
          </a:xfrm>
          <a:prstGeom prst="foldedCorner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CSV File 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9C7E672-C08B-406D-8032-A9C639A2A39C}"/>
              </a:ext>
            </a:extLst>
          </p:cNvPr>
          <p:cNvSpPr txBox="1"/>
          <p:nvPr/>
        </p:nvSpPr>
        <p:spPr>
          <a:xfrm>
            <a:off x="7800973" y="2287431"/>
            <a:ext cx="13382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Output Files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(HDFS)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6310D45-4386-481D-83A1-D4D9953AFCF9}"/>
              </a:ext>
            </a:extLst>
          </p:cNvPr>
          <p:cNvGrpSpPr/>
          <p:nvPr/>
        </p:nvGrpSpPr>
        <p:grpSpPr>
          <a:xfrm>
            <a:off x="7791449" y="3309226"/>
            <a:ext cx="1076326" cy="1990725"/>
            <a:chOff x="7791449" y="3309226"/>
            <a:chExt cx="1076326" cy="1990725"/>
          </a:xfrm>
        </p:grpSpPr>
        <p:sp>
          <p:nvSpPr>
            <p:cNvPr id="12" name="Rectangle: Folded Corner 29">
              <a:extLst>
                <a:ext uri="{FF2B5EF4-FFF2-40B4-BE49-F238E27FC236}">
                  <a16:creationId xmlns:a16="http://schemas.microsoft.com/office/drawing/2014/main" id="{25AE7F67-8E6D-4BEC-99DC-359E57854AFB}"/>
                </a:ext>
              </a:extLst>
            </p:cNvPr>
            <p:cNvSpPr/>
            <p:nvPr/>
          </p:nvSpPr>
          <p:spPr>
            <a:xfrm>
              <a:off x="8134350" y="3309226"/>
              <a:ext cx="723900" cy="571500"/>
            </a:xfrm>
            <a:prstGeom prst="foldedCorner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Out 1</a:t>
              </a:r>
            </a:p>
          </p:txBody>
        </p:sp>
        <p:sp>
          <p:nvSpPr>
            <p:cNvPr id="13" name="Rectangle: Folded Corner 30">
              <a:extLst>
                <a:ext uri="{FF2B5EF4-FFF2-40B4-BE49-F238E27FC236}">
                  <a16:creationId xmlns:a16="http://schemas.microsoft.com/office/drawing/2014/main" id="{151366E0-D60C-45FA-9C19-3504CEB4FD6A}"/>
                </a:ext>
              </a:extLst>
            </p:cNvPr>
            <p:cNvSpPr/>
            <p:nvPr/>
          </p:nvSpPr>
          <p:spPr>
            <a:xfrm>
              <a:off x="8143875" y="4014076"/>
              <a:ext cx="723900" cy="571500"/>
            </a:xfrm>
            <a:prstGeom prst="foldedCorner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Out 2</a:t>
              </a:r>
            </a:p>
          </p:txBody>
        </p:sp>
        <p:sp>
          <p:nvSpPr>
            <p:cNvPr id="14" name="Rectangle: Folded Corner 31">
              <a:extLst>
                <a:ext uri="{FF2B5EF4-FFF2-40B4-BE49-F238E27FC236}">
                  <a16:creationId xmlns:a16="http://schemas.microsoft.com/office/drawing/2014/main" id="{143909F5-8BE0-4ABB-BA57-7DF7525F4DF6}"/>
                </a:ext>
              </a:extLst>
            </p:cNvPr>
            <p:cNvSpPr/>
            <p:nvPr/>
          </p:nvSpPr>
          <p:spPr>
            <a:xfrm>
              <a:off x="8143875" y="4728451"/>
              <a:ext cx="723900" cy="571500"/>
            </a:xfrm>
            <a:prstGeom prst="foldedCorner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Out 3</a:t>
              </a:r>
            </a:p>
          </p:txBody>
        </p:sp>
        <p:cxnSp>
          <p:nvCxnSpPr>
            <p:cNvPr id="15" name="AutoShape 54">
              <a:extLst>
                <a:ext uri="{FF2B5EF4-FFF2-40B4-BE49-F238E27FC236}">
                  <a16:creationId xmlns:a16="http://schemas.microsoft.com/office/drawing/2014/main" id="{DE3B7178-C7A3-421B-B55F-CC09630B17C6}"/>
                </a:ext>
              </a:extLst>
            </p:cNvPr>
            <p:cNvCxnSpPr>
              <a:cxnSpLocks noChangeShapeType="1"/>
              <a:stCxn id="72" idx="3"/>
              <a:endCxn id="12" idx="1"/>
            </p:cNvCxnSpPr>
            <p:nvPr/>
          </p:nvCxnSpPr>
          <p:spPr bwMode="auto">
            <a:xfrm>
              <a:off x="7791449" y="3592000"/>
              <a:ext cx="342901" cy="2976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lg"/>
            </a:ln>
          </p:spPr>
        </p:cxnSp>
        <p:cxnSp>
          <p:nvCxnSpPr>
            <p:cNvPr id="16" name="AutoShape 54">
              <a:extLst>
                <a:ext uri="{FF2B5EF4-FFF2-40B4-BE49-F238E27FC236}">
                  <a16:creationId xmlns:a16="http://schemas.microsoft.com/office/drawing/2014/main" id="{B33A0957-1837-4C72-80AD-3919EF69BEE7}"/>
                </a:ext>
              </a:extLst>
            </p:cNvPr>
            <p:cNvCxnSpPr>
              <a:cxnSpLocks noChangeShapeType="1"/>
              <a:stCxn id="73" idx="3"/>
              <a:endCxn id="13" idx="1"/>
            </p:cNvCxnSpPr>
            <p:nvPr/>
          </p:nvCxnSpPr>
          <p:spPr bwMode="auto">
            <a:xfrm>
              <a:off x="7791449" y="4296850"/>
              <a:ext cx="352426" cy="2976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lg"/>
            </a:ln>
          </p:spPr>
        </p:cxnSp>
        <p:cxnSp>
          <p:nvCxnSpPr>
            <p:cNvPr id="17" name="AutoShape 54">
              <a:extLst>
                <a:ext uri="{FF2B5EF4-FFF2-40B4-BE49-F238E27FC236}">
                  <a16:creationId xmlns:a16="http://schemas.microsoft.com/office/drawing/2014/main" id="{727BBBAE-4C49-4F37-8E3B-408EC896AEFB}"/>
                </a:ext>
              </a:extLst>
            </p:cNvPr>
            <p:cNvCxnSpPr>
              <a:cxnSpLocks noChangeShapeType="1"/>
              <a:stCxn id="74" idx="3"/>
              <a:endCxn id="14" idx="1"/>
            </p:cNvCxnSpPr>
            <p:nvPr/>
          </p:nvCxnSpPr>
          <p:spPr bwMode="auto">
            <a:xfrm>
              <a:off x="7800974" y="5011225"/>
              <a:ext cx="342901" cy="2976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lg"/>
            </a:ln>
          </p:spPr>
        </p:cxn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7C0FF19-1EB7-4EB3-930F-86BAFA953D7F}"/>
              </a:ext>
            </a:extLst>
          </p:cNvPr>
          <p:cNvGrpSpPr/>
          <p:nvPr/>
        </p:nvGrpSpPr>
        <p:grpSpPr>
          <a:xfrm>
            <a:off x="1088497" y="2599900"/>
            <a:ext cx="1035578" cy="3365325"/>
            <a:chOff x="1088497" y="2599900"/>
            <a:chExt cx="1035578" cy="3365325"/>
          </a:xfrm>
        </p:grpSpPr>
        <p:sp>
          <p:nvSpPr>
            <p:cNvPr id="19" name="AutoShape 3">
              <a:extLst>
                <a:ext uri="{FF2B5EF4-FFF2-40B4-BE49-F238E27FC236}">
                  <a16:creationId xmlns:a16="http://schemas.microsoft.com/office/drawing/2014/main" id="{2F537309-AA33-4C10-96E6-8F0E12E6CC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8497" y="2599900"/>
              <a:ext cx="1035578" cy="517350"/>
            </a:xfrm>
            <a:prstGeom prst="roundRect">
              <a:avLst>
                <a:gd name="adj" fmla="val 27853"/>
              </a:avLst>
            </a:prstGeom>
            <a:noFill/>
            <a:ln w="25400">
              <a:solidFill>
                <a:srgbClr val="FF0000"/>
              </a:solidFill>
              <a:prstDash val="dash"/>
              <a:round/>
              <a:headEnd/>
              <a:tailEnd/>
            </a:ln>
            <a:effectLst/>
          </p:spPr>
          <p:txBody>
            <a:bodyPr wrap="square" lIns="0" tIns="64008" rIns="0" bIns="64008" anchor="ctr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kern="0" dirty="0">
                  <a:latin typeface="Calibri" panose="020F0502020204030204" pitchFamily="34" charset="0"/>
                  <a:ea typeface="ＭＳ Ｐゴシック" pitchFamily="34" charset="-128"/>
                  <a:cs typeface="Calibri" panose="020F0502020204030204" pitchFamily="34" charset="0"/>
                </a:rPr>
                <a:t>Split 11</a:t>
              </a:r>
            </a:p>
          </p:txBody>
        </p:sp>
        <p:sp>
          <p:nvSpPr>
            <p:cNvPr id="20" name="AutoShape 3">
              <a:extLst>
                <a:ext uri="{FF2B5EF4-FFF2-40B4-BE49-F238E27FC236}">
                  <a16:creationId xmlns:a16="http://schemas.microsoft.com/office/drawing/2014/main" id="{8BCA751D-7F5E-4C48-8D3A-D1D5424000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8497" y="3171400"/>
              <a:ext cx="1035578" cy="517350"/>
            </a:xfrm>
            <a:prstGeom prst="roundRect">
              <a:avLst>
                <a:gd name="adj" fmla="val 27853"/>
              </a:avLst>
            </a:prstGeom>
            <a:noFill/>
            <a:ln w="25400">
              <a:solidFill>
                <a:srgbClr val="FF0000"/>
              </a:solidFill>
              <a:prstDash val="dash"/>
              <a:round/>
              <a:headEnd/>
              <a:tailEnd/>
            </a:ln>
            <a:effectLst/>
          </p:spPr>
          <p:txBody>
            <a:bodyPr wrap="square" lIns="0" tIns="64008" rIns="0" bIns="64008" anchor="ctr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kern="0" dirty="0">
                  <a:latin typeface="Calibri" panose="020F0502020204030204" pitchFamily="34" charset="0"/>
                  <a:ea typeface="ＭＳ Ｐゴシック" pitchFamily="34" charset="-128"/>
                  <a:cs typeface="Calibri" panose="020F0502020204030204" pitchFamily="34" charset="0"/>
                </a:rPr>
                <a:t>Split 12</a:t>
              </a:r>
            </a:p>
          </p:txBody>
        </p:sp>
        <p:sp>
          <p:nvSpPr>
            <p:cNvPr id="21" name="AutoShape 3">
              <a:extLst>
                <a:ext uri="{FF2B5EF4-FFF2-40B4-BE49-F238E27FC236}">
                  <a16:creationId xmlns:a16="http://schemas.microsoft.com/office/drawing/2014/main" id="{89F5EF61-2FEE-4CD9-B805-349B69A9A9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8497" y="3742900"/>
              <a:ext cx="1035578" cy="517350"/>
            </a:xfrm>
            <a:prstGeom prst="roundRect">
              <a:avLst>
                <a:gd name="adj" fmla="val 27853"/>
              </a:avLst>
            </a:prstGeom>
            <a:noFill/>
            <a:ln w="25400">
              <a:solidFill>
                <a:srgbClr val="FF0000"/>
              </a:solidFill>
              <a:prstDash val="dash"/>
              <a:round/>
              <a:headEnd/>
              <a:tailEnd/>
            </a:ln>
            <a:effectLst/>
          </p:spPr>
          <p:txBody>
            <a:bodyPr wrap="square" lIns="0" tIns="64008" rIns="0" bIns="64008" anchor="ctr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kern="0" dirty="0">
                  <a:latin typeface="Calibri" panose="020F0502020204030204" pitchFamily="34" charset="0"/>
                  <a:ea typeface="ＭＳ Ｐゴシック" pitchFamily="34" charset="-128"/>
                  <a:cs typeface="Calibri" panose="020F0502020204030204" pitchFamily="34" charset="0"/>
                </a:rPr>
                <a:t>Split 21</a:t>
              </a:r>
            </a:p>
          </p:txBody>
        </p:sp>
        <p:sp>
          <p:nvSpPr>
            <p:cNvPr id="22" name="AutoShape 3">
              <a:extLst>
                <a:ext uri="{FF2B5EF4-FFF2-40B4-BE49-F238E27FC236}">
                  <a16:creationId xmlns:a16="http://schemas.microsoft.com/office/drawing/2014/main" id="{DAB0089A-C604-4E6F-9063-71680F4D41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8497" y="4314400"/>
              <a:ext cx="1035578" cy="517350"/>
            </a:xfrm>
            <a:prstGeom prst="roundRect">
              <a:avLst>
                <a:gd name="adj" fmla="val 27853"/>
              </a:avLst>
            </a:prstGeom>
            <a:noFill/>
            <a:ln w="25400">
              <a:solidFill>
                <a:srgbClr val="FF0000"/>
              </a:solidFill>
              <a:prstDash val="dash"/>
              <a:round/>
              <a:headEnd/>
              <a:tailEnd/>
            </a:ln>
            <a:effectLst/>
          </p:spPr>
          <p:txBody>
            <a:bodyPr wrap="square" lIns="0" tIns="64008" rIns="0" bIns="64008" anchor="ctr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kern="0" dirty="0">
                  <a:latin typeface="Calibri" panose="020F0502020204030204" pitchFamily="34" charset="0"/>
                  <a:ea typeface="ＭＳ Ｐゴシック" pitchFamily="34" charset="-128"/>
                  <a:cs typeface="Calibri" panose="020F0502020204030204" pitchFamily="34" charset="0"/>
                </a:rPr>
                <a:t>Split 22</a:t>
              </a:r>
            </a:p>
          </p:txBody>
        </p:sp>
        <p:sp>
          <p:nvSpPr>
            <p:cNvPr id="23" name="AutoShape 3">
              <a:extLst>
                <a:ext uri="{FF2B5EF4-FFF2-40B4-BE49-F238E27FC236}">
                  <a16:creationId xmlns:a16="http://schemas.microsoft.com/office/drawing/2014/main" id="{BA79AA2E-1E5F-4705-B8A5-5CD6169081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8497" y="4876375"/>
              <a:ext cx="1035578" cy="517350"/>
            </a:xfrm>
            <a:prstGeom prst="roundRect">
              <a:avLst>
                <a:gd name="adj" fmla="val 27853"/>
              </a:avLst>
            </a:prstGeom>
            <a:noFill/>
            <a:ln w="25400">
              <a:solidFill>
                <a:srgbClr val="FF0000"/>
              </a:solidFill>
              <a:prstDash val="dash"/>
              <a:round/>
              <a:headEnd/>
              <a:tailEnd/>
            </a:ln>
            <a:effectLst/>
          </p:spPr>
          <p:txBody>
            <a:bodyPr wrap="square" lIns="0" tIns="64008" rIns="0" bIns="64008" anchor="ctr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kern="0" dirty="0">
                  <a:latin typeface="Calibri" panose="020F0502020204030204" pitchFamily="34" charset="0"/>
                  <a:ea typeface="ＭＳ Ｐゴシック" pitchFamily="34" charset="-128"/>
                  <a:cs typeface="Calibri" panose="020F0502020204030204" pitchFamily="34" charset="0"/>
                </a:rPr>
                <a:t>Split 31</a:t>
              </a:r>
            </a:p>
          </p:txBody>
        </p:sp>
        <p:sp>
          <p:nvSpPr>
            <p:cNvPr id="24" name="AutoShape 3">
              <a:extLst>
                <a:ext uri="{FF2B5EF4-FFF2-40B4-BE49-F238E27FC236}">
                  <a16:creationId xmlns:a16="http://schemas.microsoft.com/office/drawing/2014/main" id="{E9D8BB2D-2F17-4C94-AD23-4C4D2C735F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8497" y="5447875"/>
              <a:ext cx="1035578" cy="517350"/>
            </a:xfrm>
            <a:prstGeom prst="roundRect">
              <a:avLst>
                <a:gd name="adj" fmla="val 27853"/>
              </a:avLst>
            </a:prstGeom>
            <a:noFill/>
            <a:ln w="25400">
              <a:solidFill>
                <a:srgbClr val="FF0000"/>
              </a:solidFill>
              <a:prstDash val="dash"/>
              <a:round/>
              <a:headEnd/>
              <a:tailEnd/>
            </a:ln>
            <a:effectLst/>
          </p:spPr>
          <p:txBody>
            <a:bodyPr wrap="square" lIns="0" tIns="64008" rIns="0" bIns="64008" anchor="ctr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kern="0" dirty="0">
                  <a:latin typeface="Calibri" panose="020F0502020204030204" pitchFamily="34" charset="0"/>
                  <a:ea typeface="ＭＳ Ｐゴシック" pitchFamily="34" charset="-128"/>
                  <a:cs typeface="Calibri" panose="020F0502020204030204" pitchFamily="34" charset="0"/>
                </a:rPr>
                <a:t>Split 32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62EBC85-2EA0-40BF-BB03-C36F513030A6}"/>
              </a:ext>
            </a:extLst>
          </p:cNvPr>
          <p:cNvGrpSpPr/>
          <p:nvPr/>
        </p:nvGrpSpPr>
        <p:grpSpPr>
          <a:xfrm>
            <a:off x="2124075" y="2188848"/>
            <a:ext cx="3933825" cy="4573128"/>
            <a:chOff x="2124075" y="2188848"/>
            <a:chExt cx="3933825" cy="4573128"/>
          </a:xfrm>
        </p:grpSpPr>
        <p:sp>
          <p:nvSpPr>
            <p:cNvPr id="26" name="AutoShape 3">
              <a:extLst>
                <a:ext uri="{FF2B5EF4-FFF2-40B4-BE49-F238E27FC236}">
                  <a16:creationId xmlns:a16="http://schemas.microsoft.com/office/drawing/2014/main" id="{8D6C6B2D-9D1D-485A-9374-89FFCBF122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12496" y="2188848"/>
              <a:ext cx="1502303" cy="615553"/>
            </a:xfrm>
            <a:prstGeom prst="roundRect">
              <a:avLst>
                <a:gd name="adj" fmla="val 0"/>
              </a:avLst>
            </a:prstGeom>
            <a:solidFill>
              <a:srgbClr val="7889FB"/>
            </a:solidFill>
            <a:ln w="19050">
              <a:solidFill>
                <a:srgbClr val="7889FB"/>
              </a:solidFill>
              <a:round/>
              <a:headEnd/>
              <a:tailEnd/>
            </a:ln>
            <a:effectLst/>
          </p:spPr>
          <p:txBody>
            <a:bodyPr wrap="square" lIns="0" tIns="0" rIns="0" bIns="0" anchor="ctr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b="1" kern="0" dirty="0">
                  <a:solidFill>
                    <a:schemeClr val="bg1"/>
                  </a:solidFill>
                  <a:latin typeface="Calibri" panose="020F0502020204030204" pitchFamily="34" charset="0"/>
                  <a:ea typeface="ＭＳ Ｐゴシック" pitchFamily="34" charset="-128"/>
                  <a:cs typeface="Calibri" panose="020F0502020204030204" pitchFamily="34" charset="0"/>
                </a:rPr>
                <a:t>map </a:t>
              </a:r>
              <a:br>
                <a:rPr lang="en-US" sz="2000" b="1" kern="0" dirty="0">
                  <a:solidFill>
                    <a:schemeClr val="bg1"/>
                  </a:solidFill>
                  <a:latin typeface="Calibri" panose="020F0502020204030204" pitchFamily="34" charset="0"/>
                  <a:ea typeface="ＭＳ Ｐゴシック" pitchFamily="34" charset="-128"/>
                  <a:cs typeface="Calibri" panose="020F0502020204030204" pitchFamily="34" charset="0"/>
                </a:rPr>
              </a:br>
              <a:r>
                <a:rPr lang="en-US" sz="2000" b="1" kern="0" dirty="0">
                  <a:solidFill>
                    <a:schemeClr val="bg1"/>
                  </a:solidFill>
                  <a:latin typeface="Calibri" panose="020F0502020204030204" pitchFamily="34" charset="0"/>
                  <a:ea typeface="ＭＳ Ｐゴシック" pitchFamily="34" charset="-128"/>
                  <a:cs typeface="Calibri" panose="020F0502020204030204" pitchFamily="34" charset="0"/>
                </a:rPr>
                <a:t>task</a:t>
              </a:r>
            </a:p>
          </p:txBody>
        </p:sp>
        <p:sp>
          <p:nvSpPr>
            <p:cNvPr id="27" name="AutoShape 3">
              <a:extLst>
                <a:ext uri="{FF2B5EF4-FFF2-40B4-BE49-F238E27FC236}">
                  <a16:creationId xmlns:a16="http://schemas.microsoft.com/office/drawing/2014/main" id="{843CD213-26B7-4168-B17A-C421B51A82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68460" y="2333210"/>
              <a:ext cx="311679" cy="307777"/>
            </a:xfrm>
            <a:prstGeom prst="roundRect">
              <a:avLst>
                <a:gd name="adj" fmla="val 0"/>
              </a:avLst>
            </a:prstGeom>
            <a:solidFill>
              <a:schemeClr val="tx1"/>
            </a:solidFill>
            <a:ln w="19050">
              <a:solidFill>
                <a:srgbClr val="7889FB"/>
              </a:solidFill>
              <a:round/>
              <a:headEnd/>
              <a:tailEnd/>
            </a:ln>
            <a:effectLst/>
          </p:spPr>
          <p:txBody>
            <a:bodyPr wrap="square" lIns="0" tIns="0" rIns="0" bIns="0" anchor="ctr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lang="en-US" sz="2000" b="1" kern="0" dirty="0">
                <a:solidFill>
                  <a:schemeClr val="bg1"/>
                </a:solidFill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endParaRPr>
            </a:p>
          </p:txBody>
        </p:sp>
        <p:sp>
          <p:nvSpPr>
            <p:cNvPr id="28" name="AutoShape 3">
              <a:extLst>
                <a:ext uri="{FF2B5EF4-FFF2-40B4-BE49-F238E27FC236}">
                  <a16:creationId xmlns:a16="http://schemas.microsoft.com/office/drawing/2014/main" id="{B42D9859-D733-439D-8783-D7BD37EB39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12496" y="2903223"/>
              <a:ext cx="1502303" cy="615553"/>
            </a:xfrm>
            <a:prstGeom prst="roundRect">
              <a:avLst>
                <a:gd name="adj" fmla="val 0"/>
              </a:avLst>
            </a:prstGeom>
            <a:solidFill>
              <a:srgbClr val="7889FB"/>
            </a:solidFill>
            <a:ln w="19050">
              <a:solidFill>
                <a:srgbClr val="7889FB"/>
              </a:solidFill>
              <a:round/>
              <a:headEnd/>
              <a:tailEnd/>
            </a:ln>
            <a:effectLst/>
          </p:spPr>
          <p:txBody>
            <a:bodyPr wrap="square" lIns="0" tIns="0" rIns="0" bIns="0" anchor="ctr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b="1" kern="0" dirty="0">
                  <a:solidFill>
                    <a:schemeClr val="bg1"/>
                  </a:solidFill>
                  <a:latin typeface="Calibri" panose="020F0502020204030204" pitchFamily="34" charset="0"/>
                  <a:ea typeface="ＭＳ Ｐゴシック" pitchFamily="34" charset="-128"/>
                  <a:cs typeface="Calibri" panose="020F0502020204030204" pitchFamily="34" charset="0"/>
                </a:rPr>
                <a:t>map </a:t>
              </a:r>
              <a:br>
                <a:rPr lang="en-US" sz="2000" b="1" kern="0" dirty="0">
                  <a:solidFill>
                    <a:schemeClr val="bg1"/>
                  </a:solidFill>
                  <a:latin typeface="Calibri" panose="020F0502020204030204" pitchFamily="34" charset="0"/>
                  <a:ea typeface="ＭＳ Ｐゴシック" pitchFamily="34" charset="-128"/>
                  <a:cs typeface="Calibri" panose="020F0502020204030204" pitchFamily="34" charset="0"/>
                </a:rPr>
              </a:br>
              <a:r>
                <a:rPr lang="en-US" sz="2000" b="1" kern="0" dirty="0">
                  <a:solidFill>
                    <a:schemeClr val="bg1"/>
                  </a:solidFill>
                  <a:latin typeface="Calibri" panose="020F0502020204030204" pitchFamily="34" charset="0"/>
                  <a:ea typeface="ＭＳ Ｐゴシック" pitchFamily="34" charset="-128"/>
                  <a:cs typeface="Calibri" panose="020F0502020204030204" pitchFamily="34" charset="0"/>
                </a:rPr>
                <a:t>task</a:t>
              </a:r>
            </a:p>
          </p:txBody>
        </p:sp>
        <p:sp>
          <p:nvSpPr>
            <p:cNvPr id="29" name="AutoShape 3">
              <a:extLst>
                <a:ext uri="{FF2B5EF4-FFF2-40B4-BE49-F238E27FC236}">
                  <a16:creationId xmlns:a16="http://schemas.microsoft.com/office/drawing/2014/main" id="{748F6E63-1237-410B-A157-12AFAFD208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68460" y="3047585"/>
              <a:ext cx="311679" cy="307777"/>
            </a:xfrm>
            <a:prstGeom prst="roundRect">
              <a:avLst>
                <a:gd name="adj" fmla="val 0"/>
              </a:avLst>
            </a:prstGeom>
            <a:solidFill>
              <a:schemeClr val="tx1"/>
            </a:solidFill>
            <a:ln w="19050">
              <a:solidFill>
                <a:srgbClr val="7889FB"/>
              </a:solidFill>
              <a:round/>
              <a:headEnd/>
              <a:tailEnd/>
            </a:ln>
            <a:effectLst/>
          </p:spPr>
          <p:txBody>
            <a:bodyPr wrap="square" lIns="0" tIns="0" rIns="0" bIns="0" anchor="ctr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lang="en-US" sz="2000" b="1" kern="0" dirty="0">
                <a:solidFill>
                  <a:schemeClr val="bg1"/>
                </a:solidFill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endParaRPr>
            </a:p>
          </p:txBody>
        </p:sp>
        <p:sp>
          <p:nvSpPr>
            <p:cNvPr id="30" name="AutoShape 3">
              <a:extLst>
                <a:ext uri="{FF2B5EF4-FFF2-40B4-BE49-F238E27FC236}">
                  <a16:creationId xmlns:a16="http://schemas.microsoft.com/office/drawing/2014/main" id="{49FFA481-DA29-4938-8A28-58EABFDDC4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22021" y="3608073"/>
              <a:ext cx="1502303" cy="615553"/>
            </a:xfrm>
            <a:prstGeom prst="roundRect">
              <a:avLst>
                <a:gd name="adj" fmla="val 0"/>
              </a:avLst>
            </a:prstGeom>
            <a:solidFill>
              <a:srgbClr val="7889FB"/>
            </a:solidFill>
            <a:ln w="19050">
              <a:solidFill>
                <a:srgbClr val="7889FB"/>
              </a:solidFill>
              <a:round/>
              <a:headEnd/>
              <a:tailEnd/>
            </a:ln>
            <a:effectLst/>
          </p:spPr>
          <p:txBody>
            <a:bodyPr wrap="square" lIns="0" tIns="0" rIns="0" bIns="0" anchor="ctr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b="1" kern="0" dirty="0">
                  <a:solidFill>
                    <a:schemeClr val="bg1"/>
                  </a:solidFill>
                  <a:latin typeface="Calibri" panose="020F0502020204030204" pitchFamily="34" charset="0"/>
                  <a:ea typeface="ＭＳ Ｐゴシック" pitchFamily="34" charset="-128"/>
                  <a:cs typeface="Calibri" panose="020F0502020204030204" pitchFamily="34" charset="0"/>
                </a:rPr>
                <a:t>map </a:t>
              </a:r>
              <a:br>
                <a:rPr lang="en-US" sz="2000" b="1" kern="0" dirty="0">
                  <a:solidFill>
                    <a:schemeClr val="bg1"/>
                  </a:solidFill>
                  <a:latin typeface="Calibri" panose="020F0502020204030204" pitchFamily="34" charset="0"/>
                  <a:ea typeface="ＭＳ Ｐゴシック" pitchFamily="34" charset="-128"/>
                  <a:cs typeface="Calibri" panose="020F0502020204030204" pitchFamily="34" charset="0"/>
                </a:rPr>
              </a:br>
              <a:r>
                <a:rPr lang="en-US" sz="2000" b="1" kern="0" dirty="0">
                  <a:solidFill>
                    <a:schemeClr val="bg1"/>
                  </a:solidFill>
                  <a:latin typeface="Calibri" panose="020F0502020204030204" pitchFamily="34" charset="0"/>
                  <a:ea typeface="ＭＳ Ｐゴシック" pitchFamily="34" charset="-128"/>
                  <a:cs typeface="Calibri" panose="020F0502020204030204" pitchFamily="34" charset="0"/>
                </a:rPr>
                <a:t>task</a:t>
              </a:r>
            </a:p>
          </p:txBody>
        </p:sp>
        <p:sp>
          <p:nvSpPr>
            <p:cNvPr id="31" name="AutoShape 3">
              <a:extLst>
                <a:ext uri="{FF2B5EF4-FFF2-40B4-BE49-F238E27FC236}">
                  <a16:creationId xmlns:a16="http://schemas.microsoft.com/office/drawing/2014/main" id="{F852A0A5-A60B-459C-A018-77B33AA4F4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77985" y="3752435"/>
              <a:ext cx="311679" cy="307777"/>
            </a:xfrm>
            <a:prstGeom prst="roundRect">
              <a:avLst>
                <a:gd name="adj" fmla="val 0"/>
              </a:avLst>
            </a:prstGeom>
            <a:solidFill>
              <a:schemeClr val="tx1"/>
            </a:solidFill>
            <a:ln w="19050">
              <a:solidFill>
                <a:srgbClr val="7889FB"/>
              </a:solidFill>
              <a:round/>
              <a:headEnd/>
              <a:tailEnd/>
            </a:ln>
            <a:effectLst/>
          </p:spPr>
          <p:txBody>
            <a:bodyPr wrap="square" lIns="0" tIns="0" rIns="0" bIns="0" anchor="ctr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lang="en-US" sz="2000" b="1" kern="0" dirty="0">
                <a:solidFill>
                  <a:schemeClr val="bg1"/>
                </a:solidFill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endParaRPr>
            </a:p>
          </p:txBody>
        </p:sp>
        <p:sp>
          <p:nvSpPr>
            <p:cNvPr id="32" name="AutoShape 3">
              <a:extLst>
                <a:ext uri="{FF2B5EF4-FFF2-40B4-BE49-F238E27FC236}">
                  <a16:creationId xmlns:a16="http://schemas.microsoft.com/office/drawing/2014/main" id="{6A3738BB-B919-401D-A008-68A78FA4DC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22021" y="4322448"/>
              <a:ext cx="1502303" cy="615553"/>
            </a:xfrm>
            <a:prstGeom prst="roundRect">
              <a:avLst>
                <a:gd name="adj" fmla="val 0"/>
              </a:avLst>
            </a:prstGeom>
            <a:solidFill>
              <a:srgbClr val="7889FB"/>
            </a:solidFill>
            <a:ln w="19050">
              <a:solidFill>
                <a:srgbClr val="7889FB"/>
              </a:solidFill>
              <a:round/>
              <a:headEnd/>
              <a:tailEnd/>
            </a:ln>
            <a:effectLst/>
          </p:spPr>
          <p:txBody>
            <a:bodyPr wrap="square" lIns="0" tIns="0" rIns="0" bIns="0" anchor="ctr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b="1" kern="0" dirty="0">
                  <a:solidFill>
                    <a:schemeClr val="bg1"/>
                  </a:solidFill>
                  <a:latin typeface="Calibri" panose="020F0502020204030204" pitchFamily="34" charset="0"/>
                  <a:ea typeface="ＭＳ Ｐゴシック" pitchFamily="34" charset="-128"/>
                  <a:cs typeface="Calibri" panose="020F0502020204030204" pitchFamily="34" charset="0"/>
                </a:rPr>
                <a:t>map </a:t>
              </a:r>
              <a:br>
                <a:rPr lang="en-US" sz="2000" b="1" kern="0" dirty="0">
                  <a:solidFill>
                    <a:schemeClr val="bg1"/>
                  </a:solidFill>
                  <a:latin typeface="Calibri" panose="020F0502020204030204" pitchFamily="34" charset="0"/>
                  <a:ea typeface="ＭＳ Ｐゴシック" pitchFamily="34" charset="-128"/>
                  <a:cs typeface="Calibri" panose="020F0502020204030204" pitchFamily="34" charset="0"/>
                </a:rPr>
              </a:br>
              <a:r>
                <a:rPr lang="en-US" sz="2000" b="1" kern="0" dirty="0">
                  <a:solidFill>
                    <a:schemeClr val="bg1"/>
                  </a:solidFill>
                  <a:latin typeface="Calibri" panose="020F0502020204030204" pitchFamily="34" charset="0"/>
                  <a:ea typeface="ＭＳ Ｐゴシック" pitchFamily="34" charset="-128"/>
                  <a:cs typeface="Calibri" panose="020F0502020204030204" pitchFamily="34" charset="0"/>
                </a:rPr>
                <a:t>task</a:t>
              </a:r>
            </a:p>
          </p:txBody>
        </p:sp>
        <p:sp>
          <p:nvSpPr>
            <p:cNvPr id="33" name="AutoShape 3">
              <a:extLst>
                <a:ext uri="{FF2B5EF4-FFF2-40B4-BE49-F238E27FC236}">
                  <a16:creationId xmlns:a16="http://schemas.microsoft.com/office/drawing/2014/main" id="{E83D142D-A88A-4AAB-A124-FF6A7780AA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77985" y="4466810"/>
              <a:ext cx="311679" cy="307777"/>
            </a:xfrm>
            <a:prstGeom prst="roundRect">
              <a:avLst>
                <a:gd name="adj" fmla="val 0"/>
              </a:avLst>
            </a:prstGeom>
            <a:solidFill>
              <a:schemeClr val="tx1"/>
            </a:solidFill>
            <a:ln w="19050">
              <a:solidFill>
                <a:srgbClr val="7889FB"/>
              </a:solidFill>
              <a:round/>
              <a:headEnd/>
              <a:tailEnd/>
            </a:ln>
            <a:effectLst/>
          </p:spPr>
          <p:txBody>
            <a:bodyPr wrap="square" lIns="0" tIns="0" rIns="0" bIns="0" anchor="ctr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lang="en-US" sz="2000" b="1" kern="0" dirty="0">
                <a:solidFill>
                  <a:schemeClr val="bg1"/>
                </a:solidFill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endParaRPr>
            </a:p>
          </p:txBody>
        </p:sp>
        <p:sp>
          <p:nvSpPr>
            <p:cNvPr id="34" name="AutoShape 3">
              <a:extLst>
                <a:ext uri="{FF2B5EF4-FFF2-40B4-BE49-F238E27FC236}">
                  <a16:creationId xmlns:a16="http://schemas.microsoft.com/office/drawing/2014/main" id="{62820746-DC71-4218-86A6-E1A5519C5B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22021" y="5036823"/>
              <a:ext cx="1502303" cy="615553"/>
            </a:xfrm>
            <a:prstGeom prst="roundRect">
              <a:avLst>
                <a:gd name="adj" fmla="val 0"/>
              </a:avLst>
            </a:prstGeom>
            <a:solidFill>
              <a:srgbClr val="7889FB"/>
            </a:solidFill>
            <a:ln w="19050">
              <a:solidFill>
                <a:srgbClr val="7889FB"/>
              </a:solidFill>
              <a:round/>
              <a:headEnd/>
              <a:tailEnd/>
            </a:ln>
            <a:effectLst/>
          </p:spPr>
          <p:txBody>
            <a:bodyPr wrap="square" lIns="0" tIns="0" rIns="0" bIns="0" anchor="ctr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b="1" kern="0" dirty="0">
                  <a:solidFill>
                    <a:schemeClr val="bg1"/>
                  </a:solidFill>
                  <a:latin typeface="Calibri" panose="020F0502020204030204" pitchFamily="34" charset="0"/>
                  <a:ea typeface="ＭＳ Ｐゴシック" pitchFamily="34" charset="-128"/>
                  <a:cs typeface="Calibri" panose="020F0502020204030204" pitchFamily="34" charset="0"/>
                </a:rPr>
                <a:t>map </a:t>
              </a:r>
              <a:br>
                <a:rPr lang="en-US" sz="2000" b="1" kern="0" dirty="0">
                  <a:solidFill>
                    <a:schemeClr val="bg1"/>
                  </a:solidFill>
                  <a:latin typeface="Calibri" panose="020F0502020204030204" pitchFamily="34" charset="0"/>
                  <a:ea typeface="ＭＳ Ｐゴシック" pitchFamily="34" charset="-128"/>
                  <a:cs typeface="Calibri" panose="020F0502020204030204" pitchFamily="34" charset="0"/>
                </a:rPr>
              </a:br>
              <a:r>
                <a:rPr lang="en-US" sz="2000" b="1" kern="0" dirty="0">
                  <a:solidFill>
                    <a:schemeClr val="bg1"/>
                  </a:solidFill>
                  <a:latin typeface="Calibri" panose="020F0502020204030204" pitchFamily="34" charset="0"/>
                  <a:ea typeface="ＭＳ Ｐゴシック" pitchFamily="34" charset="-128"/>
                  <a:cs typeface="Calibri" panose="020F0502020204030204" pitchFamily="34" charset="0"/>
                </a:rPr>
                <a:t>task</a:t>
              </a:r>
            </a:p>
          </p:txBody>
        </p:sp>
        <p:sp>
          <p:nvSpPr>
            <p:cNvPr id="35" name="AutoShape 3">
              <a:extLst>
                <a:ext uri="{FF2B5EF4-FFF2-40B4-BE49-F238E27FC236}">
                  <a16:creationId xmlns:a16="http://schemas.microsoft.com/office/drawing/2014/main" id="{78F3135A-586C-439C-82D1-CA2A37BC99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77985" y="5181185"/>
              <a:ext cx="311679" cy="307777"/>
            </a:xfrm>
            <a:prstGeom prst="roundRect">
              <a:avLst>
                <a:gd name="adj" fmla="val 0"/>
              </a:avLst>
            </a:prstGeom>
            <a:solidFill>
              <a:schemeClr val="tx1"/>
            </a:solidFill>
            <a:ln w="19050">
              <a:solidFill>
                <a:srgbClr val="7889FB"/>
              </a:solidFill>
              <a:round/>
              <a:headEnd/>
              <a:tailEnd/>
            </a:ln>
            <a:effectLst/>
          </p:spPr>
          <p:txBody>
            <a:bodyPr wrap="square" lIns="0" tIns="0" rIns="0" bIns="0" anchor="ctr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lang="en-US" sz="2000" b="1" kern="0" dirty="0">
                <a:solidFill>
                  <a:schemeClr val="bg1"/>
                </a:solidFill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endParaRPr>
            </a:p>
          </p:txBody>
        </p:sp>
        <p:sp>
          <p:nvSpPr>
            <p:cNvPr id="36" name="AutoShape 3">
              <a:extLst>
                <a:ext uri="{FF2B5EF4-FFF2-40B4-BE49-F238E27FC236}">
                  <a16:creationId xmlns:a16="http://schemas.microsoft.com/office/drawing/2014/main" id="{C2C33AD5-D4D6-47A2-9BD9-F428E0EF4F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31546" y="5741673"/>
              <a:ext cx="1502303" cy="615553"/>
            </a:xfrm>
            <a:prstGeom prst="roundRect">
              <a:avLst>
                <a:gd name="adj" fmla="val 0"/>
              </a:avLst>
            </a:prstGeom>
            <a:solidFill>
              <a:srgbClr val="7889FB"/>
            </a:solidFill>
            <a:ln w="19050">
              <a:solidFill>
                <a:srgbClr val="7889FB"/>
              </a:solidFill>
              <a:round/>
              <a:headEnd/>
              <a:tailEnd/>
            </a:ln>
            <a:effectLst/>
          </p:spPr>
          <p:txBody>
            <a:bodyPr wrap="square" lIns="0" tIns="0" rIns="0" bIns="0" anchor="ctr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b="1" kern="0" dirty="0">
                  <a:solidFill>
                    <a:schemeClr val="bg1"/>
                  </a:solidFill>
                  <a:latin typeface="Calibri" panose="020F0502020204030204" pitchFamily="34" charset="0"/>
                  <a:ea typeface="ＭＳ Ｐゴシック" pitchFamily="34" charset="-128"/>
                  <a:cs typeface="Calibri" panose="020F0502020204030204" pitchFamily="34" charset="0"/>
                </a:rPr>
                <a:t>map </a:t>
              </a:r>
              <a:br>
                <a:rPr lang="en-US" sz="2000" b="1" kern="0" dirty="0">
                  <a:solidFill>
                    <a:schemeClr val="bg1"/>
                  </a:solidFill>
                  <a:latin typeface="Calibri" panose="020F0502020204030204" pitchFamily="34" charset="0"/>
                  <a:ea typeface="ＭＳ Ｐゴシック" pitchFamily="34" charset="-128"/>
                  <a:cs typeface="Calibri" panose="020F0502020204030204" pitchFamily="34" charset="0"/>
                </a:rPr>
              </a:br>
              <a:r>
                <a:rPr lang="en-US" sz="2000" b="1" kern="0" dirty="0">
                  <a:solidFill>
                    <a:schemeClr val="bg1"/>
                  </a:solidFill>
                  <a:latin typeface="Calibri" panose="020F0502020204030204" pitchFamily="34" charset="0"/>
                  <a:ea typeface="ＭＳ Ｐゴシック" pitchFamily="34" charset="-128"/>
                  <a:cs typeface="Calibri" panose="020F0502020204030204" pitchFamily="34" charset="0"/>
                </a:rPr>
                <a:t>task</a:t>
              </a:r>
            </a:p>
          </p:txBody>
        </p:sp>
        <p:sp>
          <p:nvSpPr>
            <p:cNvPr id="37" name="AutoShape 3">
              <a:extLst>
                <a:ext uri="{FF2B5EF4-FFF2-40B4-BE49-F238E27FC236}">
                  <a16:creationId xmlns:a16="http://schemas.microsoft.com/office/drawing/2014/main" id="{9EF44CE5-E8B3-4EF1-8E90-C2E71DC438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87510" y="5886035"/>
              <a:ext cx="311679" cy="307777"/>
            </a:xfrm>
            <a:prstGeom prst="roundRect">
              <a:avLst>
                <a:gd name="adj" fmla="val 0"/>
              </a:avLst>
            </a:prstGeom>
            <a:solidFill>
              <a:schemeClr val="tx1"/>
            </a:solidFill>
            <a:ln w="19050">
              <a:solidFill>
                <a:srgbClr val="7889FB"/>
              </a:solidFill>
              <a:round/>
              <a:headEnd/>
              <a:tailEnd/>
            </a:ln>
            <a:effectLst/>
          </p:spPr>
          <p:txBody>
            <a:bodyPr wrap="square" lIns="0" tIns="0" rIns="0" bIns="0" anchor="ctr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lang="en-US" sz="2000" b="1" kern="0" dirty="0">
                <a:solidFill>
                  <a:schemeClr val="bg1"/>
                </a:solidFill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665E39FD-B045-404E-8DB5-B901D9D27088}"/>
                </a:ext>
              </a:extLst>
            </p:cNvPr>
            <p:cNvSpPr txBox="1"/>
            <p:nvPr/>
          </p:nvSpPr>
          <p:spPr>
            <a:xfrm>
              <a:off x="3143250" y="6392644"/>
              <a:ext cx="29146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Sort, [</a:t>
              </a:r>
              <a:r>
                <a:rPr lang="en-US" b="1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Combine</a:t>
              </a:r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], [Compress]</a:t>
              </a:r>
            </a:p>
          </p:txBody>
        </p:sp>
        <p:cxnSp>
          <p:nvCxnSpPr>
            <p:cNvPr id="39" name="AutoShape 54">
              <a:extLst>
                <a:ext uri="{FF2B5EF4-FFF2-40B4-BE49-F238E27FC236}">
                  <a16:creationId xmlns:a16="http://schemas.microsoft.com/office/drawing/2014/main" id="{4B765AB3-F36A-4BFF-A7C6-BA5882C78601}"/>
                </a:ext>
              </a:extLst>
            </p:cNvPr>
            <p:cNvCxnSpPr>
              <a:cxnSpLocks noChangeShapeType="1"/>
              <a:stCxn id="19" idx="3"/>
              <a:endCxn id="26" idx="1"/>
            </p:cNvCxnSpPr>
            <p:nvPr/>
          </p:nvCxnSpPr>
          <p:spPr bwMode="auto">
            <a:xfrm flipV="1">
              <a:off x="2124075" y="2496625"/>
              <a:ext cx="488421" cy="361950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lg"/>
            </a:ln>
          </p:spPr>
        </p:cxnSp>
        <p:cxnSp>
          <p:nvCxnSpPr>
            <p:cNvPr id="40" name="AutoShape 54">
              <a:extLst>
                <a:ext uri="{FF2B5EF4-FFF2-40B4-BE49-F238E27FC236}">
                  <a16:creationId xmlns:a16="http://schemas.microsoft.com/office/drawing/2014/main" id="{00C74F20-F8DE-4A91-A776-5EEAF2D4DC70}"/>
                </a:ext>
              </a:extLst>
            </p:cNvPr>
            <p:cNvCxnSpPr>
              <a:cxnSpLocks noChangeShapeType="1"/>
              <a:stCxn id="20" idx="3"/>
              <a:endCxn id="28" idx="1"/>
            </p:cNvCxnSpPr>
            <p:nvPr/>
          </p:nvCxnSpPr>
          <p:spPr bwMode="auto">
            <a:xfrm flipV="1">
              <a:off x="2124075" y="3211000"/>
              <a:ext cx="488421" cy="219075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lg"/>
            </a:ln>
          </p:spPr>
        </p:cxnSp>
        <p:cxnSp>
          <p:nvCxnSpPr>
            <p:cNvPr id="41" name="AutoShape 54">
              <a:extLst>
                <a:ext uri="{FF2B5EF4-FFF2-40B4-BE49-F238E27FC236}">
                  <a16:creationId xmlns:a16="http://schemas.microsoft.com/office/drawing/2014/main" id="{07C066B8-E957-4E9E-80CA-F68F19ABFDDE}"/>
                </a:ext>
              </a:extLst>
            </p:cNvPr>
            <p:cNvCxnSpPr>
              <a:cxnSpLocks noChangeShapeType="1"/>
              <a:stCxn id="21" idx="3"/>
              <a:endCxn id="30" idx="1"/>
            </p:cNvCxnSpPr>
            <p:nvPr/>
          </p:nvCxnSpPr>
          <p:spPr bwMode="auto">
            <a:xfrm flipV="1">
              <a:off x="2124075" y="3915850"/>
              <a:ext cx="497946" cy="85725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lg"/>
            </a:ln>
          </p:spPr>
        </p:cxnSp>
        <p:cxnSp>
          <p:nvCxnSpPr>
            <p:cNvPr id="42" name="AutoShape 54">
              <a:extLst>
                <a:ext uri="{FF2B5EF4-FFF2-40B4-BE49-F238E27FC236}">
                  <a16:creationId xmlns:a16="http://schemas.microsoft.com/office/drawing/2014/main" id="{0110B46F-0B59-4140-8BED-62F8EF14F4CF}"/>
                </a:ext>
              </a:extLst>
            </p:cNvPr>
            <p:cNvCxnSpPr>
              <a:cxnSpLocks noChangeShapeType="1"/>
              <a:stCxn id="22" idx="3"/>
              <a:endCxn id="32" idx="1"/>
            </p:cNvCxnSpPr>
            <p:nvPr/>
          </p:nvCxnSpPr>
          <p:spPr bwMode="auto">
            <a:xfrm>
              <a:off x="2124075" y="4573075"/>
              <a:ext cx="497946" cy="57150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lg"/>
            </a:ln>
          </p:spPr>
        </p:cxnSp>
        <p:cxnSp>
          <p:nvCxnSpPr>
            <p:cNvPr id="43" name="AutoShape 54">
              <a:extLst>
                <a:ext uri="{FF2B5EF4-FFF2-40B4-BE49-F238E27FC236}">
                  <a16:creationId xmlns:a16="http://schemas.microsoft.com/office/drawing/2014/main" id="{D1D27904-4D85-4C67-8B8E-D05619BA606C}"/>
                </a:ext>
              </a:extLst>
            </p:cNvPr>
            <p:cNvCxnSpPr>
              <a:cxnSpLocks noChangeShapeType="1"/>
              <a:stCxn id="23" idx="3"/>
              <a:endCxn id="34" idx="1"/>
            </p:cNvCxnSpPr>
            <p:nvPr/>
          </p:nvCxnSpPr>
          <p:spPr bwMode="auto">
            <a:xfrm>
              <a:off x="2124075" y="5135050"/>
              <a:ext cx="497946" cy="209550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lg"/>
            </a:ln>
          </p:spPr>
        </p:cxnSp>
        <p:cxnSp>
          <p:nvCxnSpPr>
            <p:cNvPr id="44" name="AutoShape 54">
              <a:extLst>
                <a:ext uri="{FF2B5EF4-FFF2-40B4-BE49-F238E27FC236}">
                  <a16:creationId xmlns:a16="http://schemas.microsoft.com/office/drawing/2014/main" id="{33631124-EF71-416B-B0DA-0F722BC86FD0}"/>
                </a:ext>
              </a:extLst>
            </p:cNvPr>
            <p:cNvCxnSpPr>
              <a:cxnSpLocks noChangeShapeType="1"/>
              <a:stCxn id="24" idx="3"/>
              <a:endCxn id="36" idx="1"/>
            </p:cNvCxnSpPr>
            <p:nvPr/>
          </p:nvCxnSpPr>
          <p:spPr bwMode="auto">
            <a:xfrm>
              <a:off x="2124075" y="5706550"/>
              <a:ext cx="507471" cy="342900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lg"/>
            </a:ln>
          </p:spPr>
        </p:cxn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B4424AFD-22E7-4E57-A8A3-8195B3DF87B2}"/>
                </a:ext>
              </a:extLst>
            </p:cNvPr>
            <p:cNvGrpSpPr/>
            <p:nvPr/>
          </p:nvGrpSpPr>
          <p:grpSpPr>
            <a:xfrm>
              <a:off x="4210050" y="2263054"/>
              <a:ext cx="466725" cy="432521"/>
              <a:chOff x="4210050" y="2263054"/>
              <a:chExt cx="466725" cy="432521"/>
            </a:xfrm>
          </p:grpSpPr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C92A87DC-73B7-4910-98CA-78C7115C13A7}"/>
                  </a:ext>
                </a:extLst>
              </p:cNvPr>
              <p:cNvSpPr/>
              <p:nvPr/>
            </p:nvSpPr>
            <p:spPr>
              <a:xfrm>
                <a:off x="4210050" y="2263054"/>
                <a:ext cx="466725" cy="146771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49B30AD6-1D36-4FCA-BC71-280DD0D73BE2}"/>
                  </a:ext>
                </a:extLst>
              </p:cNvPr>
              <p:cNvSpPr/>
              <p:nvPr/>
            </p:nvSpPr>
            <p:spPr>
              <a:xfrm>
                <a:off x="4210050" y="2405929"/>
                <a:ext cx="466725" cy="146771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26D30C1F-28E1-4460-A255-A48C123962C1}"/>
                  </a:ext>
                </a:extLst>
              </p:cNvPr>
              <p:cNvSpPr/>
              <p:nvPr/>
            </p:nvSpPr>
            <p:spPr>
              <a:xfrm>
                <a:off x="4210050" y="2548804"/>
                <a:ext cx="466725" cy="146771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50B19878-4B33-46FC-AE4F-6FF26F07A89C}"/>
                </a:ext>
              </a:extLst>
            </p:cNvPr>
            <p:cNvGrpSpPr/>
            <p:nvPr/>
          </p:nvGrpSpPr>
          <p:grpSpPr>
            <a:xfrm>
              <a:off x="4210050" y="2977429"/>
              <a:ext cx="466725" cy="432521"/>
              <a:chOff x="4210050" y="2263054"/>
              <a:chExt cx="466725" cy="432521"/>
            </a:xfrm>
          </p:grpSpPr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B109565F-3B0A-4C98-8D9A-F637956442BE}"/>
                  </a:ext>
                </a:extLst>
              </p:cNvPr>
              <p:cNvSpPr/>
              <p:nvPr/>
            </p:nvSpPr>
            <p:spPr>
              <a:xfrm>
                <a:off x="4210050" y="2263054"/>
                <a:ext cx="466725" cy="146771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AFC0CB82-233F-417D-A25B-25E4479BA43D}"/>
                  </a:ext>
                </a:extLst>
              </p:cNvPr>
              <p:cNvSpPr/>
              <p:nvPr/>
            </p:nvSpPr>
            <p:spPr>
              <a:xfrm>
                <a:off x="4210050" y="2405929"/>
                <a:ext cx="466725" cy="146771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D0FA1C89-9F0F-476E-8B53-98DB92ECBCE2}"/>
                  </a:ext>
                </a:extLst>
              </p:cNvPr>
              <p:cNvSpPr/>
              <p:nvPr/>
            </p:nvSpPr>
            <p:spPr>
              <a:xfrm>
                <a:off x="4210050" y="2548804"/>
                <a:ext cx="466725" cy="146771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41678CE1-B07A-49C8-9ECC-907744AEEAFE}"/>
                </a:ext>
              </a:extLst>
            </p:cNvPr>
            <p:cNvGrpSpPr/>
            <p:nvPr/>
          </p:nvGrpSpPr>
          <p:grpSpPr>
            <a:xfrm>
              <a:off x="4210050" y="3663229"/>
              <a:ext cx="466725" cy="432521"/>
              <a:chOff x="4210050" y="2263054"/>
              <a:chExt cx="466725" cy="432521"/>
            </a:xfrm>
          </p:grpSpPr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BAB82AF8-817D-4A3B-8B1A-C32F6AB09B79}"/>
                  </a:ext>
                </a:extLst>
              </p:cNvPr>
              <p:cNvSpPr/>
              <p:nvPr/>
            </p:nvSpPr>
            <p:spPr>
              <a:xfrm>
                <a:off x="4210050" y="2263054"/>
                <a:ext cx="466725" cy="146771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A66A8FE3-740F-422A-8788-663E1A0A3D25}"/>
                  </a:ext>
                </a:extLst>
              </p:cNvPr>
              <p:cNvSpPr/>
              <p:nvPr/>
            </p:nvSpPr>
            <p:spPr>
              <a:xfrm>
                <a:off x="4210050" y="2405929"/>
                <a:ext cx="466725" cy="146771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8F95221B-B8DE-4944-8530-996175D3C0C9}"/>
                  </a:ext>
                </a:extLst>
              </p:cNvPr>
              <p:cNvSpPr/>
              <p:nvPr/>
            </p:nvSpPr>
            <p:spPr>
              <a:xfrm>
                <a:off x="4210050" y="2548804"/>
                <a:ext cx="466725" cy="146771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15886277-4486-4439-9C75-00C3622840BE}"/>
                </a:ext>
              </a:extLst>
            </p:cNvPr>
            <p:cNvGrpSpPr/>
            <p:nvPr/>
          </p:nvGrpSpPr>
          <p:grpSpPr>
            <a:xfrm>
              <a:off x="4210050" y="4396654"/>
              <a:ext cx="466725" cy="432521"/>
              <a:chOff x="4210050" y="2263054"/>
              <a:chExt cx="466725" cy="432521"/>
            </a:xfrm>
          </p:grpSpPr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77DC1098-70F0-4C43-A87F-599FB31AB0F1}"/>
                  </a:ext>
                </a:extLst>
              </p:cNvPr>
              <p:cNvSpPr/>
              <p:nvPr/>
            </p:nvSpPr>
            <p:spPr>
              <a:xfrm>
                <a:off x="4210050" y="2263054"/>
                <a:ext cx="466725" cy="146771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2263F921-CD2E-4BFA-BEDF-74B5AF3CECF0}"/>
                  </a:ext>
                </a:extLst>
              </p:cNvPr>
              <p:cNvSpPr/>
              <p:nvPr/>
            </p:nvSpPr>
            <p:spPr>
              <a:xfrm>
                <a:off x="4210050" y="2405929"/>
                <a:ext cx="466725" cy="146771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1600FD26-80F7-460A-A885-B25EB92BED26}"/>
                  </a:ext>
                </a:extLst>
              </p:cNvPr>
              <p:cNvSpPr/>
              <p:nvPr/>
            </p:nvSpPr>
            <p:spPr>
              <a:xfrm>
                <a:off x="4210050" y="2548804"/>
                <a:ext cx="466725" cy="146771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1E6996E8-8069-4A4D-9032-1012EF078664}"/>
                </a:ext>
              </a:extLst>
            </p:cNvPr>
            <p:cNvGrpSpPr/>
            <p:nvPr/>
          </p:nvGrpSpPr>
          <p:grpSpPr>
            <a:xfrm>
              <a:off x="4210050" y="5111029"/>
              <a:ext cx="466725" cy="432521"/>
              <a:chOff x="4210050" y="2263054"/>
              <a:chExt cx="466725" cy="432521"/>
            </a:xfrm>
          </p:grpSpPr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C46D8783-4ACC-4014-AA65-2BFE21CD1D18}"/>
                  </a:ext>
                </a:extLst>
              </p:cNvPr>
              <p:cNvSpPr/>
              <p:nvPr/>
            </p:nvSpPr>
            <p:spPr>
              <a:xfrm>
                <a:off x="4210050" y="2263054"/>
                <a:ext cx="466725" cy="146771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244E4B3F-E526-4F7C-A5C9-94C8B6AA7F58}"/>
                  </a:ext>
                </a:extLst>
              </p:cNvPr>
              <p:cNvSpPr/>
              <p:nvPr/>
            </p:nvSpPr>
            <p:spPr>
              <a:xfrm>
                <a:off x="4210050" y="2405929"/>
                <a:ext cx="466725" cy="146771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54AA2EB5-5AAE-4DEE-A15C-396EDED51A27}"/>
                  </a:ext>
                </a:extLst>
              </p:cNvPr>
              <p:cNvSpPr/>
              <p:nvPr/>
            </p:nvSpPr>
            <p:spPr>
              <a:xfrm>
                <a:off x="4210050" y="2548804"/>
                <a:ext cx="466725" cy="146771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4B69E72C-8947-40D7-A9C9-F63DCB315C1D}"/>
                </a:ext>
              </a:extLst>
            </p:cNvPr>
            <p:cNvGrpSpPr/>
            <p:nvPr/>
          </p:nvGrpSpPr>
          <p:grpSpPr>
            <a:xfrm>
              <a:off x="4210050" y="5834929"/>
              <a:ext cx="466725" cy="432521"/>
              <a:chOff x="4210050" y="2263054"/>
              <a:chExt cx="466725" cy="432521"/>
            </a:xfrm>
          </p:grpSpPr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9D2A7703-6CA4-4579-8945-F9FAD03D52AD}"/>
                  </a:ext>
                </a:extLst>
              </p:cNvPr>
              <p:cNvSpPr/>
              <p:nvPr/>
            </p:nvSpPr>
            <p:spPr>
              <a:xfrm>
                <a:off x="4210050" y="2263054"/>
                <a:ext cx="466725" cy="146771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82DA7665-6BE8-4E41-85B7-25D780411CDD}"/>
                  </a:ext>
                </a:extLst>
              </p:cNvPr>
              <p:cNvSpPr/>
              <p:nvPr/>
            </p:nvSpPr>
            <p:spPr>
              <a:xfrm>
                <a:off x="4210050" y="2405929"/>
                <a:ext cx="466725" cy="146771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E56474FE-F1DD-4DAC-8522-428003716770}"/>
                  </a:ext>
                </a:extLst>
              </p:cNvPr>
              <p:cNvSpPr/>
              <p:nvPr/>
            </p:nvSpPr>
            <p:spPr>
              <a:xfrm>
                <a:off x="4210050" y="2548804"/>
                <a:ext cx="466725" cy="146771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sp>
        <p:nvSpPr>
          <p:cNvPr id="69" name="TextBox 68">
            <a:extLst>
              <a:ext uri="{FF2B5EF4-FFF2-40B4-BE49-F238E27FC236}">
                <a16:creationId xmlns:a16="http://schemas.microsoft.com/office/drawing/2014/main" id="{E3E6ECEA-AF6A-4940-820D-F6AC3FE6DC62}"/>
              </a:ext>
            </a:extLst>
          </p:cNvPr>
          <p:cNvSpPr txBox="1"/>
          <p:nvPr/>
        </p:nvSpPr>
        <p:spPr>
          <a:xfrm>
            <a:off x="2728913" y="1506381"/>
            <a:ext cx="1776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Map-Phase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241A4196-2B25-4E32-BCC9-5A903F2D84E5}"/>
              </a:ext>
            </a:extLst>
          </p:cNvPr>
          <p:cNvSpPr txBox="1"/>
          <p:nvPr/>
        </p:nvSpPr>
        <p:spPr>
          <a:xfrm>
            <a:off x="5900738" y="2287431"/>
            <a:ext cx="1776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[Reduce-Phase]</a:t>
            </a:r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F4849B0F-C1A8-4517-8502-8CC1678B41DF}"/>
              </a:ext>
            </a:extLst>
          </p:cNvPr>
          <p:cNvGrpSpPr/>
          <p:nvPr/>
        </p:nvGrpSpPr>
        <p:grpSpPr>
          <a:xfrm>
            <a:off x="4676775" y="2336440"/>
            <a:ext cx="3124199" cy="4025111"/>
            <a:chOff x="4676775" y="2336440"/>
            <a:chExt cx="3124199" cy="4025111"/>
          </a:xfrm>
        </p:grpSpPr>
        <p:sp>
          <p:nvSpPr>
            <p:cNvPr id="72" name="AutoShape 3">
              <a:extLst>
                <a:ext uri="{FF2B5EF4-FFF2-40B4-BE49-F238E27FC236}">
                  <a16:creationId xmlns:a16="http://schemas.microsoft.com/office/drawing/2014/main" id="{AFD75B5D-1E15-46AC-95FF-F8B5CCC005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89146" y="3284223"/>
              <a:ext cx="1502303" cy="615553"/>
            </a:xfrm>
            <a:prstGeom prst="roundRect">
              <a:avLst>
                <a:gd name="adj" fmla="val 0"/>
              </a:avLst>
            </a:prstGeom>
            <a:solidFill>
              <a:srgbClr val="7889FB"/>
            </a:solidFill>
            <a:ln w="19050">
              <a:solidFill>
                <a:srgbClr val="7889FB"/>
              </a:solidFill>
              <a:round/>
              <a:headEnd/>
              <a:tailEnd/>
            </a:ln>
            <a:effectLst/>
          </p:spPr>
          <p:txBody>
            <a:bodyPr wrap="square" lIns="0" tIns="0" rIns="0" bIns="0" anchor="ctr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b="1" kern="0" dirty="0">
                  <a:solidFill>
                    <a:schemeClr val="bg1"/>
                  </a:solidFill>
                  <a:latin typeface="Calibri" panose="020F0502020204030204" pitchFamily="34" charset="0"/>
                  <a:ea typeface="ＭＳ Ｐゴシック" pitchFamily="34" charset="-128"/>
                  <a:cs typeface="Calibri" panose="020F0502020204030204" pitchFamily="34" charset="0"/>
                </a:rPr>
                <a:t>reduce </a:t>
              </a:r>
              <a:br>
                <a:rPr lang="en-US" sz="2000" b="1" kern="0" dirty="0">
                  <a:solidFill>
                    <a:schemeClr val="bg1"/>
                  </a:solidFill>
                  <a:latin typeface="Calibri" panose="020F0502020204030204" pitchFamily="34" charset="0"/>
                  <a:ea typeface="ＭＳ Ｐゴシック" pitchFamily="34" charset="-128"/>
                  <a:cs typeface="Calibri" panose="020F0502020204030204" pitchFamily="34" charset="0"/>
                </a:rPr>
              </a:br>
              <a:r>
                <a:rPr lang="en-US" sz="2000" b="1" kern="0" dirty="0">
                  <a:solidFill>
                    <a:schemeClr val="bg1"/>
                  </a:solidFill>
                  <a:latin typeface="Calibri" panose="020F0502020204030204" pitchFamily="34" charset="0"/>
                  <a:ea typeface="ＭＳ Ｐゴシック" pitchFamily="34" charset="-128"/>
                  <a:cs typeface="Calibri" panose="020F0502020204030204" pitchFamily="34" charset="0"/>
                </a:rPr>
                <a:t>task</a:t>
              </a:r>
            </a:p>
          </p:txBody>
        </p:sp>
        <p:sp>
          <p:nvSpPr>
            <p:cNvPr id="73" name="AutoShape 3">
              <a:extLst>
                <a:ext uri="{FF2B5EF4-FFF2-40B4-BE49-F238E27FC236}">
                  <a16:creationId xmlns:a16="http://schemas.microsoft.com/office/drawing/2014/main" id="{0F2E894F-2E96-4B35-9A35-23876D3793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89146" y="3989073"/>
              <a:ext cx="1502303" cy="615553"/>
            </a:xfrm>
            <a:prstGeom prst="roundRect">
              <a:avLst>
                <a:gd name="adj" fmla="val 0"/>
              </a:avLst>
            </a:prstGeom>
            <a:solidFill>
              <a:srgbClr val="7889FB"/>
            </a:solidFill>
            <a:ln w="19050">
              <a:solidFill>
                <a:srgbClr val="7889FB"/>
              </a:solidFill>
              <a:round/>
              <a:headEnd/>
              <a:tailEnd/>
            </a:ln>
            <a:effectLst/>
          </p:spPr>
          <p:txBody>
            <a:bodyPr wrap="square" lIns="0" tIns="0" rIns="0" bIns="0" anchor="ctr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b="1" kern="0" dirty="0">
                  <a:solidFill>
                    <a:schemeClr val="bg1"/>
                  </a:solidFill>
                  <a:latin typeface="Calibri" panose="020F0502020204030204" pitchFamily="34" charset="0"/>
                  <a:ea typeface="ＭＳ Ｐゴシック" pitchFamily="34" charset="-128"/>
                  <a:cs typeface="Calibri" panose="020F0502020204030204" pitchFamily="34" charset="0"/>
                </a:rPr>
                <a:t>reduce </a:t>
              </a:r>
              <a:br>
                <a:rPr lang="en-US" sz="2000" b="1" kern="0" dirty="0">
                  <a:solidFill>
                    <a:schemeClr val="bg1"/>
                  </a:solidFill>
                  <a:latin typeface="Calibri" panose="020F0502020204030204" pitchFamily="34" charset="0"/>
                  <a:ea typeface="ＭＳ Ｐゴシック" pitchFamily="34" charset="-128"/>
                  <a:cs typeface="Calibri" panose="020F0502020204030204" pitchFamily="34" charset="0"/>
                </a:rPr>
              </a:br>
              <a:r>
                <a:rPr lang="en-US" sz="2000" b="1" kern="0" dirty="0">
                  <a:solidFill>
                    <a:schemeClr val="bg1"/>
                  </a:solidFill>
                  <a:latin typeface="Calibri" panose="020F0502020204030204" pitchFamily="34" charset="0"/>
                  <a:ea typeface="ＭＳ Ｐゴシック" pitchFamily="34" charset="-128"/>
                  <a:cs typeface="Calibri" panose="020F0502020204030204" pitchFamily="34" charset="0"/>
                </a:rPr>
                <a:t>task</a:t>
              </a:r>
            </a:p>
          </p:txBody>
        </p:sp>
        <p:sp>
          <p:nvSpPr>
            <p:cNvPr id="74" name="AutoShape 3">
              <a:extLst>
                <a:ext uri="{FF2B5EF4-FFF2-40B4-BE49-F238E27FC236}">
                  <a16:creationId xmlns:a16="http://schemas.microsoft.com/office/drawing/2014/main" id="{54AAAD19-287A-4375-9AC1-0CA8514E3C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8671" y="4703448"/>
              <a:ext cx="1502303" cy="615553"/>
            </a:xfrm>
            <a:prstGeom prst="roundRect">
              <a:avLst>
                <a:gd name="adj" fmla="val 0"/>
              </a:avLst>
            </a:prstGeom>
            <a:solidFill>
              <a:srgbClr val="7889FB"/>
            </a:solidFill>
            <a:ln w="19050">
              <a:solidFill>
                <a:srgbClr val="7889FB"/>
              </a:solidFill>
              <a:round/>
              <a:headEnd/>
              <a:tailEnd/>
            </a:ln>
            <a:effectLst/>
          </p:spPr>
          <p:txBody>
            <a:bodyPr wrap="square" lIns="0" tIns="0" rIns="0" bIns="0" anchor="ctr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b="1" kern="0" dirty="0">
                  <a:solidFill>
                    <a:schemeClr val="bg1"/>
                  </a:solidFill>
                  <a:latin typeface="Calibri" panose="020F0502020204030204" pitchFamily="34" charset="0"/>
                  <a:ea typeface="ＭＳ Ｐゴシック" pitchFamily="34" charset="-128"/>
                  <a:cs typeface="Calibri" panose="020F0502020204030204" pitchFamily="34" charset="0"/>
                </a:rPr>
                <a:t>reduce </a:t>
              </a:r>
              <a:br>
                <a:rPr lang="en-US" sz="2000" b="1" kern="0" dirty="0">
                  <a:solidFill>
                    <a:schemeClr val="bg1"/>
                  </a:solidFill>
                  <a:latin typeface="Calibri" panose="020F0502020204030204" pitchFamily="34" charset="0"/>
                  <a:ea typeface="ＭＳ Ｐゴシック" pitchFamily="34" charset="-128"/>
                  <a:cs typeface="Calibri" panose="020F0502020204030204" pitchFamily="34" charset="0"/>
                </a:rPr>
              </a:br>
              <a:r>
                <a:rPr lang="en-US" sz="2000" b="1" kern="0" dirty="0">
                  <a:solidFill>
                    <a:schemeClr val="bg1"/>
                  </a:solidFill>
                  <a:latin typeface="Calibri" panose="020F0502020204030204" pitchFamily="34" charset="0"/>
                  <a:ea typeface="ＭＳ Ｐゴシック" pitchFamily="34" charset="-128"/>
                  <a:cs typeface="Calibri" panose="020F0502020204030204" pitchFamily="34" charset="0"/>
                </a:rPr>
                <a:t>task</a:t>
              </a:r>
            </a:p>
          </p:txBody>
        </p:sp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35690C62-4659-40BB-A554-A65FDBDB7B2A}"/>
                </a:ext>
              </a:extLst>
            </p:cNvPr>
            <p:cNvGrpSpPr/>
            <p:nvPr/>
          </p:nvGrpSpPr>
          <p:grpSpPr>
            <a:xfrm>
              <a:off x="5743575" y="2891704"/>
              <a:ext cx="466725" cy="861146"/>
              <a:chOff x="5743575" y="2939329"/>
              <a:chExt cx="466725" cy="861146"/>
            </a:xfrm>
          </p:grpSpPr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1BE3A6F8-65ED-4909-B6E5-6300B37CE3B7}"/>
                  </a:ext>
                </a:extLst>
              </p:cNvPr>
              <p:cNvSpPr/>
              <p:nvPr/>
            </p:nvSpPr>
            <p:spPr>
              <a:xfrm>
                <a:off x="5743575" y="2939329"/>
                <a:ext cx="466725" cy="146771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39FEF261-45B5-41C0-B3E0-B37B1C08A0A5}"/>
                  </a:ext>
                </a:extLst>
              </p:cNvPr>
              <p:cNvSpPr/>
              <p:nvPr/>
            </p:nvSpPr>
            <p:spPr>
              <a:xfrm>
                <a:off x="5743575" y="3082204"/>
                <a:ext cx="466725" cy="146771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1" name="Rectangle 110">
                <a:extLst>
                  <a:ext uri="{FF2B5EF4-FFF2-40B4-BE49-F238E27FC236}">
                    <a16:creationId xmlns:a16="http://schemas.microsoft.com/office/drawing/2014/main" id="{4EF97E36-BD32-4263-BB41-630B89BCF0A9}"/>
                  </a:ext>
                </a:extLst>
              </p:cNvPr>
              <p:cNvSpPr/>
              <p:nvPr/>
            </p:nvSpPr>
            <p:spPr>
              <a:xfrm>
                <a:off x="5743575" y="3225079"/>
                <a:ext cx="466725" cy="146771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B29C9521-A3C3-4074-878A-239C9A5E935C}"/>
                  </a:ext>
                </a:extLst>
              </p:cNvPr>
              <p:cNvSpPr/>
              <p:nvPr/>
            </p:nvSpPr>
            <p:spPr>
              <a:xfrm>
                <a:off x="5743575" y="3367954"/>
                <a:ext cx="466725" cy="146771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3" name="Rectangle 112">
                <a:extLst>
                  <a:ext uri="{FF2B5EF4-FFF2-40B4-BE49-F238E27FC236}">
                    <a16:creationId xmlns:a16="http://schemas.microsoft.com/office/drawing/2014/main" id="{F1947B07-2C83-4D58-9537-24F08B38DC8C}"/>
                  </a:ext>
                </a:extLst>
              </p:cNvPr>
              <p:cNvSpPr/>
              <p:nvPr/>
            </p:nvSpPr>
            <p:spPr>
              <a:xfrm>
                <a:off x="5743575" y="3510829"/>
                <a:ext cx="466725" cy="146771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4" name="Rectangle 113">
                <a:extLst>
                  <a:ext uri="{FF2B5EF4-FFF2-40B4-BE49-F238E27FC236}">
                    <a16:creationId xmlns:a16="http://schemas.microsoft.com/office/drawing/2014/main" id="{2DA401FF-B9F3-4FC6-AB48-7607BC54FB75}"/>
                  </a:ext>
                </a:extLst>
              </p:cNvPr>
              <p:cNvSpPr/>
              <p:nvPr/>
            </p:nvSpPr>
            <p:spPr>
              <a:xfrm>
                <a:off x="5743575" y="3653704"/>
                <a:ext cx="466725" cy="146771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312EBA87-AD40-477E-8AA5-4B0375F0239C}"/>
                </a:ext>
              </a:extLst>
            </p:cNvPr>
            <p:cNvGrpSpPr/>
            <p:nvPr/>
          </p:nvGrpSpPr>
          <p:grpSpPr>
            <a:xfrm>
              <a:off x="5743575" y="3844204"/>
              <a:ext cx="466725" cy="861146"/>
              <a:chOff x="5743575" y="2939329"/>
              <a:chExt cx="466725" cy="861146"/>
            </a:xfrm>
          </p:grpSpPr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D462BAAF-2A7E-4E4B-B9B5-A02CBD4E0085}"/>
                  </a:ext>
                </a:extLst>
              </p:cNvPr>
              <p:cNvSpPr/>
              <p:nvPr/>
            </p:nvSpPr>
            <p:spPr>
              <a:xfrm>
                <a:off x="5743575" y="2939329"/>
                <a:ext cx="466725" cy="146771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7C24E5F4-AA52-4229-A589-31006E42E7E7}"/>
                  </a:ext>
                </a:extLst>
              </p:cNvPr>
              <p:cNvSpPr/>
              <p:nvPr/>
            </p:nvSpPr>
            <p:spPr>
              <a:xfrm>
                <a:off x="5743575" y="3082204"/>
                <a:ext cx="466725" cy="146771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5" name="Rectangle 104">
                <a:extLst>
                  <a:ext uri="{FF2B5EF4-FFF2-40B4-BE49-F238E27FC236}">
                    <a16:creationId xmlns:a16="http://schemas.microsoft.com/office/drawing/2014/main" id="{546FFA84-5800-4F91-ABED-5FA2113EB945}"/>
                  </a:ext>
                </a:extLst>
              </p:cNvPr>
              <p:cNvSpPr/>
              <p:nvPr/>
            </p:nvSpPr>
            <p:spPr>
              <a:xfrm>
                <a:off x="5743575" y="3225079"/>
                <a:ext cx="466725" cy="146771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id="{F5366030-DD76-408C-8606-CB69EBEACFC1}"/>
                  </a:ext>
                </a:extLst>
              </p:cNvPr>
              <p:cNvSpPr/>
              <p:nvPr/>
            </p:nvSpPr>
            <p:spPr>
              <a:xfrm>
                <a:off x="5743575" y="3367954"/>
                <a:ext cx="466725" cy="146771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id="{7324018D-A019-4DC9-82A1-D5B8B2FAB4C4}"/>
                  </a:ext>
                </a:extLst>
              </p:cNvPr>
              <p:cNvSpPr/>
              <p:nvPr/>
            </p:nvSpPr>
            <p:spPr>
              <a:xfrm>
                <a:off x="5743575" y="3510829"/>
                <a:ext cx="466725" cy="146771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8" name="Rectangle 107">
                <a:extLst>
                  <a:ext uri="{FF2B5EF4-FFF2-40B4-BE49-F238E27FC236}">
                    <a16:creationId xmlns:a16="http://schemas.microsoft.com/office/drawing/2014/main" id="{C227FB5F-2186-44E2-86DC-D0270156A88D}"/>
                  </a:ext>
                </a:extLst>
              </p:cNvPr>
              <p:cNvSpPr/>
              <p:nvPr/>
            </p:nvSpPr>
            <p:spPr>
              <a:xfrm>
                <a:off x="5743575" y="3653704"/>
                <a:ext cx="466725" cy="146771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ED676E4C-43A5-4159-AA74-920B774AE81E}"/>
                </a:ext>
              </a:extLst>
            </p:cNvPr>
            <p:cNvGrpSpPr/>
            <p:nvPr/>
          </p:nvGrpSpPr>
          <p:grpSpPr>
            <a:xfrm>
              <a:off x="5743575" y="4844329"/>
              <a:ext cx="466725" cy="861146"/>
              <a:chOff x="5743575" y="2939329"/>
              <a:chExt cx="466725" cy="861146"/>
            </a:xfrm>
          </p:grpSpPr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23B4C74B-F3B7-4D6E-AD8B-A584D51FC3B6}"/>
                  </a:ext>
                </a:extLst>
              </p:cNvPr>
              <p:cNvSpPr/>
              <p:nvPr/>
            </p:nvSpPr>
            <p:spPr>
              <a:xfrm>
                <a:off x="5743575" y="2939329"/>
                <a:ext cx="466725" cy="146771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021EDDFF-5BE0-420B-AA8F-835BD30AC5EB}"/>
                  </a:ext>
                </a:extLst>
              </p:cNvPr>
              <p:cNvSpPr/>
              <p:nvPr/>
            </p:nvSpPr>
            <p:spPr>
              <a:xfrm>
                <a:off x="5743575" y="3082204"/>
                <a:ext cx="466725" cy="146771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9" name="Rectangle 98">
                <a:extLst>
                  <a:ext uri="{FF2B5EF4-FFF2-40B4-BE49-F238E27FC236}">
                    <a16:creationId xmlns:a16="http://schemas.microsoft.com/office/drawing/2014/main" id="{3DE7DB62-FE3A-4039-A43B-FE45DDC27FD3}"/>
                  </a:ext>
                </a:extLst>
              </p:cNvPr>
              <p:cNvSpPr/>
              <p:nvPr/>
            </p:nvSpPr>
            <p:spPr>
              <a:xfrm>
                <a:off x="5743575" y="3225079"/>
                <a:ext cx="466725" cy="146771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F89725E4-8ACF-486C-A306-02997023F6F1}"/>
                  </a:ext>
                </a:extLst>
              </p:cNvPr>
              <p:cNvSpPr/>
              <p:nvPr/>
            </p:nvSpPr>
            <p:spPr>
              <a:xfrm>
                <a:off x="5743575" y="3367954"/>
                <a:ext cx="466725" cy="146771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FC1C933E-B8EB-45C7-9826-5AF2A9403A2C}"/>
                  </a:ext>
                </a:extLst>
              </p:cNvPr>
              <p:cNvSpPr/>
              <p:nvPr/>
            </p:nvSpPr>
            <p:spPr>
              <a:xfrm>
                <a:off x="5743575" y="3510829"/>
                <a:ext cx="466725" cy="146771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DF1C84AA-69A3-4D29-8C7A-164AA8407B77}"/>
                  </a:ext>
                </a:extLst>
              </p:cNvPr>
              <p:cNvSpPr/>
              <p:nvPr/>
            </p:nvSpPr>
            <p:spPr>
              <a:xfrm>
                <a:off x="5743575" y="3653704"/>
                <a:ext cx="466725" cy="146771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cxnSp>
          <p:nvCxnSpPr>
            <p:cNvPr id="78" name="AutoShape 54">
              <a:extLst>
                <a:ext uri="{FF2B5EF4-FFF2-40B4-BE49-F238E27FC236}">
                  <a16:creationId xmlns:a16="http://schemas.microsoft.com/office/drawing/2014/main" id="{BCEE8233-A284-4CD6-81BB-5192B0836A50}"/>
                </a:ext>
              </a:extLst>
            </p:cNvPr>
            <p:cNvCxnSpPr>
              <a:cxnSpLocks noChangeShapeType="1"/>
              <a:stCxn id="66" idx="3"/>
              <a:endCxn id="109" idx="1"/>
            </p:cNvCxnSpPr>
            <p:nvPr/>
          </p:nvCxnSpPr>
          <p:spPr bwMode="auto">
            <a:xfrm>
              <a:off x="4676775" y="2336440"/>
              <a:ext cx="1066800" cy="628650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lg"/>
            </a:ln>
          </p:spPr>
        </p:cxnSp>
        <p:cxnSp>
          <p:nvCxnSpPr>
            <p:cNvPr id="79" name="AutoShape 54">
              <a:extLst>
                <a:ext uri="{FF2B5EF4-FFF2-40B4-BE49-F238E27FC236}">
                  <a16:creationId xmlns:a16="http://schemas.microsoft.com/office/drawing/2014/main" id="{30AE7A2D-F7B0-4A5B-8F89-B63882E5BFBE}"/>
                </a:ext>
              </a:extLst>
            </p:cNvPr>
            <p:cNvCxnSpPr>
              <a:cxnSpLocks noChangeShapeType="1"/>
              <a:stCxn id="67" idx="3"/>
              <a:endCxn id="103" idx="1"/>
            </p:cNvCxnSpPr>
            <p:nvPr/>
          </p:nvCxnSpPr>
          <p:spPr bwMode="auto">
            <a:xfrm>
              <a:off x="4676775" y="2479315"/>
              <a:ext cx="1066800" cy="1438275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lg"/>
            </a:ln>
          </p:spPr>
        </p:cxnSp>
        <p:cxnSp>
          <p:nvCxnSpPr>
            <p:cNvPr id="80" name="AutoShape 54">
              <a:extLst>
                <a:ext uri="{FF2B5EF4-FFF2-40B4-BE49-F238E27FC236}">
                  <a16:creationId xmlns:a16="http://schemas.microsoft.com/office/drawing/2014/main" id="{27473C54-5668-443A-A2F4-E200357AA800}"/>
                </a:ext>
              </a:extLst>
            </p:cNvPr>
            <p:cNvCxnSpPr>
              <a:cxnSpLocks noChangeShapeType="1"/>
              <a:stCxn id="68" idx="3"/>
              <a:endCxn id="97" idx="1"/>
            </p:cNvCxnSpPr>
            <p:nvPr/>
          </p:nvCxnSpPr>
          <p:spPr bwMode="auto">
            <a:xfrm>
              <a:off x="4676775" y="2622190"/>
              <a:ext cx="1066800" cy="2295525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lg"/>
            </a:ln>
          </p:spPr>
        </p:cxnSp>
        <p:cxnSp>
          <p:nvCxnSpPr>
            <p:cNvPr id="81" name="AutoShape 54">
              <a:extLst>
                <a:ext uri="{FF2B5EF4-FFF2-40B4-BE49-F238E27FC236}">
                  <a16:creationId xmlns:a16="http://schemas.microsoft.com/office/drawing/2014/main" id="{E0242409-0608-4AB0-8765-9F0D12F68161}"/>
                </a:ext>
              </a:extLst>
            </p:cNvPr>
            <p:cNvCxnSpPr>
              <a:cxnSpLocks noChangeShapeType="1"/>
              <a:stCxn id="63" idx="3"/>
              <a:endCxn id="110" idx="1"/>
            </p:cNvCxnSpPr>
            <p:nvPr/>
          </p:nvCxnSpPr>
          <p:spPr bwMode="auto">
            <a:xfrm>
              <a:off x="4676775" y="3050815"/>
              <a:ext cx="1066800" cy="57150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lg"/>
            </a:ln>
          </p:spPr>
        </p:cxnSp>
        <p:cxnSp>
          <p:nvCxnSpPr>
            <p:cNvPr id="82" name="AutoShape 54">
              <a:extLst>
                <a:ext uri="{FF2B5EF4-FFF2-40B4-BE49-F238E27FC236}">
                  <a16:creationId xmlns:a16="http://schemas.microsoft.com/office/drawing/2014/main" id="{3F69FBDF-F3BC-4D07-B414-6FC10B1A36E2}"/>
                </a:ext>
              </a:extLst>
            </p:cNvPr>
            <p:cNvCxnSpPr>
              <a:cxnSpLocks noChangeShapeType="1"/>
              <a:stCxn id="64" idx="3"/>
              <a:endCxn id="104" idx="1"/>
            </p:cNvCxnSpPr>
            <p:nvPr/>
          </p:nvCxnSpPr>
          <p:spPr bwMode="auto">
            <a:xfrm>
              <a:off x="4676775" y="3193690"/>
              <a:ext cx="1066800" cy="866775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lg"/>
            </a:ln>
          </p:spPr>
        </p:cxnSp>
        <p:cxnSp>
          <p:nvCxnSpPr>
            <p:cNvPr id="83" name="AutoShape 54">
              <a:extLst>
                <a:ext uri="{FF2B5EF4-FFF2-40B4-BE49-F238E27FC236}">
                  <a16:creationId xmlns:a16="http://schemas.microsoft.com/office/drawing/2014/main" id="{270E1CF4-A369-4EF7-9FD0-5B9A00B33A31}"/>
                </a:ext>
              </a:extLst>
            </p:cNvPr>
            <p:cNvCxnSpPr>
              <a:cxnSpLocks noChangeShapeType="1"/>
              <a:stCxn id="65" idx="3"/>
              <a:endCxn id="98" idx="1"/>
            </p:cNvCxnSpPr>
            <p:nvPr/>
          </p:nvCxnSpPr>
          <p:spPr bwMode="auto">
            <a:xfrm>
              <a:off x="4676775" y="3336565"/>
              <a:ext cx="1066800" cy="1724025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lg"/>
            </a:ln>
          </p:spPr>
        </p:cxn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FDD75265-0A40-4149-B25F-F466E9294F59}"/>
                </a:ext>
              </a:extLst>
            </p:cNvPr>
            <p:cNvSpPr txBox="1"/>
            <p:nvPr/>
          </p:nvSpPr>
          <p:spPr>
            <a:xfrm>
              <a:off x="5544767" y="5715220"/>
              <a:ext cx="199892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Shuffle</a:t>
              </a:r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, Merge, [Combine]</a:t>
              </a:r>
            </a:p>
          </p:txBody>
        </p:sp>
        <p:cxnSp>
          <p:nvCxnSpPr>
            <p:cNvPr id="85" name="AutoShape 54">
              <a:extLst>
                <a:ext uri="{FF2B5EF4-FFF2-40B4-BE49-F238E27FC236}">
                  <a16:creationId xmlns:a16="http://schemas.microsoft.com/office/drawing/2014/main" id="{7B5D6EE8-EC43-4D56-8C01-16790744EBEE}"/>
                </a:ext>
              </a:extLst>
            </p:cNvPr>
            <p:cNvCxnSpPr>
              <a:cxnSpLocks noChangeShapeType="1"/>
              <a:stCxn id="60" idx="3"/>
              <a:endCxn id="111" idx="1"/>
            </p:cNvCxnSpPr>
            <p:nvPr/>
          </p:nvCxnSpPr>
          <p:spPr bwMode="auto">
            <a:xfrm flipV="1">
              <a:off x="4676775" y="3250840"/>
              <a:ext cx="1066800" cy="485775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lg"/>
            </a:ln>
          </p:spPr>
        </p:cxnSp>
        <p:cxnSp>
          <p:nvCxnSpPr>
            <p:cNvPr id="86" name="AutoShape 54">
              <a:extLst>
                <a:ext uri="{FF2B5EF4-FFF2-40B4-BE49-F238E27FC236}">
                  <a16:creationId xmlns:a16="http://schemas.microsoft.com/office/drawing/2014/main" id="{4194C91F-286A-4F06-AC0E-F053293CB2D5}"/>
                </a:ext>
              </a:extLst>
            </p:cNvPr>
            <p:cNvCxnSpPr>
              <a:cxnSpLocks noChangeShapeType="1"/>
              <a:stCxn id="61" idx="3"/>
              <a:endCxn id="105" idx="1"/>
            </p:cNvCxnSpPr>
            <p:nvPr/>
          </p:nvCxnSpPr>
          <p:spPr bwMode="auto">
            <a:xfrm>
              <a:off x="4676775" y="3879490"/>
              <a:ext cx="1066800" cy="323850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lg"/>
            </a:ln>
          </p:spPr>
        </p:cxnSp>
        <p:cxnSp>
          <p:nvCxnSpPr>
            <p:cNvPr id="87" name="AutoShape 54">
              <a:extLst>
                <a:ext uri="{FF2B5EF4-FFF2-40B4-BE49-F238E27FC236}">
                  <a16:creationId xmlns:a16="http://schemas.microsoft.com/office/drawing/2014/main" id="{F9894DF5-F96E-4E51-8EAB-1BB177DE7064}"/>
                </a:ext>
              </a:extLst>
            </p:cNvPr>
            <p:cNvCxnSpPr>
              <a:cxnSpLocks noChangeShapeType="1"/>
              <a:stCxn id="62" idx="3"/>
              <a:endCxn id="99" idx="1"/>
            </p:cNvCxnSpPr>
            <p:nvPr/>
          </p:nvCxnSpPr>
          <p:spPr bwMode="auto">
            <a:xfrm>
              <a:off x="4676775" y="4022365"/>
              <a:ext cx="1066800" cy="1181100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lg"/>
            </a:ln>
          </p:spPr>
        </p:cxnSp>
        <p:cxnSp>
          <p:nvCxnSpPr>
            <p:cNvPr id="88" name="AutoShape 54">
              <a:extLst>
                <a:ext uri="{FF2B5EF4-FFF2-40B4-BE49-F238E27FC236}">
                  <a16:creationId xmlns:a16="http://schemas.microsoft.com/office/drawing/2014/main" id="{80D19E5A-4600-45EF-9528-4EC674C00AD4}"/>
                </a:ext>
              </a:extLst>
            </p:cNvPr>
            <p:cNvCxnSpPr>
              <a:cxnSpLocks noChangeShapeType="1"/>
              <a:stCxn id="57" idx="3"/>
              <a:endCxn id="112" idx="1"/>
            </p:cNvCxnSpPr>
            <p:nvPr/>
          </p:nvCxnSpPr>
          <p:spPr bwMode="auto">
            <a:xfrm flipV="1">
              <a:off x="4676775" y="3393715"/>
              <a:ext cx="1066800" cy="1076325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lg"/>
            </a:ln>
          </p:spPr>
        </p:cxnSp>
        <p:cxnSp>
          <p:nvCxnSpPr>
            <p:cNvPr id="89" name="AutoShape 54">
              <a:extLst>
                <a:ext uri="{FF2B5EF4-FFF2-40B4-BE49-F238E27FC236}">
                  <a16:creationId xmlns:a16="http://schemas.microsoft.com/office/drawing/2014/main" id="{E859F790-0589-47B5-8405-70461A28BC8B}"/>
                </a:ext>
              </a:extLst>
            </p:cNvPr>
            <p:cNvCxnSpPr>
              <a:cxnSpLocks noChangeShapeType="1"/>
              <a:stCxn id="58" idx="3"/>
              <a:endCxn id="106" idx="1"/>
            </p:cNvCxnSpPr>
            <p:nvPr/>
          </p:nvCxnSpPr>
          <p:spPr bwMode="auto">
            <a:xfrm flipV="1">
              <a:off x="4676775" y="4346215"/>
              <a:ext cx="1066800" cy="266700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lg"/>
            </a:ln>
          </p:spPr>
        </p:cxnSp>
        <p:cxnSp>
          <p:nvCxnSpPr>
            <p:cNvPr id="90" name="AutoShape 54">
              <a:extLst>
                <a:ext uri="{FF2B5EF4-FFF2-40B4-BE49-F238E27FC236}">
                  <a16:creationId xmlns:a16="http://schemas.microsoft.com/office/drawing/2014/main" id="{8DB247E8-553E-42F2-AD21-E91BD7C0E090}"/>
                </a:ext>
              </a:extLst>
            </p:cNvPr>
            <p:cNvCxnSpPr>
              <a:cxnSpLocks noChangeShapeType="1"/>
              <a:stCxn id="59" idx="3"/>
              <a:endCxn id="100" idx="1"/>
            </p:cNvCxnSpPr>
            <p:nvPr/>
          </p:nvCxnSpPr>
          <p:spPr bwMode="auto">
            <a:xfrm>
              <a:off x="4676775" y="4755790"/>
              <a:ext cx="1066800" cy="590550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lg"/>
            </a:ln>
          </p:spPr>
        </p:cxnSp>
        <p:cxnSp>
          <p:nvCxnSpPr>
            <p:cNvPr id="91" name="AutoShape 54">
              <a:extLst>
                <a:ext uri="{FF2B5EF4-FFF2-40B4-BE49-F238E27FC236}">
                  <a16:creationId xmlns:a16="http://schemas.microsoft.com/office/drawing/2014/main" id="{A6416BD2-2B78-47BB-BE69-E63DEB8C8C62}"/>
                </a:ext>
              </a:extLst>
            </p:cNvPr>
            <p:cNvCxnSpPr>
              <a:cxnSpLocks noChangeShapeType="1"/>
              <a:stCxn id="54" idx="3"/>
              <a:endCxn id="113" idx="1"/>
            </p:cNvCxnSpPr>
            <p:nvPr/>
          </p:nvCxnSpPr>
          <p:spPr bwMode="auto">
            <a:xfrm flipV="1">
              <a:off x="4676775" y="3536590"/>
              <a:ext cx="1066800" cy="1647825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lg"/>
            </a:ln>
          </p:spPr>
        </p:cxnSp>
        <p:cxnSp>
          <p:nvCxnSpPr>
            <p:cNvPr id="92" name="AutoShape 54">
              <a:extLst>
                <a:ext uri="{FF2B5EF4-FFF2-40B4-BE49-F238E27FC236}">
                  <a16:creationId xmlns:a16="http://schemas.microsoft.com/office/drawing/2014/main" id="{F0F3AF8F-1658-411E-A26E-5DA8C8B21CBD}"/>
                </a:ext>
              </a:extLst>
            </p:cNvPr>
            <p:cNvCxnSpPr>
              <a:cxnSpLocks noChangeShapeType="1"/>
              <a:stCxn id="56" idx="3"/>
              <a:endCxn id="101" idx="1"/>
            </p:cNvCxnSpPr>
            <p:nvPr/>
          </p:nvCxnSpPr>
          <p:spPr bwMode="auto">
            <a:xfrm>
              <a:off x="4676775" y="5470165"/>
              <a:ext cx="1066800" cy="19050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lg"/>
            </a:ln>
          </p:spPr>
        </p:cxnSp>
        <p:cxnSp>
          <p:nvCxnSpPr>
            <p:cNvPr id="93" name="AutoShape 54">
              <a:extLst>
                <a:ext uri="{FF2B5EF4-FFF2-40B4-BE49-F238E27FC236}">
                  <a16:creationId xmlns:a16="http://schemas.microsoft.com/office/drawing/2014/main" id="{A49C9970-40B2-441E-A46C-D3124E96B5A3}"/>
                </a:ext>
              </a:extLst>
            </p:cNvPr>
            <p:cNvCxnSpPr>
              <a:cxnSpLocks noChangeShapeType="1"/>
              <a:stCxn id="51" idx="3"/>
              <a:endCxn id="114" idx="1"/>
            </p:cNvCxnSpPr>
            <p:nvPr/>
          </p:nvCxnSpPr>
          <p:spPr bwMode="auto">
            <a:xfrm flipV="1">
              <a:off x="4676775" y="3679465"/>
              <a:ext cx="1066800" cy="2228850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lg"/>
            </a:ln>
          </p:spPr>
        </p:cxnSp>
        <p:cxnSp>
          <p:nvCxnSpPr>
            <p:cNvPr id="94" name="AutoShape 54">
              <a:extLst>
                <a:ext uri="{FF2B5EF4-FFF2-40B4-BE49-F238E27FC236}">
                  <a16:creationId xmlns:a16="http://schemas.microsoft.com/office/drawing/2014/main" id="{2550A597-FDB8-47F7-99C2-35DE0E7AF4BE}"/>
                </a:ext>
              </a:extLst>
            </p:cNvPr>
            <p:cNvCxnSpPr>
              <a:cxnSpLocks noChangeShapeType="1"/>
              <a:stCxn id="52" idx="3"/>
              <a:endCxn id="108" idx="1"/>
            </p:cNvCxnSpPr>
            <p:nvPr/>
          </p:nvCxnSpPr>
          <p:spPr bwMode="auto">
            <a:xfrm flipV="1">
              <a:off x="4676775" y="4631965"/>
              <a:ext cx="1066800" cy="1419225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lg"/>
            </a:ln>
          </p:spPr>
        </p:cxnSp>
        <p:cxnSp>
          <p:nvCxnSpPr>
            <p:cNvPr id="95" name="AutoShape 54">
              <a:extLst>
                <a:ext uri="{FF2B5EF4-FFF2-40B4-BE49-F238E27FC236}">
                  <a16:creationId xmlns:a16="http://schemas.microsoft.com/office/drawing/2014/main" id="{1ED07E87-DE0D-4D6C-9351-9259FEAD936C}"/>
                </a:ext>
              </a:extLst>
            </p:cNvPr>
            <p:cNvCxnSpPr>
              <a:cxnSpLocks noChangeShapeType="1"/>
              <a:stCxn id="55" idx="3"/>
              <a:endCxn id="107" idx="1"/>
            </p:cNvCxnSpPr>
            <p:nvPr/>
          </p:nvCxnSpPr>
          <p:spPr bwMode="auto">
            <a:xfrm flipV="1">
              <a:off x="4676775" y="4489090"/>
              <a:ext cx="1066800" cy="838200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lg"/>
            </a:ln>
          </p:spPr>
        </p:cxnSp>
        <p:cxnSp>
          <p:nvCxnSpPr>
            <p:cNvPr id="96" name="AutoShape 54">
              <a:extLst>
                <a:ext uri="{FF2B5EF4-FFF2-40B4-BE49-F238E27FC236}">
                  <a16:creationId xmlns:a16="http://schemas.microsoft.com/office/drawing/2014/main" id="{005447D9-F845-4A39-B4F3-4EC682B77E6B}"/>
                </a:ext>
              </a:extLst>
            </p:cNvPr>
            <p:cNvCxnSpPr>
              <a:cxnSpLocks noChangeShapeType="1"/>
              <a:stCxn id="53" idx="3"/>
              <a:endCxn id="102" idx="1"/>
            </p:cNvCxnSpPr>
            <p:nvPr/>
          </p:nvCxnSpPr>
          <p:spPr bwMode="auto">
            <a:xfrm flipV="1">
              <a:off x="4676775" y="5632090"/>
              <a:ext cx="1066800" cy="561975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lg"/>
            </a:ln>
          </p:spPr>
        </p:cxnSp>
      </p:grpSp>
      <p:sp>
        <p:nvSpPr>
          <p:cNvPr id="115" name="TextBox 114">
            <a:extLst>
              <a:ext uri="{FF2B5EF4-FFF2-40B4-BE49-F238E27FC236}">
                <a16:creationId xmlns:a16="http://schemas.microsoft.com/office/drawing/2014/main" id="{11774B8B-F193-4CDB-B59C-1E4ECC362E10}"/>
              </a:ext>
            </a:extLst>
          </p:cNvPr>
          <p:cNvSpPr txBox="1"/>
          <p:nvPr/>
        </p:nvSpPr>
        <p:spPr>
          <a:xfrm>
            <a:off x="4791074" y="1200150"/>
            <a:ext cx="4352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#1 Data Locality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(delay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sched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., write affinity)</a:t>
            </a:r>
          </a:p>
          <a:p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#2 Reduced shuffle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(combine)</a:t>
            </a:r>
          </a:p>
          <a:p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#3 Fault tolerance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(replication, attempts)</a:t>
            </a: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91B65CA3-456D-4848-90A7-0AA21D4175CB}"/>
              </a:ext>
            </a:extLst>
          </p:cNvPr>
          <p:cNvSpPr txBox="1"/>
          <p:nvPr/>
        </p:nvSpPr>
        <p:spPr>
          <a:xfrm>
            <a:off x="7391401" y="6392644"/>
            <a:ext cx="17478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w/ #reducers = 3</a:t>
            </a:r>
          </a:p>
        </p:txBody>
      </p:sp>
    </p:spTree>
    <p:extLst>
      <p:ext uri="{BB962C8B-B14F-4D97-AF65-F5344CB8AC3E}">
        <p14:creationId xmlns:p14="http://schemas.microsoft.com/office/powerpoint/2010/main" val="4092394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" grpId="0"/>
      <p:bldP spid="1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MapReduce</a:t>
            </a:r>
            <a:r>
              <a:rPr lang="en-US" dirty="0"/>
              <a:t> </a:t>
            </a:r>
            <a:r>
              <a:rPr lang="en-AT" dirty="0"/>
              <a:t>–</a:t>
            </a:r>
            <a:r>
              <a:rPr lang="en-US" dirty="0"/>
              <a:t> Query Processing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Basic Unary Operations</a:t>
            </a:r>
          </a:p>
          <a:p>
            <a:pPr lvl="1"/>
            <a:r>
              <a:rPr lang="en-US" dirty="0"/>
              <a:t>Selections (brute-force), projections</a:t>
            </a:r>
          </a:p>
          <a:p>
            <a:pPr lvl="1"/>
            <a:r>
              <a:rPr lang="en-US" dirty="0"/>
              <a:t>Ordering (e.g., </a:t>
            </a:r>
            <a:r>
              <a:rPr lang="en-US" b="1" dirty="0" err="1">
                <a:solidFill>
                  <a:schemeClr val="accent1"/>
                </a:solidFill>
              </a:rPr>
              <a:t>TeraSort</a:t>
            </a:r>
            <a:r>
              <a:rPr lang="en-US" dirty="0"/>
              <a:t>): Sample, pick k quantiles; shuffle-based partition sort</a:t>
            </a:r>
          </a:p>
          <a:p>
            <a:pPr lvl="1"/>
            <a:r>
              <a:rPr lang="en-US" dirty="0"/>
              <a:t>Additive and semi-additive aggregation with grouping, distinct</a:t>
            </a:r>
          </a:p>
          <a:p>
            <a:pPr lvl="1"/>
            <a:endParaRPr lang="en-US" sz="700" dirty="0"/>
          </a:p>
          <a:p>
            <a:r>
              <a:rPr lang="en-US" dirty="0"/>
              <a:t>Binary Operations</a:t>
            </a:r>
          </a:p>
          <a:p>
            <a:pPr lvl="1"/>
            <a:r>
              <a:rPr lang="en-US" dirty="0"/>
              <a:t>Set operations </a:t>
            </a:r>
            <a:br>
              <a:rPr lang="en-US" dirty="0"/>
            </a:br>
            <a:r>
              <a:rPr lang="en-US" dirty="0"/>
              <a:t>(union, intersect, difference) and joins</a:t>
            </a:r>
          </a:p>
          <a:p>
            <a:pPr lvl="1"/>
            <a:r>
              <a:rPr lang="en-US" dirty="0"/>
              <a:t>Different physical operators for R </a:t>
            </a:r>
            <a:r>
              <a:rPr lang="en-US" dirty="0">
                <a:latin typeface="Cambria" panose="02040503050406030204" pitchFamily="18" charset="0"/>
              </a:rPr>
              <a:t>⨝</a:t>
            </a:r>
            <a:r>
              <a:rPr lang="en-US" dirty="0"/>
              <a:t> S</a:t>
            </a:r>
          </a:p>
          <a:p>
            <a:pPr lvl="2"/>
            <a:r>
              <a:rPr lang="en-US" b="1" dirty="0">
                <a:solidFill>
                  <a:srgbClr val="7889FB"/>
                </a:solidFill>
              </a:rPr>
              <a:t>Broadcast join</a:t>
            </a:r>
            <a:r>
              <a:rPr lang="en-US" dirty="0"/>
              <a:t>: broadcast S, build HT S, map-side HJOIN </a:t>
            </a:r>
          </a:p>
          <a:p>
            <a:pPr lvl="2"/>
            <a:r>
              <a:rPr lang="en-US" b="1" dirty="0">
                <a:solidFill>
                  <a:srgbClr val="7889FB"/>
                </a:solidFill>
              </a:rPr>
              <a:t>Repartition join</a:t>
            </a:r>
            <a:r>
              <a:rPr lang="en-US" dirty="0"/>
              <a:t>: shuffle (repartition) R and S, reduce-side MJOIN </a:t>
            </a:r>
          </a:p>
          <a:p>
            <a:pPr lvl="2"/>
            <a:r>
              <a:rPr lang="en-US" b="1" dirty="0">
                <a:solidFill>
                  <a:srgbClr val="7889FB"/>
                </a:solidFill>
              </a:rPr>
              <a:t>Improved repartition join: </a:t>
            </a:r>
            <a:r>
              <a:rPr lang="en-US" dirty="0"/>
              <a:t>avoid buffering via key-tag sorting</a:t>
            </a:r>
          </a:p>
          <a:p>
            <a:pPr lvl="2"/>
            <a:r>
              <a:rPr lang="en-US" b="1" dirty="0">
                <a:solidFill>
                  <a:srgbClr val="7889FB"/>
                </a:solidFill>
              </a:rPr>
              <a:t>Directed join</a:t>
            </a:r>
            <a:r>
              <a:rPr lang="en-US" dirty="0"/>
              <a:t> (pre/co-partitioned): map-only, R input, S read side-ways </a:t>
            </a:r>
          </a:p>
          <a:p>
            <a:pPr lvl="1"/>
            <a:endParaRPr lang="en-US" sz="700" dirty="0">
              <a:solidFill>
                <a:srgbClr val="FF0000"/>
              </a:solidFill>
            </a:endParaRPr>
          </a:p>
          <a:p>
            <a:r>
              <a:rPr lang="en-US" dirty="0"/>
              <a:t>Hybrid SQL-on-Hadoop Systems </a:t>
            </a:r>
            <a:r>
              <a:rPr lang="en-US" b="0" dirty="0"/>
              <a:t>[VLDB’15]</a:t>
            </a:r>
          </a:p>
          <a:p>
            <a:pPr lvl="1"/>
            <a:r>
              <a:rPr lang="en-US" dirty="0"/>
              <a:t>E.g.: </a:t>
            </a:r>
            <a:r>
              <a:rPr lang="en-US" dirty="0" err="1"/>
              <a:t>Hadapt</a:t>
            </a:r>
            <a:r>
              <a:rPr lang="en-US" dirty="0"/>
              <a:t> (</a:t>
            </a:r>
            <a:r>
              <a:rPr lang="en-US" dirty="0" err="1"/>
              <a:t>HadoopDB</a:t>
            </a:r>
            <a:r>
              <a:rPr lang="en-US" dirty="0"/>
              <a:t>), Impala, IBM </a:t>
            </a:r>
            <a:r>
              <a:rPr lang="en-US" dirty="0" err="1"/>
              <a:t>BigSQL</a:t>
            </a:r>
            <a:r>
              <a:rPr lang="en-US" dirty="0"/>
              <a:t>, Presto, Drill, </a:t>
            </a:r>
            <a:r>
              <a:rPr lang="en-US" dirty="0" err="1"/>
              <a:t>Actian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Data-Parallel Collection Processing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544768" y="2929640"/>
            <a:ext cx="2675106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[Spyros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Blanas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et al.: A comparison of join algorithms for log processing in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MapReduce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SIGMOD 2010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7676" y="2978932"/>
            <a:ext cx="49748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</p:spTree>
    <p:extLst>
      <p:ext uri="{BB962C8B-B14F-4D97-AF65-F5344CB8AC3E}">
        <p14:creationId xmlns:p14="http://schemas.microsoft.com/office/powerpoint/2010/main" val="273916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6229978"/>
            <a:ext cx="9144000" cy="62802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Spark History and Architecture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Summary </a:t>
            </a:r>
            <a:r>
              <a:rPr lang="en-US" dirty="0" err="1"/>
              <a:t>MapReduce</a:t>
            </a:r>
            <a:endParaRPr lang="en-US" dirty="0"/>
          </a:p>
          <a:p>
            <a:pPr lvl="1"/>
            <a:r>
              <a:rPr lang="en-US" dirty="0"/>
              <a:t>Large-scale &amp; fault-tolerant processing w/ UDFs and files </a:t>
            </a:r>
            <a:r>
              <a:rPr lang="en-US" b="1" dirty="0">
                <a:solidFill>
                  <a:srgbClr val="7889FB"/>
                </a:solidFill>
                <a:sym typeface="Wingdings" panose="05000000000000000000" pitchFamily="2" charset="2"/>
              </a:rPr>
              <a:t> Flexibility</a:t>
            </a:r>
            <a:endParaRPr lang="en-US" b="1" dirty="0">
              <a:solidFill>
                <a:srgbClr val="7889FB"/>
              </a:solidFill>
            </a:endParaRPr>
          </a:p>
          <a:p>
            <a:pPr lvl="1"/>
            <a:r>
              <a:rPr lang="en-US" dirty="0"/>
              <a:t>Restricted functional APIs </a:t>
            </a:r>
            <a:r>
              <a:rPr lang="en-US" b="1" dirty="0">
                <a:solidFill>
                  <a:srgbClr val="7889FB"/>
                </a:solidFill>
                <a:sym typeface="Wingdings" panose="05000000000000000000" pitchFamily="2" charset="2"/>
              </a:rPr>
              <a:t> Implicit parallelism and fault tolerance</a:t>
            </a:r>
          </a:p>
          <a:p>
            <a:pPr lvl="1"/>
            <a:r>
              <a:rPr lang="en-US" b="1" dirty="0">
                <a:solidFill>
                  <a:schemeClr val="tx1"/>
                </a:solidFill>
                <a:sym typeface="Wingdings" panose="05000000000000000000" pitchFamily="2" charset="2"/>
              </a:rPr>
              <a:t>Criticism</a:t>
            </a:r>
            <a:r>
              <a:rPr lang="en-US" dirty="0">
                <a:sym typeface="Wingdings" panose="05000000000000000000" pitchFamily="2" charset="2"/>
              </a:rPr>
              <a:t>: #1 </a:t>
            </a:r>
            <a:r>
              <a:rPr lang="en-US" b="1" dirty="0">
                <a:solidFill>
                  <a:schemeClr val="accent1"/>
                </a:solidFill>
                <a:sym typeface="Wingdings" panose="05000000000000000000" pitchFamily="2" charset="2"/>
              </a:rPr>
              <a:t>Performance</a:t>
            </a:r>
            <a:r>
              <a:rPr lang="en-US" dirty="0">
                <a:sym typeface="Wingdings" panose="05000000000000000000" pitchFamily="2" charset="2"/>
              </a:rPr>
              <a:t>, #2 </a:t>
            </a:r>
            <a:r>
              <a:rPr lang="en-US" b="1" dirty="0">
                <a:solidFill>
                  <a:schemeClr val="accent1"/>
                </a:solidFill>
                <a:sym typeface="Wingdings" panose="05000000000000000000" pitchFamily="2" charset="2"/>
              </a:rPr>
              <a:t>Low-level APIs</a:t>
            </a:r>
            <a:r>
              <a:rPr lang="en-US" dirty="0">
                <a:sym typeface="Wingdings" panose="05000000000000000000" pitchFamily="2" charset="2"/>
              </a:rPr>
              <a:t>, #3 </a:t>
            </a:r>
            <a:r>
              <a:rPr lang="en-US" b="1" dirty="0">
                <a:solidFill>
                  <a:schemeClr val="accent1"/>
                </a:solidFill>
                <a:sym typeface="Wingdings" panose="05000000000000000000" pitchFamily="2" charset="2"/>
              </a:rPr>
              <a:t>Many different systems</a:t>
            </a:r>
            <a:endParaRPr lang="en-US" b="1" dirty="0">
              <a:solidFill>
                <a:schemeClr val="accent1"/>
              </a:solidFill>
            </a:endParaRPr>
          </a:p>
          <a:p>
            <a:pPr lvl="1"/>
            <a:endParaRPr lang="en-US" sz="1200" dirty="0"/>
          </a:p>
          <a:p>
            <a:r>
              <a:rPr lang="en-US" dirty="0"/>
              <a:t>Evolution to Spark </a:t>
            </a:r>
            <a:r>
              <a:rPr lang="en-US" b="0" dirty="0"/>
              <a:t>(and </a:t>
            </a:r>
            <a:r>
              <a:rPr lang="en-US" b="0" dirty="0" err="1"/>
              <a:t>Flink</a:t>
            </a:r>
            <a:r>
              <a:rPr lang="en-US" b="0" dirty="0"/>
              <a:t>)</a:t>
            </a:r>
          </a:p>
          <a:p>
            <a:pPr lvl="1"/>
            <a:r>
              <a:rPr lang="en-US" dirty="0"/>
              <a:t>Spark [HotCloud’10] + RDDs [NSDI’12]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b="1" dirty="0">
                <a:solidFill>
                  <a:srgbClr val="7889FB"/>
                </a:solidFill>
                <a:sym typeface="Wingdings" panose="05000000000000000000" pitchFamily="2" charset="2"/>
              </a:rPr>
              <a:t>Apache Spark</a:t>
            </a:r>
            <a:r>
              <a:rPr lang="en-US" dirty="0">
                <a:sym typeface="Wingdings" panose="05000000000000000000" pitchFamily="2" charset="2"/>
              </a:rPr>
              <a:t> (2014)</a:t>
            </a:r>
          </a:p>
          <a:p>
            <a:pPr lvl="1"/>
            <a:r>
              <a:rPr lang="en-US" b="1" dirty="0"/>
              <a:t>Design:</a:t>
            </a:r>
            <a:r>
              <a:rPr lang="en-US" dirty="0"/>
              <a:t> </a:t>
            </a:r>
            <a:r>
              <a:rPr lang="en-US" b="1" dirty="0">
                <a:solidFill>
                  <a:srgbClr val="7889FB"/>
                </a:solidFill>
              </a:rPr>
              <a:t>standing executors with in-memory storage</a:t>
            </a:r>
            <a:r>
              <a:rPr lang="en-US" dirty="0"/>
              <a:t>, </a:t>
            </a:r>
            <a:br>
              <a:rPr lang="en-US" dirty="0"/>
            </a:br>
            <a:r>
              <a:rPr lang="en-US" dirty="0"/>
              <a:t>lazy evaluation, and fault-tolerance via RDD lineage</a:t>
            </a:r>
          </a:p>
          <a:p>
            <a:pPr lvl="1"/>
            <a:r>
              <a:rPr lang="en-US" b="1" dirty="0"/>
              <a:t>Performance:</a:t>
            </a:r>
            <a:r>
              <a:rPr lang="en-US" dirty="0"/>
              <a:t> In-memory storage and fast job scheduling (100ms vs 10s)</a:t>
            </a:r>
          </a:p>
          <a:p>
            <a:pPr lvl="1"/>
            <a:r>
              <a:rPr lang="en-US" b="1" dirty="0"/>
              <a:t>APIs:</a:t>
            </a:r>
            <a:r>
              <a:rPr lang="en-US" dirty="0"/>
              <a:t> Richer functional APIs and general computation DAGs, </a:t>
            </a:r>
            <a:br>
              <a:rPr lang="en-US" dirty="0"/>
            </a:br>
            <a:r>
              <a:rPr lang="en-US" dirty="0"/>
              <a:t>high-level APIs (e.g., </a:t>
            </a:r>
            <a:r>
              <a:rPr lang="en-US" dirty="0" err="1"/>
              <a:t>DataFrame</a:t>
            </a:r>
            <a:r>
              <a:rPr lang="en-US" dirty="0"/>
              <a:t>/Dataset), unified platform  </a:t>
            </a:r>
          </a:p>
          <a:p>
            <a:pPr lvl="1"/>
            <a:endParaRPr lang="en-US" sz="1200" dirty="0"/>
          </a:p>
          <a:p>
            <a:pPr marL="0" indent="0">
              <a:buNone/>
            </a:pPr>
            <a:r>
              <a:rPr lang="en-US" dirty="0">
                <a:sym typeface="Wingdings" panose="05000000000000000000" pitchFamily="2" charset="2"/>
              </a:rPr>
              <a:t> </a:t>
            </a:r>
            <a:r>
              <a:rPr lang="en-US" dirty="0"/>
              <a:t>But many shared concepts/infrastructure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Implicit parallelism through dist. collections </a:t>
            </a:r>
            <a:r>
              <a:rPr lang="en-US" dirty="0"/>
              <a:t>(data access, fault tolerance) </a:t>
            </a:r>
          </a:p>
          <a:p>
            <a:pPr lvl="1"/>
            <a:r>
              <a:rPr lang="en-US" dirty="0"/>
              <a:t>Resource negotiators (YARN, </a:t>
            </a:r>
            <a:r>
              <a:rPr lang="en-US" dirty="0" err="1"/>
              <a:t>Mesos</a:t>
            </a:r>
            <a:r>
              <a:rPr lang="en-US" dirty="0"/>
              <a:t>, Kubernetes)</a:t>
            </a:r>
          </a:p>
          <a:p>
            <a:pPr lvl="1"/>
            <a:r>
              <a:rPr lang="en-US" dirty="0"/>
              <a:t>HDFS and object store connectors (e.g., Swift, S3)</a:t>
            </a:r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Data-Parallel Collection Processing</a:t>
            </a:r>
          </a:p>
        </p:txBody>
      </p:sp>
      <p:pic>
        <p:nvPicPr>
          <p:cNvPr id="6" name="Picture 2" descr="http://spark.apache.org/images/spark-logo-trademark.png">
            <a:extLst>
              <a:ext uri="{FF2B5EF4-FFF2-40B4-BE49-F238E27FC236}">
                <a16:creationId xmlns:a16="http://schemas.microsoft.com/office/drawing/2014/main" id="{884CB94B-EB7E-4481-A383-F8C3E5968A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7541" y="3071101"/>
            <a:ext cx="876724" cy="46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0810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Spark History and Architecture, cont.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High-Level Architecture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Different language bindings</a:t>
            </a:r>
            <a:r>
              <a:rPr lang="en-US" dirty="0"/>
              <a:t>:</a:t>
            </a:r>
            <a:br>
              <a:rPr lang="en-US" dirty="0"/>
            </a:br>
            <a:r>
              <a:rPr lang="en-US" dirty="0"/>
              <a:t>Scala, Java, Python, R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Different libraries</a:t>
            </a:r>
            <a:r>
              <a:rPr lang="en-US" dirty="0"/>
              <a:t>:</a:t>
            </a:r>
            <a:br>
              <a:rPr lang="en-US" dirty="0"/>
            </a:br>
            <a:r>
              <a:rPr lang="en-US" dirty="0"/>
              <a:t>SQL, ML, Stream, Graph</a:t>
            </a:r>
          </a:p>
          <a:p>
            <a:pPr lvl="1"/>
            <a:r>
              <a:rPr lang="en-US" dirty="0"/>
              <a:t>Spark core (</a:t>
            </a:r>
            <a:r>
              <a:rPr lang="en-US" dirty="0" err="1"/>
              <a:t>incl</a:t>
            </a:r>
            <a:r>
              <a:rPr lang="en-US" dirty="0"/>
              <a:t> RDDs)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Different cluster managers</a:t>
            </a:r>
            <a:r>
              <a:rPr lang="en-US" dirty="0"/>
              <a:t>:</a:t>
            </a:r>
            <a:br>
              <a:rPr lang="en-US" dirty="0"/>
            </a:br>
            <a:r>
              <a:rPr lang="en-US" dirty="0"/>
              <a:t>Standalone, </a:t>
            </a:r>
            <a:r>
              <a:rPr lang="en-US" dirty="0" err="1"/>
              <a:t>Mesos</a:t>
            </a:r>
            <a:r>
              <a:rPr lang="en-US" dirty="0"/>
              <a:t>, </a:t>
            </a:r>
            <a:br>
              <a:rPr lang="en-US" dirty="0"/>
            </a:br>
            <a:r>
              <a:rPr lang="en-US" b="1" dirty="0">
                <a:solidFill>
                  <a:srgbClr val="7889FB"/>
                </a:solidFill>
              </a:rPr>
              <a:t>Yarn</a:t>
            </a:r>
            <a:r>
              <a:rPr lang="en-US" dirty="0"/>
              <a:t>, </a:t>
            </a:r>
            <a:r>
              <a:rPr lang="en-US" b="1" dirty="0">
                <a:solidFill>
                  <a:srgbClr val="7889FB"/>
                </a:solidFill>
              </a:rPr>
              <a:t>Kubernetes</a:t>
            </a:r>
          </a:p>
          <a:p>
            <a:pPr lvl="1"/>
            <a:r>
              <a:rPr lang="en-US" dirty="0"/>
              <a:t>Different file systems/</a:t>
            </a:r>
            <a:br>
              <a:rPr lang="en-US" dirty="0"/>
            </a:br>
            <a:r>
              <a:rPr lang="en-US" dirty="0"/>
              <a:t>formats, and data sources:</a:t>
            </a:r>
            <a:br>
              <a:rPr lang="en-US" dirty="0"/>
            </a:br>
            <a:r>
              <a:rPr lang="en-US" b="1" dirty="0">
                <a:solidFill>
                  <a:srgbClr val="7889FB"/>
                </a:solidFill>
              </a:rPr>
              <a:t>HDFS</a:t>
            </a:r>
            <a:r>
              <a:rPr lang="en-US" dirty="0"/>
              <a:t>, </a:t>
            </a:r>
            <a:r>
              <a:rPr lang="en-US" b="1" dirty="0">
                <a:solidFill>
                  <a:srgbClr val="7889FB"/>
                </a:solidFill>
              </a:rPr>
              <a:t>S3</a:t>
            </a:r>
            <a:r>
              <a:rPr lang="en-US" dirty="0"/>
              <a:t>, SWIFT, </a:t>
            </a:r>
            <a:r>
              <a:rPr lang="en-US" b="1" dirty="0">
                <a:solidFill>
                  <a:srgbClr val="7889FB"/>
                </a:solidFill>
              </a:rPr>
              <a:t>DBs</a:t>
            </a:r>
            <a:r>
              <a:rPr lang="en-US" dirty="0"/>
              <a:t>, </a:t>
            </a:r>
            <a:r>
              <a:rPr lang="en-US" b="1" dirty="0">
                <a:solidFill>
                  <a:srgbClr val="7889FB"/>
                </a:solidFill>
              </a:rPr>
              <a:t>NoSQL</a:t>
            </a:r>
          </a:p>
          <a:p>
            <a:endParaRPr lang="en-US" dirty="0"/>
          </a:p>
          <a:p>
            <a:r>
              <a:rPr lang="en-US" dirty="0"/>
              <a:t>Focus on a </a:t>
            </a:r>
            <a:r>
              <a:rPr lang="en-US" dirty="0">
                <a:solidFill>
                  <a:schemeClr val="accent1"/>
                </a:solidFill>
              </a:rPr>
              <a:t>unified</a:t>
            </a:r>
            <a:r>
              <a:rPr lang="en-US" dirty="0"/>
              <a:t> platform </a:t>
            </a:r>
            <a:br>
              <a:rPr lang="en-US" dirty="0"/>
            </a:br>
            <a:r>
              <a:rPr lang="en-US" dirty="0"/>
              <a:t>for data-parallel computation </a:t>
            </a:r>
            <a:r>
              <a:rPr lang="en-US" b="0" dirty="0"/>
              <a:t>(</a:t>
            </a:r>
            <a:r>
              <a:rPr lang="en-US" dirty="0">
                <a:solidFill>
                  <a:schemeClr val="accent1"/>
                </a:solidFill>
              </a:rPr>
              <a:t>Apache </a:t>
            </a:r>
            <a:r>
              <a:rPr lang="en-US" dirty="0" err="1">
                <a:solidFill>
                  <a:schemeClr val="accent1"/>
                </a:solidFill>
              </a:rPr>
              <a:t>Flink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b="0" dirty="0"/>
              <a:t>w/ similar goals)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Data-Parallel Collection Processing</a:t>
            </a:r>
          </a:p>
        </p:txBody>
      </p:sp>
      <p:pic>
        <p:nvPicPr>
          <p:cNvPr id="1027" name="Picture 3" descr="https://spark.apache.org/images/spark-stack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1034" y="1736136"/>
            <a:ext cx="4579292" cy="205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6887784" y="1427075"/>
            <a:ext cx="218066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https://spark.apache.org/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371033" y="3929013"/>
            <a:ext cx="1095269" cy="622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Standalone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529128" y="3929012"/>
            <a:ext cx="1095269" cy="622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MESOS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687223" y="3929011"/>
            <a:ext cx="1095269" cy="622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YARN</a:t>
            </a:r>
          </a:p>
        </p:txBody>
      </p:sp>
      <p:sp>
        <p:nvSpPr>
          <p:cNvPr id="15" name="Rectangle 14"/>
          <p:cNvSpPr/>
          <p:nvPr/>
        </p:nvSpPr>
        <p:spPr>
          <a:xfrm>
            <a:off x="7855057" y="3929010"/>
            <a:ext cx="1095269" cy="622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Kubernetes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4415" y="4887953"/>
            <a:ext cx="1364789" cy="620979"/>
          </a:xfrm>
          <a:prstGeom prst="rect">
            <a:avLst/>
          </a:prstGeom>
        </p:spPr>
      </p:pic>
      <p:pic>
        <p:nvPicPr>
          <p:cNvPr id="19" name="Picture 6" descr="http://www.sas.com/content/dam/SAS/sv_se/image/logo2/hadoop_elephant.png">
            <a:extLst>
              <a:ext uri="{FF2B5EF4-FFF2-40B4-BE49-F238E27FC236}">
                <a16:creationId xmlns:a16="http://schemas.microsoft.com/office/drawing/2014/main" id="{DC6AB0B5-1FBE-493F-8514-8ED3561133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528672" y="4683129"/>
            <a:ext cx="1452562" cy="34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2" descr="http://spark.apache.org/images/spark-logo-trademark.png">
            <a:extLst>
              <a:ext uri="{FF2B5EF4-FFF2-40B4-BE49-F238E27FC236}">
                <a16:creationId xmlns:a16="http://schemas.microsoft.com/office/drawing/2014/main" id="{884CB94B-EB7E-4481-A383-F8C3E5968A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5223" y="4591961"/>
            <a:ext cx="876724" cy="46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4832" y="5097954"/>
            <a:ext cx="1345926" cy="237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85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4" grpId="0" animBg="1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Spark Resilient Distributed Datasets (RDDs)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1784" y="1311256"/>
            <a:ext cx="8422216" cy="4941101"/>
          </a:xfrm>
        </p:spPr>
        <p:txBody>
          <a:bodyPr/>
          <a:lstStyle/>
          <a:p>
            <a:r>
              <a:rPr lang="en-US" dirty="0"/>
              <a:t>RDD Abstraction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Immutable</a:t>
            </a:r>
            <a:r>
              <a:rPr lang="en-US" dirty="0"/>
              <a:t>, partitioned </a:t>
            </a:r>
            <a:br>
              <a:rPr lang="en-US" dirty="0"/>
            </a:br>
            <a:r>
              <a:rPr lang="en-US" b="1" dirty="0">
                <a:solidFill>
                  <a:srgbClr val="7889FB"/>
                </a:solidFill>
              </a:rPr>
              <a:t>collections of key-value pairs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Coarse-grained</a:t>
            </a:r>
            <a:r>
              <a:rPr lang="en-US" dirty="0"/>
              <a:t> deterministic operations (transformations/actions) </a:t>
            </a:r>
          </a:p>
          <a:p>
            <a:pPr lvl="1"/>
            <a:r>
              <a:rPr lang="en-US" dirty="0"/>
              <a:t>Fault tolerance via lineage-based re-computation </a:t>
            </a:r>
          </a:p>
          <a:p>
            <a:pPr lvl="1"/>
            <a:endParaRPr lang="en-US" sz="700" dirty="0"/>
          </a:p>
          <a:p>
            <a:r>
              <a:rPr lang="en-US" dirty="0"/>
              <a:t>Operations</a:t>
            </a:r>
          </a:p>
          <a:p>
            <a:pPr lvl="1"/>
            <a:r>
              <a:rPr lang="en-US" dirty="0"/>
              <a:t>Transformations: </a:t>
            </a:r>
            <a:br>
              <a:rPr lang="en-US" dirty="0"/>
            </a:br>
            <a:r>
              <a:rPr lang="en-US" dirty="0"/>
              <a:t>define new RDDs</a:t>
            </a:r>
          </a:p>
          <a:p>
            <a:pPr lvl="1"/>
            <a:r>
              <a:rPr lang="en-US" dirty="0"/>
              <a:t>Actions: return </a:t>
            </a:r>
            <a:br>
              <a:rPr lang="en-US" dirty="0"/>
            </a:br>
            <a:r>
              <a:rPr lang="en-US" dirty="0"/>
              <a:t>result to driver</a:t>
            </a:r>
          </a:p>
          <a:p>
            <a:pPr lvl="1"/>
            <a:endParaRPr lang="en-US" sz="700" dirty="0"/>
          </a:p>
          <a:p>
            <a:r>
              <a:rPr lang="en-US" dirty="0"/>
              <a:t>Distributed Caching</a:t>
            </a:r>
          </a:p>
          <a:p>
            <a:pPr lvl="1"/>
            <a:r>
              <a:rPr lang="en-US" dirty="0"/>
              <a:t>Use fraction of worker </a:t>
            </a:r>
            <a:r>
              <a:rPr lang="en-US" b="1" dirty="0">
                <a:solidFill>
                  <a:srgbClr val="7889FB"/>
                </a:solidFill>
              </a:rPr>
              <a:t>memory for caching</a:t>
            </a:r>
          </a:p>
          <a:p>
            <a:pPr lvl="1"/>
            <a:r>
              <a:rPr lang="en-US" dirty="0"/>
              <a:t>Eviction at granularity of individual partitions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Different storage levels</a:t>
            </a:r>
            <a:r>
              <a:rPr lang="en-US" dirty="0"/>
              <a:t> (e.g., mem/disk x serialization x compression)</a:t>
            </a:r>
          </a:p>
          <a:p>
            <a:pPr lvl="1"/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Data-Parallel Collection Processing</a:t>
            </a:r>
          </a:p>
        </p:txBody>
      </p:sp>
      <p:sp>
        <p:nvSpPr>
          <p:cNvPr id="5" name="Rectangle 4"/>
          <p:cNvSpPr/>
          <p:nvPr/>
        </p:nvSpPr>
        <p:spPr>
          <a:xfrm>
            <a:off x="3998069" y="1348608"/>
            <a:ext cx="50486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err="1">
                <a:latin typeface="Consolas" pitchFamily="49" charset="0"/>
                <a:cs typeface="Consolas" pitchFamily="49" charset="0"/>
              </a:rPr>
              <a:t>JavaPairRDD</a:t>
            </a:r>
            <a:r>
              <a:rPr lang="en-US" dirty="0">
                <a:latin typeface="Consolas" pitchFamily="49" charset="0"/>
                <a:cs typeface="Consolas" pitchFamily="49" charset="0"/>
              </a:rPr>
              <a:t>&lt;</a:t>
            </a:r>
            <a:r>
              <a:rPr lang="en-US" dirty="0" err="1">
                <a:latin typeface="Consolas" pitchFamily="49" charset="0"/>
                <a:cs typeface="Consolas" pitchFamily="49" charset="0"/>
              </a:rPr>
              <a:t>MatrixIndexes,MatrixBlock</a:t>
            </a:r>
            <a:r>
              <a:rPr lang="en-US" dirty="0">
                <a:latin typeface="Consolas" pitchFamily="49" charset="0"/>
                <a:cs typeface="Consolas" pitchFamily="49" charset="0"/>
              </a:rPr>
              <a:t>&gt;</a:t>
            </a:r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3301510" y="3031543"/>
          <a:ext cx="5616443" cy="17766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2086">
                  <a:extLst>
                    <a:ext uri="{9D8B030D-6E8A-4147-A177-3AD203B41FA5}">
                      <a16:colId xmlns:a16="http://schemas.microsoft.com/office/drawing/2014/main" val="3401524698"/>
                    </a:ext>
                  </a:extLst>
                </a:gridCol>
                <a:gridCol w="4014357">
                  <a:extLst>
                    <a:ext uri="{9D8B030D-6E8A-4147-A177-3AD203B41FA5}">
                      <a16:colId xmlns:a16="http://schemas.microsoft.com/office/drawing/2014/main" val="770258148"/>
                    </a:ext>
                  </a:extLst>
                </a:gridCol>
              </a:tblGrid>
              <a:tr h="31282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Type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Examples</a:t>
                      </a: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1008150488"/>
                  </a:ext>
                </a:extLst>
              </a:tr>
              <a:tr h="899894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Transformation</a:t>
                      </a:r>
                      <a:b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</a:t>
                      </a:r>
                      <a:r>
                        <a:rPr lang="en-US" b="1" dirty="0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lazy</a:t>
                      </a:r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</a:t>
                      </a:r>
                    </a:p>
                  </a:txBody>
                  <a:tcPr marT="7200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7889FB"/>
                          </a:solidFill>
                          <a:latin typeface="Consolas" panose="020B0609020204030204" pitchFamily="49" charset="0"/>
                          <a:cs typeface="Calibri" panose="020F0502020204030204" pitchFamily="34" charset="0"/>
                        </a:rPr>
                        <a:t>map</a:t>
                      </a:r>
                      <a:r>
                        <a:rPr lang="en-US" sz="1600" dirty="0">
                          <a:latin typeface="Consolas" panose="020B0609020204030204" pitchFamily="49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1600" dirty="0" err="1">
                          <a:latin typeface="Consolas" panose="020B0609020204030204" pitchFamily="49" charset="0"/>
                          <a:cs typeface="Calibri" panose="020F0502020204030204" pitchFamily="34" charset="0"/>
                        </a:rPr>
                        <a:t>hadoopFile</a:t>
                      </a:r>
                      <a:r>
                        <a:rPr lang="en-US" sz="1600" dirty="0">
                          <a:latin typeface="Consolas" panose="020B0609020204030204" pitchFamily="49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1600" dirty="0" err="1">
                          <a:latin typeface="Consolas" panose="020B0609020204030204" pitchFamily="49" charset="0"/>
                          <a:cs typeface="Calibri" panose="020F0502020204030204" pitchFamily="34" charset="0"/>
                        </a:rPr>
                        <a:t>textFile</a:t>
                      </a:r>
                      <a:r>
                        <a:rPr lang="en-US" sz="1600" dirty="0">
                          <a:latin typeface="Consolas" panose="020B0609020204030204" pitchFamily="49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1600" dirty="0" err="1">
                          <a:latin typeface="Consolas" panose="020B0609020204030204" pitchFamily="49" charset="0"/>
                          <a:cs typeface="Calibri" panose="020F0502020204030204" pitchFamily="34" charset="0"/>
                        </a:rPr>
                        <a:t>flatMap</a:t>
                      </a:r>
                      <a:r>
                        <a:rPr lang="en-US" sz="1600" dirty="0">
                          <a:latin typeface="Consolas" panose="020B0609020204030204" pitchFamily="49" charset="0"/>
                          <a:cs typeface="Calibri" panose="020F0502020204030204" pitchFamily="34" charset="0"/>
                        </a:rPr>
                        <a:t>, filter,</a:t>
                      </a:r>
                      <a:r>
                        <a:rPr lang="en-US" sz="1600" baseline="0" dirty="0">
                          <a:latin typeface="Consolas" panose="020B0609020204030204" pitchFamily="49" charset="0"/>
                          <a:cs typeface="Calibri" panose="020F0502020204030204" pitchFamily="34" charset="0"/>
                        </a:rPr>
                        <a:t> sample, join, </a:t>
                      </a:r>
                      <a:r>
                        <a:rPr lang="en-US" sz="1600" baseline="0" dirty="0" err="1">
                          <a:latin typeface="Consolas" panose="020B0609020204030204" pitchFamily="49" charset="0"/>
                          <a:cs typeface="Calibri" panose="020F0502020204030204" pitchFamily="34" charset="0"/>
                        </a:rPr>
                        <a:t>groupByKey</a:t>
                      </a:r>
                      <a:r>
                        <a:rPr lang="en-US" sz="1600" baseline="0" dirty="0">
                          <a:latin typeface="Consolas" panose="020B0609020204030204" pitchFamily="49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1600" baseline="0" dirty="0" err="1">
                          <a:latin typeface="Consolas" panose="020B0609020204030204" pitchFamily="49" charset="0"/>
                          <a:cs typeface="Calibri" panose="020F0502020204030204" pitchFamily="34" charset="0"/>
                        </a:rPr>
                        <a:t>cogroup</a:t>
                      </a:r>
                      <a:r>
                        <a:rPr lang="en-US" sz="1600" baseline="0" dirty="0">
                          <a:latin typeface="Consolas" panose="020B0609020204030204" pitchFamily="49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1600" baseline="0" dirty="0" err="1">
                          <a:latin typeface="Consolas" panose="020B0609020204030204" pitchFamily="49" charset="0"/>
                          <a:cs typeface="Calibri" panose="020F0502020204030204" pitchFamily="34" charset="0"/>
                        </a:rPr>
                        <a:t>reduceByKey</a:t>
                      </a:r>
                      <a:r>
                        <a:rPr lang="en-US" sz="1600" baseline="0" dirty="0">
                          <a:latin typeface="Consolas" panose="020B0609020204030204" pitchFamily="49" charset="0"/>
                          <a:cs typeface="Calibri" panose="020F0502020204030204" pitchFamily="34" charset="0"/>
                        </a:rPr>
                        <a:t>, cross, </a:t>
                      </a:r>
                      <a:r>
                        <a:rPr lang="en-US" sz="1600" baseline="0" dirty="0" err="1">
                          <a:latin typeface="Consolas" panose="020B0609020204030204" pitchFamily="49" charset="0"/>
                          <a:cs typeface="Calibri" panose="020F0502020204030204" pitchFamily="34" charset="0"/>
                        </a:rPr>
                        <a:t>sortByKey</a:t>
                      </a:r>
                      <a:r>
                        <a:rPr lang="en-US" sz="1600" baseline="0" dirty="0">
                          <a:latin typeface="Consolas" panose="020B0609020204030204" pitchFamily="49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1600" baseline="0" dirty="0" err="1">
                          <a:latin typeface="Consolas" panose="020B0609020204030204" pitchFamily="49" charset="0"/>
                          <a:cs typeface="Calibri" panose="020F0502020204030204" pitchFamily="34" charset="0"/>
                        </a:rPr>
                        <a:t>mapValues</a:t>
                      </a:r>
                      <a:endParaRPr lang="en-US" sz="1600" dirty="0">
                        <a:latin typeface="Consolas" panose="020B0609020204030204" pitchFamily="49" charset="0"/>
                        <a:cs typeface="Calibri" panose="020F0502020204030204" pitchFamily="34" charset="0"/>
                      </a:endParaRP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519065457"/>
                  </a:ext>
                </a:extLst>
              </a:tr>
              <a:tr h="488514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Action</a:t>
                      </a:r>
                    </a:p>
                  </a:txBody>
                  <a:tcPr marT="7200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7889FB"/>
                          </a:solidFill>
                          <a:latin typeface="Consolas" panose="020B0609020204030204" pitchFamily="49" charset="0"/>
                          <a:cs typeface="Calibri" panose="020F0502020204030204" pitchFamily="34" charset="0"/>
                        </a:rPr>
                        <a:t>reduce</a:t>
                      </a:r>
                      <a:r>
                        <a:rPr lang="en-US" sz="1600" dirty="0">
                          <a:latin typeface="Consolas" panose="020B0609020204030204" pitchFamily="49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1600" baseline="0" dirty="0">
                          <a:latin typeface="Consolas" panose="020B0609020204030204" pitchFamily="49" charset="0"/>
                          <a:cs typeface="Calibri" panose="020F0502020204030204" pitchFamily="34" charset="0"/>
                        </a:rPr>
                        <a:t>save,</a:t>
                      </a:r>
                      <a:r>
                        <a:rPr lang="en-US" sz="1600" dirty="0">
                          <a:latin typeface="Consolas" panose="020B0609020204030204" pitchFamily="49" charset="0"/>
                          <a:cs typeface="Calibri" panose="020F0502020204030204" pitchFamily="34" charset="0"/>
                        </a:rPr>
                        <a:t/>
                      </a:r>
                      <a:br>
                        <a:rPr lang="en-US" sz="1600" dirty="0">
                          <a:latin typeface="Consolas" panose="020B0609020204030204" pitchFamily="49" charset="0"/>
                          <a:cs typeface="Calibri" panose="020F0502020204030204" pitchFamily="34" charset="0"/>
                        </a:rPr>
                      </a:br>
                      <a:r>
                        <a:rPr lang="en-US" sz="1600" dirty="0">
                          <a:latin typeface="Consolas" panose="020B0609020204030204" pitchFamily="49" charset="0"/>
                          <a:cs typeface="Calibri" panose="020F0502020204030204" pitchFamily="34" charset="0"/>
                        </a:rPr>
                        <a:t>collect, </a:t>
                      </a:r>
                      <a:r>
                        <a:rPr lang="en-US" sz="1600" baseline="0" dirty="0">
                          <a:latin typeface="Consolas" panose="020B0609020204030204" pitchFamily="49" charset="0"/>
                          <a:cs typeface="Calibri" panose="020F0502020204030204" pitchFamily="34" charset="0"/>
                        </a:rPr>
                        <a:t>count, </a:t>
                      </a:r>
                      <a:r>
                        <a:rPr lang="en-US" sz="1600" baseline="0" dirty="0" err="1">
                          <a:latin typeface="Consolas" panose="020B0609020204030204" pitchFamily="49" charset="0"/>
                          <a:cs typeface="Calibri" panose="020F0502020204030204" pitchFamily="34" charset="0"/>
                        </a:rPr>
                        <a:t>lookupKey</a:t>
                      </a:r>
                      <a:endParaRPr lang="en-US" sz="1600" dirty="0">
                        <a:latin typeface="Consolas" panose="020B0609020204030204" pitchFamily="49" charset="0"/>
                        <a:cs typeface="Calibri" panose="020F0502020204030204" pitchFamily="34" charset="0"/>
                      </a:endParaRP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894856619"/>
                  </a:ext>
                </a:extLst>
              </a:tr>
            </a:tbl>
          </a:graphicData>
        </a:graphic>
      </p:graphicFrame>
      <p:grpSp>
        <p:nvGrpSpPr>
          <p:cNvPr id="7" name="Group 6"/>
          <p:cNvGrpSpPr/>
          <p:nvPr/>
        </p:nvGrpSpPr>
        <p:grpSpPr>
          <a:xfrm>
            <a:off x="7583325" y="4825258"/>
            <a:ext cx="1334628" cy="857838"/>
            <a:chOff x="7192653" y="1319753"/>
            <a:chExt cx="1334628" cy="857838"/>
          </a:xfrm>
        </p:grpSpPr>
        <p:sp>
          <p:nvSpPr>
            <p:cNvPr id="8" name="Rectangle 7"/>
            <p:cNvSpPr/>
            <p:nvPr/>
          </p:nvSpPr>
          <p:spPr>
            <a:xfrm>
              <a:off x="7258642" y="1583702"/>
              <a:ext cx="556181" cy="593889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7896422" y="1583701"/>
              <a:ext cx="556181" cy="593889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7288493" y="1781666"/>
              <a:ext cx="485380" cy="367644"/>
            </a:xfrm>
            <a:prstGeom prst="rect">
              <a:avLst/>
            </a:prstGeom>
            <a:solidFill>
              <a:srgbClr val="7889FB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7931822" y="1781666"/>
              <a:ext cx="485380" cy="367644"/>
            </a:xfrm>
            <a:prstGeom prst="rect">
              <a:avLst/>
            </a:prstGeom>
            <a:solidFill>
              <a:srgbClr val="7889FB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192653" y="1319753"/>
              <a:ext cx="68260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Node1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844674" y="1321323"/>
              <a:ext cx="68260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Node2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95074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726" y="577911"/>
            <a:ext cx="8423274" cy="761470"/>
          </a:xfrm>
        </p:spPr>
        <p:txBody>
          <a:bodyPr/>
          <a:lstStyle/>
          <a:p>
            <a:r>
              <a:rPr lang="en-US" dirty="0"/>
              <a:t>Spark Resilient Distributed Datasets (RDDs), cont.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Lifecycle of an RDD</a:t>
            </a:r>
          </a:p>
          <a:p>
            <a:pPr lvl="1"/>
            <a:r>
              <a:rPr lang="en-US" dirty="0">
                <a:solidFill>
                  <a:schemeClr val="accent1"/>
                </a:solidFill>
              </a:rPr>
              <a:t>Note:</a:t>
            </a:r>
            <a:r>
              <a:rPr lang="en-US" dirty="0"/>
              <a:t> can’t broadcast </a:t>
            </a:r>
            <a:br>
              <a:rPr lang="en-US" dirty="0"/>
            </a:br>
            <a:r>
              <a:rPr lang="en-US" dirty="0"/>
              <a:t>an RDD directly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Data-Parallel Collection Processing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5194570" y="5203042"/>
            <a:ext cx="2101174" cy="729574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File on DFS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5194570" y="2959942"/>
            <a:ext cx="2101174" cy="729574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Distributed Collection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027880" y="2959431"/>
            <a:ext cx="2101174" cy="729574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Local Data</a:t>
            </a:r>
          </a:p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(value, collection)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3129054" y="3210132"/>
            <a:ext cx="1968240" cy="0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3229583" y="3466649"/>
            <a:ext cx="1964987" cy="0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926398" y="2598528"/>
            <a:ext cx="2571355" cy="33855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600" dirty="0" err="1">
                <a:latin typeface="Consolas" panose="020B0609020204030204" pitchFamily="49" charset="0"/>
                <a:cs typeface="Calibri" panose="020F0502020204030204" pitchFamily="34" charset="0"/>
              </a:rPr>
              <a:t>sc.</a:t>
            </a:r>
            <a:r>
              <a:rPr lang="en-US" sz="1600" b="1" dirty="0" err="1">
                <a:latin typeface="Consolas" panose="020B0609020204030204" pitchFamily="49" charset="0"/>
                <a:cs typeface="Calibri" panose="020F0502020204030204" pitchFamily="34" charset="0"/>
              </a:rPr>
              <a:t>parallelize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(</a:t>
            </a:r>
            <a:r>
              <a:rPr lang="en-US" sz="1600" dirty="0" err="1">
                <a:latin typeface="Consolas" panose="020B0609020204030204" pitchFamily="49" charset="0"/>
                <a:cs typeface="Calibri" panose="020F0502020204030204" pitchFamily="34" charset="0"/>
              </a:rPr>
              <a:t>lst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043277" y="3619364"/>
            <a:ext cx="2337595" cy="58477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600" dirty="0" err="1">
                <a:latin typeface="Consolas" panose="020B0609020204030204" pitchFamily="49" charset="0"/>
                <a:cs typeface="Calibri" panose="020F0502020204030204" pitchFamily="34" charset="0"/>
              </a:rPr>
              <a:t>lst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 = </a:t>
            </a:r>
            <a:r>
              <a:rPr lang="en-US" sz="1600" dirty="0" err="1">
                <a:latin typeface="Consolas" panose="020B0609020204030204" pitchFamily="49" charset="0"/>
                <a:cs typeface="Calibri" panose="020F0502020204030204" pitchFamily="34" charset="0"/>
              </a:rPr>
              <a:t>X.</a:t>
            </a:r>
            <a:r>
              <a:rPr lang="en-US" sz="1600" b="1" dirty="0" err="1">
                <a:latin typeface="Consolas" panose="020B0609020204030204" pitchFamily="49" charset="0"/>
                <a:cs typeface="Calibri" panose="020F0502020204030204" pitchFamily="34" charset="0"/>
              </a:rPr>
              <a:t>collect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()</a:t>
            </a:r>
            <a:b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</a:b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v = </a:t>
            </a:r>
            <a:r>
              <a:rPr lang="en-US" sz="1600" dirty="0" err="1">
                <a:latin typeface="Consolas" panose="020B0609020204030204" pitchFamily="49" charset="0"/>
                <a:cs typeface="Calibri" panose="020F0502020204030204" pitchFamily="34" charset="0"/>
              </a:rPr>
              <a:t>X.</a:t>
            </a:r>
            <a:r>
              <a:rPr lang="en-US" sz="1600" b="1" dirty="0" err="1">
                <a:latin typeface="Consolas" panose="020B0609020204030204" pitchFamily="49" charset="0"/>
                <a:cs typeface="Calibri" panose="020F0502020204030204" pitchFamily="34" charset="0"/>
              </a:rPr>
              <a:t>reduce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(foo())</a:t>
            </a:r>
          </a:p>
        </p:txBody>
      </p:sp>
      <p:sp>
        <p:nvSpPr>
          <p:cNvPr id="21" name="Arc 20"/>
          <p:cNvSpPr/>
          <p:nvPr/>
        </p:nvSpPr>
        <p:spPr>
          <a:xfrm>
            <a:off x="6673174" y="2559616"/>
            <a:ext cx="1262657" cy="735478"/>
          </a:xfrm>
          <a:prstGeom prst="arc">
            <a:avLst>
              <a:gd name="adj1" fmla="val 10816875"/>
              <a:gd name="adj2" fmla="val 5399996"/>
            </a:avLst>
          </a:prstGeom>
          <a:ln w="19050">
            <a:solidFill>
              <a:srgbClr val="7889FB"/>
            </a:solidFill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5997093" y="1425298"/>
            <a:ext cx="2571355" cy="1077218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600" dirty="0" err="1">
                <a:latin typeface="Consolas" panose="020B0609020204030204" pitchFamily="49" charset="0"/>
                <a:cs typeface="Calibri" panose="020F0502020204030204" pitchFamily="34" charset="0"/>
              </a:rPr>
              <a:t>X.</a:t>
            </a:r>
            <a:r>
              <a:rPr lang="en-US" sz="1600" b="1" dirty="0" err="1">
                <a:latin typeface="Consolas" panose="020B0609020204030204" pitchFamily="49" charset="0"/>
                <a:cs typeface="Calibri" panose="020F0502020204030204" pitchFamily="34" charset="0"/>
              </a:rPr>
              <a:t>filter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(foo())</a:t>
            </a:r>
          </a:p>
          <a:p>
            <a:pPr algn="ctr"/>
            <a:r>
              <a:rPr lang="en-US" sz="1600" dirty="0" err="1">
                <a:latin typeface="Consolas" panose="020B0609020204030204" pitchFamily="49" charset="0"/>
                <a:cs typeface="Calibri" panose="020F0502020204030204" pitchFamily="34" charset="0"/>
              </a:rPr>
              <a:t>X.</a:t>
            </a:r>
            <a:r>
              <a:rPr lang="en-US" sz="1600" b="1" dirty="0" err="1">
                <a:latin typeface="Consolas" panose="020B0609020204030204" pitchFamily="49" charset="0"/>
                <a:cs typeface="Calibri" panose="020F0502020204030204" pitchFamily="34" charset="0"/>
              </a:rPr>
              <a:t>mapValues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(foo())</a:t>
            </a:r>
          </a:p>
          <a:p>
            <a:pPr algn="ctr"/>
            <a:r>
              <a:rPr lang="en-US" sz="1600" dirty="0" err="1">
                <a:latin typeface="Consolas" panose="020B0609020204030204" pitchFamily="49" charset="0"/>
                <a:cs typeface="Calibri" panose="020F0502020204030204" pitchFamily="34" charset="0"/>
              </a:rPr>
              <a:t>X.</a:t>
            </a:r>
            <a:r>
              <a:rPr lang="en-US" sz="1600" b="1" dirty="0" err="1">
                <a:latin typeface="Consolas" panose="020B0609020204030204" pitchFamily="49" charset="0"/>
                <a:cs typeface="Calibri" panose="020F0502020204030204" pitchFamily="34" charset="0"/>
              </a:rPr>
              <a:t>reduceByKey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(foo())</a:t>
            </a:r>
          </a:p>
          <a:p>
            <a:pPr algn="ctr"/>
            <a:r>
              <a:rPr lang="en-US" sz="1600" dirty="0" err="1">
                <a:latin typeface="Consolas" panose="020B0609020204030204" pitchFamily="49" charset="0"/>
                <a:cs typeface="Calibri" panose="020F0502020204030204" pitchFamily="34" charset="0"/>
              </a:rPr>
              <a:t>X.</a:t>
            </a:r>
            <a:r>
              <a:rPr lang="en-US" sz="1600" b="1" dirty="0" err="1">
                <a:latin typeface="Consolas" panose="020B0609020204030204" pitchFamily="49" charset="0"/>
                <a:cs typeface="Calibri" panose="020F0502020204030204" pitchFamily="34" charset="0"/>
              </a:rPr>
              <a:t>cache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()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 flipH="1">
            <a:off x="6099249" y="3689517"/>
            <a:ext cx="2" cy="1417504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 flipV="1">
            <a:off x="6420252" y="3784060"/>
            <a:ext cx="1" cy="1418982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3501958" y="4472722"/>
            <a:ext cx="2605397" cy="58477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600" dirty="0" err="1">
                <a:latin typeface="Consolas" panose="020B0609020204030204" pitchFamily="49" charset="0"/>
                <a:cs typeface="Calibri" panose="020F0502020204030204" pitchFamily="34" charset="0"/>
              </a:rPr>
              <a:t>X.</a:t>
            </a:r>
            <a:r>
              <a:rPr lang="en-US" sz="1600" b="1" dirty="0" err="1">
                <a:latin typeface="Consolas" panose="020B0609020204030204" pitchFamily="49" charset="0"/>
                <a:cs typeface="Calibri" panose="020F0502020204030204" pitchFamily="34" charset="0"/>
              </a:rPr>
              <a:t>saveAsObjectFile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(f)</a:t>
            </a:r>
          </a:p>
          <a:p>
            <a:pPr algn="ctr"/>
            <a:r>
              <a:rPr lang="en-US" sz="1600" dirty="0" err="1">
                <a:latin typeface="Consolas" panose="020B0609020204030204" pitchFamily="49" charset="0"/>
                <a:cs typeface="Calibri" panose="020F0502020204030204" pitchFamily="34" charset="0"/>
              </a:rPr>
              <a:t>X.</a:t>
            </a:r>
            <a:r>
              <a:rPr lang="en-US" sz="1600" b="1" dirty="0" err="1">
                <a:latin typeface="Consolas" panose="020B0609020204030204" pitchFamily="49" charset="0"/>
                <a:cs typeface="Calibri" panose="020F0502020204030204" pitchFamily="34" charset="0"/>
              </a:rPr>
              <a:t>saveAsTextFile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(f)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536986" y="3976864"/>
            <a:ext cx="1895274" cy="58477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600" dirty="0" err="1">
                <a:latin typeface="Consolas" panose="020B0609020204030204" pitchFamily="49" charset="0"/>
                <a:cs typeface="Calibri" panose="020F0502020204030204" pitchFamily="34" charset="0"/>
              </a:rPr>
              <a:t>sc.</a:t>
            </a:r>
            <a:r>
              <a:rPr lang="en-US" sz="1600" b="1" dirty="0" err="1">
                <a:latin typeface="Consolas" panose="020B0609020204030204" pitchFamily="49" charset="0"/>
                <a:cs typeface="Calibri" panose="020F0502020204030204" pitchFamily="34" charset="0"/>
              </a:rPr>
              <a:t>hadoopFile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(f)</a:t>
            </a:r>
          </a:p>
          <a:p>
            <a:pPr algn="ctr"/>
            <a:r>
              <a:rPr lang="en-US" sz="1600" dirty="0" err="1">
                <a:latin typeface="Consolas" panose="020B0609020204030204" pitchFamily="49" charset="0"/>
                <a:cs typeface="Calibri" panose="020F0502020204030204" pitchFamily="34" charset="0"/>
              </a:rPr>
              <a:t>sc.</a:t>
            </a:r>
            <a:r>
              <a:rPr lang="en-US" sz="1600" b="1" dirty="0" err="1">
                <a:latin typeface="Consolas" panose="020B0609020204030204" pitchFamily="49" charset="0"/>
                <a:cs typeface="Calibri" panose="020F0502020204030204" pitchFamily="34" charset="0"/>
              </a:rPr>
              <a:t>textFile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(f)</a:t>
            </a:r>
          </a:p>
        </p:txBody>
      </p:sp>
      <p:pic>
        <p:nvPicPr>
          <p:cNvPr id="33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186" y="4472722"/>
            <a:ext cx="2824794" cy="168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771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1" grpId="0" animBg="1"/>
      <p:bldP spid="22" grpId="0"/>
      <p:bldP spid="31" grpId="0"/>
      <p:bldP spid="3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Spark Partitions and Implicit/Explicit Partitioning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Spark Partitions</a:t>
            </a:r>
          </a:p>
          <a:p>
            <a:pPr lvl="1"/>
            <a:r>
              <a:rPr lang="en-US" dirty="0"/>
              <a:t>Logical key-value collections are split into </a:t>
            </a:r>
            <a:r>
              <a:rPr lang="en-US" b="1" dirty="0">
                <a:solidFill>
                  <a:schemeClr val="accent1"/>
                </a:solidFill>
              </a:rPr>
              <a:t>physical partitions</a:t>
            </a:r>
          </a:p>
          <a:p>
            <a:pPr lvl="1"/>
            <a:r>
              <a:rPr lang="en-US" dirty="0"/>
              <a:t>Partitions are granularity of </a:t>
            </a:r>
            <a:r>
              <a:rPr lang="en-US" b="1" dirty="0">
                <a:solidFill>
                  <a:srgbClr val="7889FB"/>
                </a:solidFill>
              </a:rPr>
              <a:t>tasks, I/O, shuffling, evictions</a:t>
            </a:r>
          </a:p>
          <a:p>
            <a:pPr lvl="1"/>
            <a:endParaRPr lang="en-US" sz="700" dirty="0"/>
          </a:p>
          <a:p>
            <a:r>
              <a:rPr lang="en-US" dirty="0"/>
              <a:t>Partitioning via </a:t>
            </a:r>
            <a:r>
              <a:rPr lang="en-US" dirty="0" err="1"/>
              <a:t>Partitioners</a:t>
            </a:r>
            <a:r>
              <a:rPr lang="en-US" dirty="0"/>
              <a:t> </a:t>
            </a:r>
            <a:endParaRPr lang="en-US" b="0" dirty="0"/>
          </a:p>
          <a:p>
            <a:pPr lvl="1"/>
            <a:r>
              <a:rPr lang="en-US" dirty="0"/>
              <a:t>Implicitly on every data shuffling</a:t>
            </a:r>
          </a:p>
          <a:p>
            <a:pPr lvl="1"/>
            <a:r>
              <a:rPr lang="en-US" dirty="0"/>
              <a:t>Explicitly via </a:t>
            </a:r>
            <a:r>
              <a:rPr lang="en-US" dirty="0" err="1">
                <a:latin typeface="Consolas" panose="020B0609020204030204" pitchFamily="49" charset="0"/>
              </a:rPr>
              <a:t>R.repartition</a:t>
            </a:r>
            <a:r>
              <a:rPr lang="en-US" dirty="0">
                <a:latin typeface="Consolas" panose="020B0609020204030204" pitchFamily="49" charset="0"/>
              </a:rPr>
              <a:t>(n)</a:t>
            </a:r>
          </a:p>
          <a:p>
            <a:pPr lvl="1"/>
            <a:endParaRPr lang="en-US" sz="700" dirty="0"/>
          </a:p>
          <a:p>
            <a:r>
              <a:rPr lang="en-US" dirty="0"/>
              <a:t>Partitioning-Preserving</a:t>
            </a:r>
          </a:p>
          <a:p>
            <a:pPr lvl="1"/>
            <a:r>
              <a:rPr lang="en-US" dirty="0"/>
              <a:t>All operations that are guaranteed to keep keys unchanged </a:t>
            </a:r>
            <a:br>
              <a:rPr lang="en-US" dirty="0"/>
            </a:br>
            <a:r>
              <a:rPr lang="en-US" dirty="0"/>
              <a:t>(e.g. </a:t>
            </a:r>
            <a:r>
              <a:rPr lang="en-US" dirty="0" err="1">
                <a:latin typeface="Consolas" panose="020B0609020204030204" pitchFamily="49" charset="0"/>
              </a:rPr>
              <a:t>mapValues</a:t>
            </a:r>
            <a:r>
              <a:rPr lang="en-US" dirty="0">
                <a:latin typeface="Consolas" panose="020B0609020204030204" pitchFamily="49" charset="0"/>
              </a:rPr>
              <a:t>()</a:t>
            </a:r>
            <a:r>
              <a:rPr lang="en-US" dirty="0"/>
              <a:t>, </a:t>
            </a:r>
            <a:r>
              <a:rPr lang="en-US" dirty="0" err="1">
                <a:latin typeface="Consolas" panose="020B0609020204030204" pitchFamily="49" charset="0"/>
              </a:rPr>
              <a:t>mapPartitions</a:t>
            </a:r>
            <a:r>
              <a:rPr lang="en-US" dirty="0">
                <a:latin typeface="Consolas" panose="020B0609020204030204" pitchFamily="49" charset="0"/>
              </a:rPr>
              <a:t>()</a:t>
            </a:r>
            <a:r>
              <a:rPr lang="en-US" dirty="0"/>
              <a:t> w/ </a:t>
            </a:r>
            <a:r>
              <a:rPr lang="en-US" dirty="0" err="1"/>
              <a:t>preservesPart</a:t>
            </a:r>
            <a:r>
              <a:rPr lang="en-US" dirty="0"/>
              <a:t> flag)</a:t>
            </a:r>
          </a:p>
          <a:p>
            <a:pPr lvl="1"/>
            <a:endParaRPr lang="en-US" sz="700" dirty="0"/>
          </a:p>
          <a:p>
            <a:r>
              <a:rPr lang="en-US" dirty="0"/>
              <a:t>Partitioning-Exploiting</a:t>
            </a:r>
          </a:p>
          <a:p>
            <a:pPr lvl="1"/>
            <a:r>
              <a:rPr lang="en-US" dirty="0"/>
              <a:t>Join: R3 = R1.join(R2)</a:t>
            </a:r>
          </a:p>
          <a:p>
            <a:pPr lvl="1"/>
            <a:r>
              <a:rPr lang="en-US" dirty="0"/>
              <a:t>Lookups: </a:t>
            </a:r>
            <a:br>
              <a:rPr lang="en-US" dirty="0"/>
            </a:br>
            <a:r>
              <a:rPr lang="en-US" dirty="0">
                <a:latin typeface="Consolas" panose="020B0609020204030204" pitchFamily="49" charset="0"/>
              </a:rPr>
              <a:t>v = </a:t>
            </a:r>
            <a:r>
              <a:rPr lang="en-US" dirty="0" err="1">
                <a:latin typeface="Consolas" panose="020B0609020204030204" pitchFamily="49" charset="0"/>
              </a:rPr>
              <a:t>C.lookup</a:t>
            </a:r>
            <a:r>
              <a:rPr lang="en-US" dirty="0">
                <a:latin typeface="Consolas" panose="020B0609020204030204" pitchFamily="49" charset="0"/>
              </a:rPr>
              <a:t>(k)</a:t>
            </a:r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Data-Parallel Collection Processing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497089" y="2541570"/>
            <a:ext cx="2974313" cy="9233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Example </a:t>
            </a:r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Hash Partitioning:</a:t>
            </a:r>
          </a:p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For all (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k,v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) of R: 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pid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= hash(k) % n 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ED89E892-6B17-45F0-98F3-167666492C9F}"/>
              </a:ext>
            </a:extLst>
          </p:cNvPr>
          <p:cNvGrpSpPr/>
          <p:nvPr/>
        </p:nvGrpSpPr>
        <p:grpSpPr>
          <a:xfrm>
            <a:off x="4115962" y="5151253"/>
            <a:ext cx="2050373" cy="1128766"/>
            <a:chOff x="3658761" y="2553960"/>
            <a:chExt cx="2050373" cy="1128766"/>
          </a:xfrm>
        </p:grpSpPr>
        <p:sp>
          <p:nvSpPr>
            <p:cNvPr id="35" name="Rectangle 34"/>
            <p:cNvSpPr/>
            <p:nvPr/>
          </p:nvSpPr>
          <p:spPr>
            <a:xfrm>
              <a:off x="3665458" y="2553960"/>
              <a:ext cx="995304" cy="34164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0:</a:t>
              </a:r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 8, 1, 6</a:t>
              </a: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3667134" y="3339407"/>
              <a:ext cx="995304" cy="34164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1:</a:t>
              </a:r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 7, 5</a:t>
              </a: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3658761" y="2939148"/>
              <a:ext cx="995304" cy="34164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2:</a:t>
              </a:r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 2, 3, 4</a:t>
              </a: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4913125" y="2555635"/>
              <a:ext cx="794333" cy="34164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0:</a:t>
              </a:r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 1, 2</a:t>
              </a: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4914801" y="3341082"/>
              <a:ext cx="794333" cy="34164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1:</a:t>
              </a:r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 5, 6</a:t>
              </a: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4906428" y="2940823"/>
              <a:ext cx="794333" cy="34164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2:</a:t>
              </a:r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 3, 4</a:t>
              </a:r>
            </a:p>
          </p:txBody>
        </p:sp>
        <p:cxnSp>
          <p:nvCxnSpPr>
            <p:cNvPr id="41" name="Straight Connector 40"/>
            <p:cNvCxnSpPr>
              <a:stCxn id="35" idx="3"/>
              <a:endCxn id="38" idx="1"/>
            </p:cNvCxnSpPr>
            <p:nvPr/>
          </p:nvCxnSpPr>
          <p:spPr>
            <a:xfrm>
              <a:off x="4660762" y="2724782"/>
              <a:ext cx="252363" cy="1675"/>
            </a:xfrm>
            <a:prstGeom prst="line">
              <a:avLst/>
            </a:prstGeom>
            <a:ln w="19050">
              <a:solidFill>
                <a:srgbClr val="7889FB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>
              <a:stCxn id="35" idx="3"/>
              <a:endCxn id="40" idx="1"/>
            </p:cNvCxnSpPr>
            <p:nvPr/>
          </p:nvCxnSpPr>
          <p:spPr>
            <a:xfrm>
              <a:off x="4660762" y="2724782"/>
              <a:ext cx="245666" cy="386863"/>
            </a:xfrm>
            <a:prstGeom prst="line">
              <a:avLst/>
            </a:prstGeom>
            <a:ln w="19050">
              <a:solidFill>
                <a:srgbClr val="7889FB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>
              <a:stCxn id="35" idx="3"/>
              <a:endCxn id="39" idx="1"/>
            </p:cNvCxnSpPr>
            <p:nvPr/>
          </p:nvCxnSpPr>
          <p:spPr>
            <a:xfrm>
              <a:off x="4660762" y="2724782"/>
              <a:ext cx="254039" cy="787122"/>
            </a:xfrm>
            <a:prstGeom prst="line">
              <a:avLst/>
            </a:prstGeom>
            <a:ln w="19050">
              <a:solidFill>
                <a:srgbClr val="7889FB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>
              <a:stCxn id="37" idx="3"/>
              <a:endCxn id="38" idx="1"/>
            </p:cNvCxnSpPr>
            <p:nvPr/>
          </p:nvCxnSpPr>
          <p:spPr>
            <a:xfrm flipV="1">
              <a:off x="4654065" y="2726457"/>
              <a:ext cx="259060" cy="383513"/>
            </a:xfrm>
            <a:prstGeom prst="line">
              <a:avLst/>
            </a:prstGeom>
            <a:ln w="19050">
              <a:solidFill>
                <a:srgbClr val="7889FB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>
              <a:stCxn id="37" idx="3"/>
              <a:endCxn id="40" idx="1"/>
            </p:cNvCxnSpPr>
            <p:nvPr/>
          </p:nvCxnSpPr>
          <p:spPr>
            <a:xfrm>
              <a:off x="4654065" y="3109970"/>
              <a:ext cx="252363" cy="1675"/>
            </a:xfrm>
            <a:prstGeom prst="line">
              <a:avLst/>
            </a:prstGeom>
            <a:ln w="19050">
              <a:solidFill>
                <a:srgbClr val="7889FB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>
              <a:stCxn id="36" idx="3"/>
              <a:endCxn id="39" idx="1"/>
            </p:cNvCxnSpPr>
            <p:nvPr/>
          </p:nvCxnSpPr>
          <p:spPr>
            <a:xfrm>
              <a:off x="4662438" y="3510229"/>
              <a:ext cx="252363" cy="1675"/>
            </a:xfrm>
            <a:prstGeom prst="line">
              <a:avLst/>
            </a:prstGeom>
            <a:ln w="19050">
              <a:solidFill>
                <a:srgbClr val="7889FB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>
              <a:stCxn id="37" idx="3"/>
              <a:endCxn id="39" idx="1"/>
            </p:cNvCxnSpPr>
            <p:nvPr/>
          </p:nvCxnSpPr>
          <p:spPr>
            <a:xfrm>
              <a:off x="4654065" y="3109970"/>
              <a:ext cx="260736" cy="401934"/>
            </a:xfrm>
            <a:prstGeom prst="line">
              <a:avLst/>
            </a:prstGeom>
            <a:ln w="19050">
              <a:solidFill>
                <a:srgbClr val="7889FB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>
              <a:stCxn id="36" idx="3"/>
              <a:endCxn id="38" idx="1"/>
            </p:cNvCxnSpPr>
            <p:nvPr/>
          </p:nvCxnSpPr>
          <p:spPr>
            <a:xfrm flipV="1">
              <a:off x="4662438" y="2726457"/>
              <a:ext cx="250687" cy="783772"/>
            </a:xfrm>
            <a:prstGeom prst="line">
              <a:avLst/>
            </a:prstGeom>
            <a:ln w="19050">
              <a:solidFill>
                <a:srgbClr val="7889FB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>
              <a:stCxn id="36" idx="3"/>
              <a:endCxn id="40" idx="1"/>
            </p:cNvCxnSpPr>
            <p:nvPr/>
          </p:nvCxnSpPr>
          <p:spPr>
            <a:xfrm flipV="1">
              <a:off x="4662438" y="3111645"/>
              <a:ext cx="243990" cy="398584"/>
            </a:xfrm>
            <a:prstGeom prst="line">
              <a:avLst/>
            </a:prstGeom>
            <a:ln w="19050">
              <a:solidFill>
                <a:srgbClr val="7889FB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A6CD98F3-5E34-4846-9EA1-F5F05B63B77F}"/>
              </a:ext>
            </a:extLst>
          </p:cNvPr>
          <p:cNvGrpSpPr/>
          <p:nvPr/>
        </p:nvGrpSpPr>
        <p:grpSpPr>
          <a:xfrm>
            <a:off x="6899824" y="5139529"/>
            <a:ext cx="2050373" cy="1128766"/>
            <a:chOff x="6812274" y="2542236"/>
            <a:chExt cx="2050373" cy="1128766"/>
          </a:xfrm>
        </p:grpSpPr>
        <p:sp>
          <p:nvSpPr>
            <p:cNvPr id="51" name="Rectangle 50"/>
            <p:cNvSpPr/>
            <p:nvPr/>
          </p:nvSpPr>
          <p:spPr>
            <a:xfrm>
              <a:off x="6818971" y="2542236"/>
              <a:ext cx="995304" cy="34164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0:</a:t>
              </a:r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 3, 6</a:t>
              </a:r>
            </a:p>
          </p:txBody>
        </p:sp>
        <p:sp>
          <p:nvSpPr>
            <p:cNvPr id="52" name="Rectangle 51"/>
            <p:cNvSpPr/>
            <p:nvPr/>
          </p:nvSpPr>
          <p:spPr>
            <a:xfrm>
              <a:off x="6820647" y="3327683"/>
              <a:ext cx="995304" cy="34164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1:</a:t>
              </a:r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 4, 7, 1</a:t>
              </a:r>
            </a:p>
          </p:txBody>
        </p:sp>
        <p:sp>
          <p:nvSpPr>
            <p:cNvPr id="53" name="Rectangle 52"/>
            <p:cNvSpPr/>
            <p:nvPr/>
          </p:nvSpPr>
          <p:spPr>
            <a:xfrm>
              <a:off x="6812274" y="2927424"/>
              <a:ext cx="995304" cy="34164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2:</a:t>
              </a:r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 2, 5, 8</a:t>
              </a:r>
            </a:p>
          </p:txBody>
        </p:sp>
        <p:sp>
          <p:nvSpPr>
            <p:cNvPr id="54" name="Rectangle 53"/>
            <p:cNvSpPr/>
            <p:nvPr/>
          </p:nvSpPr>
          <p:spPr>
            <a:xfrm>
              <a:off x="8066638" y="2543911"/>
              <a:ext cx="794333" cy="34164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0:</a:t>
              </a:r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 6, 3</a:t>
              </a:r>
            </a:p>
          </p:txBody>
        </p:sp>
        <p:sp>
          <p:nvSpPr>
            <p:cNvPr id="55" name="Rectangle 54"/>
            <p:cNvSpPr/>
            <p:nvPr/>
          </p:nvSpPr>
          <p:spPr>
            <a:xfrm>
              <a:off x="8068314" y="3329358"/>
              <a:ext cx="794333" cy="34164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1:</a:t>
              </a:r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 4, 1</a:t>
              </a:r>
            </a:p>
          </p:txBody>
        </p:sp>
        <p:sp>
          <p:nvSpPr>
            <p:cNvPr id="56" name="Rectangle 55"/>
            <p:cNvSpPr/>
            <p:nvPr/>
          </p:nvSpPr>
          <p:spPr>
            <a:xfrm>
              <a:off x="8059941" y="2929099"/>
              <a:ext cx="794333" cy="34164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2:</a:t>
              </a:r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 5, 2</a:t>
              </a:r>
            </a:p>
          </p:txBody>
        </p:sp>
        <p:cxnSp>
          <p:nvCxnSpPr>
            <p:cNvPr id="57" name="Straight Connector 56"/>
            <p:cNvCxnSpPr>
              <a:stCxn id="54" idx="1"/>
              <a:endCxn id="51" idx="3"/>
            </p:cNvCxnSpPr>
            <p:nvPr/>
          </p:nvCxnSpPr>
          <p:spPr>
            <a:xfrm flipH="1" flipV="1">
              <a:off x="7814275" y="2713058"/>
              <a:ext cx="252363" cy="1675"/>
            </a:xfrm>
            <a:prstGeom prst="line">
              <a:avLst/>
            </a:prstGeom>
            <a:ln w="19050">
              <a:solidFill>
                <a:srgbClr val="7889FB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>
              <a:stCxn id="56" idx="1"/>
              <a:endCxn id="53" idx="3"/>
            </p:cNvCxnSpPr>
            <p:nvPr/>
          </p:nvCxnSpPr>
          <p:spPr>
            <a:xfrm flipH="1" flipV="1">
              <a:off x="7807578" y="3098246"/>
              <a:ext cx="252363" cy="1675"/>
            </a:xfrm>
            <a:prstGeom prst="line">
              <a:avLst/>
            </a:prstGeom>
            <a:ln w="19050">
              <a:solidFill>
                <a:srgbClr val="7889FB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>
              <a:stCxn id="55" idx="1"/>
              <a:endCxn id="52" idx="3"/>
            </p:cNvCxnSpPr>
            <p:nvPr/>
          </p:nvCxnSpPr>
          <p:spPr>
            <a:xfrm flipH="1" flipV="1">
              <a:off x="7815951" y="3498505"/>
              <a:ext cx="252363" cy="1675"/>
            </a:xfrm>
            <a:prstGeom prst="line">
              <a:avLst/>
            </a:prstGeom>
            <a:ln w="19050">
              <a:solidFill>
                <a:srgbClr val="7889FB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0" name="Right Arrow 59"/>
          <p:cNvSpPr/>
          <p:nvPr/>
        </p:nvSpPr>
        <p:spPr>
          <a:xfrm>
            <a:off x="6398483" y="5577319"/>
            <a:ext cx="326229" cy="320865"/>
          </a:xfrm>
          <a:prstGeom prst="rightArrow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A68B7D16-50B3-45F7-89A6-014F6D5E45C0}"/>
              </a:ext>
            </a:extLst>
          </p:cNvPr>
          <p:cNvSpPr txBox="1"/>
          <p:nvPr/>
        </p:nvSpPr>
        <p:spPr>
          <a:xfrm>
            <a:off x="6236296" y="5151253"/>
            <a:ext cx="629005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% 3</a:t>
            </a:r>
          </a:p>
        </p:txBody>
      </p:sp>
      <p:sp>
        <p:nvSpPr>
          <p:cNvPr id="62" name="Textfeld 10"/>
          <p:cNvSpPr txBox="1"/>
          <p:nvPr/>
        </p:nvSpPr>
        <p:spPr>
          <a:xfrm>
            <a:off x="5008926" y="4824429"/>
            <a:ext cx="457042" cy="325952"/>
          </a:xfrm>
          <a:prstGeom prst="rect">
            <a:avLst/>
          </a:prstGeom>
          <a:noFill/>
        </p:spPr>
        <p:txBody>
          <a:bodyPr wrap="square" tIns="0" bIns="18000" rtlCol="0">
            <a:spAutoFit/>
          </a:bodyPr>
          <a:lstStyle/>
          <a:p>
            <a:pPr algn="ctr"/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⋈</a:t>
            </a:r>
            <a:endParaRPr lang="de-DE" sz="2000" b="0" dirty="0">
              <a:latin typeface="Consolas" panose="020B0609020204030204" pitchFamily="49" charset="0"/>
              <a:cs typeface="Calibri" panose="020F0502020204030204" pitchFamily="34" charset="0"/>
            </a:endParaRPr>
          </a:p>
        </p:txBody>
      </p:sp>
      <p:sp>
        <p:nvSpPr>
          <p:cNvPr id="63" name="Textfeld 10"/>
          <p:cNvSpPr txBox="1"/>
          <p:nvPr/>
        </p:nvSpPr>
        <p:spPr>
          <a:xfrm>
            <a:off x="7797529" y="4821185"/>
            <a:ext cx="457042" cy="325952"/>
          </a:xfrm>
          <a:prstGeom prst="rect">
            <a:avLst/>
          </a:prstGeom>
          <a:noFill/>
        </p:spPr>
        <p:txBody>
          <a:bodyPr wrap="square" tIns="0" bIns="18000" rtlCol="0">
            <a:spAutoFit/>
          </a:bodyPr>
          <a:lstStyle/>
          <a:p>
            <a:pPr algn="ctr"/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⋈</a:t>
            </a:r>
            <a:endParaRPr lang="de-DE" sz="2000" b="0" dirty="0">
              <a:latin typeface="Consolas" panose="020B0609020204030204" pitchFamily="49" charset="0"/>
              <a:cs typeface="Calibri" panose="020F0502020204030204" pitchFamily="34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A68B7D16-50B3-45F7-89A6-014F6D5E45C0}"/>
              </a:ext>
            </a:extLst>
          </p:cNvPr>
          <p:cNvSpPr txBox="1"/>
          <p:nvPr/>
        </p:nvSpPr>
        <p:spPr>
          <a:xfrm>
            <a:off x="7263379" y="4603580"/>
            <a:ext cx="1519310" cy="33855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Hash partitioned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480570" y="1809346"/>
            <a:ext cx="1186775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~128MB</a:t>
            </a:r>
          </a:p>
        </p:txBody>
      </p:sp>
    </p:spTree>
    <p:extLst>
      <p:ext uri="{BB962C8B-B14F-4D97-AF65-F5344CB8AC3E}">
        <p14:creationId xmlns:p14="http://schemas.microsoft.com/office/powerpoint/2010/main" val="1092168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0" grpId="0" animBg="1"/>
      <p:bldP spid="61" grpId="0"/>
      <p:bldP spid="62" grpId="0"/>
      <p:bldP spid="63" grpId="0"/>
      <p:bldP spid="6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Announcements/Org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#1 Video Recording </a:t>
            </a:r>
          </a:p>
          <a:p>
            <a:pPr lvl="1"/>
            <a:r>
              <a:rPr lang="en-US" dirty="0"/>
              <a:t>Link in</a:t>
            </a:r>
            <a:r>
              <a:rPr lang="en-US" b="1" dirty="0">
                <a:solidFill>
                  <a:srgbClr val="7889FB"/>
                </a:solidFill>
              </a:rPr>
              <a:t> </a:t>
            </a:r>
            <a:r>
              <a:rPr lang="en-US" b="1" dirty="0" err="1">
                <a:solidFill>
                  <a:srgbClr val="7889FB"/>
                </a:solidFill>
              </a:rPr>
              <a:t>TUbe</a:t>
            </a:r>
            <a:r>
              <a:rPr lang="en-US" dirty="0">
                <a:solidFill>
                  <a:schemeClr val="tx1"/>
                </a:solidFill>
              </a:rPr>
              <a:t> &amp; </a:t>
            </a:r>
            <a:r>
              <a:rPr lang="en-US" b="1" dirty="0" err="1">
                <a:solidFill>
                  <a:srgbClr val="7889FB"/>
                </a:solidFill>
              </a:rPr>
              <a:t>TeachCenter</a:t>
            </a:r>
            <a:r>
              <a:rPr lang="en-US" dirty="0"/>
              <a:t> </a:t>
            </a:r>
            <a:r>
              <a:rPr lang="en-US" dirty="0">
                <a:solidFill>
                  <a:schemeClr val="tx1"/>
                </a:solidFill>
              </a:rPr>
              <a:t>(lectures will be public)</a:t>
            </a:r>
          </a:p>
          <a:p>
            <a:pPr lvl="1"/>
            <a:endParaRPr lang="en-US" sz="1000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#2 Programming </a:t>
            </a:r>
            <a:r>
              <a:rPr lang="en-US" dirty="0" smtClean="0">
                <a:solidFill>
                  <a:schemeClr val="tx1"/>
                </a:solidFill>
              </a:rPr>
              <a:t>Exercises</a:t>
            </a:r>
            <a:endParaRPr lang="en-US" dirty="0">
              <a:solidFill>
                <a:schemeClr val="tx1"/>
              </a:solidFill>
            </a:endParaRP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Grades available in </a:t>
            </a:r>
            <a:r>
              <a:rPr lang="en-US" b="1" dirty="0" err="1" smtClean="0">
                <a:solidFill>
                  <a:srgbClr val="7889FB"/>
                </a:solidFill>
              </a:rPr>
              <a:t>TeachCenter</a:t>
            </a:r>
            <a:endParaRPr lang="en-US" sz="1000" dirty="0" smtClean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#3 Course Evaluation and Exam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Evaluation period: </a:t>
            </a:r>
            <a:r>
              <a:rPr lang="en-US" b="1" dirty="0">
                <a:solidFill>
                  <a:schemeClr val="accent1"/>
                </a:solidFill>
              </a:rPr>
              <a:t>Jan </a:t>
            </a:r>
            <a:r>
              <a:rPr lang="en-US" b="1" dirty="0" smtClean="0">
                <a:solidFill>
                  <a:schemeClr val="accent1"/>
                </a:solidFill>
              </a:rPr>
              <a:t>13 </a:t>
            </a:r>
            <a:r>
              <a:rPr lang="en-US" b="1" dirty="0">
                <a:solidFill>
                  <a:schemeClr val="accent1"/>
                </a:solidFill>
              </a:rPr>
              <a:t>– Feb 15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Exam date: </a:t>
            </a:r>
            <a:r>
              <a:rPr lang="en-US" b="1" dirty="0">
                <a:solidFill>
                  <a:schemeClr val="accent1"/>
                </a:solidFill>
              </a:rPr>
              <a:t>Feb </a:t>
            </a:r>
            <a:r>
              <a:rPr lang="en-US" b="1" dirty="0" smtClean="0">
                <a:solidFill>
                  <a:schemeClr val="accent1"/>
                </a:solidFill>
              </a:rPr>
              <a:t>10, 2:30pm</a:t>
            </a:r>
            <a:r>
              <a:rPr lang="en-US" dirty="0" smtClean="0">
                <a:solidFill>
                  <a:schemeClr val="tx1"/>
                </a:solidFill>
              </a:rPr>
              <a:t> (60+min </a:t>
            </a:r>
            <a:r>
              <a:rPr lang="en-US" dirty="0">
                <a:solidFill>
                  <a:schemeClr val="tx1"/>
                </a:solidFill>
              </a:rPr>
              <a:t>written exam</a:t>
            </a:r>
            <a:r>
              <a:rPr lang="en-US" dirty="0" smtClean="0">
                <a:solidFill>
                  <a:schemeClr val="tx1"/>
                </a:solidFill>
              </a:rPr>
              <a:t>)</a:t>
            </a:r>
            <a:endParaRPr lang="en-US" dirty="0">
              <a:solidFill>
                <a:schemeClr val="tx1"/>
              </a:solidFill>
              <a:latin typeface="Consolas" panose="020B0609020204030204" pitchFamily="49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0554" y="1537397"/>
            <a:ext cx="1727400" cy="50518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0496" y="2155445"/>
            <a:ext cx="1326503" cy="46817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1915" y="5569069"/>
            <a:ext cx="663161" cy="397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695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9" name="Straight Connector 5"/>
          <p:cNvCxnSpPr/>
          <p:nvPr/>
        </p:nvCxnSpPr>
        <p:spPr>
          <a:xfrm>
            <a:off x="2274718" y="2385058"/>
            <a:ext cx="0" cy="3189275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dash"/>
            <a:headEnd type="none" w="med" len="med"/>
            <a:tailEnd type="none"/>
          </a:ln>
          <a:effectLst/>
        </p:spPr>
      </p:cxnSp>
      <p:cxnSp>
        <p:nvCxnSpPr>
          <p:cNvPr id="81" name="Straight Connector 6"/>
          <p:cNvCxnSpPr/>
          <p:nvPr/>
        </p:nvCxnSpPr>
        <p:spPr>
          <a:xfrm>
            <a:off x="4685298" y="2385058"/>
            <a:ext cx="0" cy="3189275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dash"/>
            <a:headEnd type="none" w="med" len="med"/>
            <a:tailEnd type="none"/>
          </a:ln>
          <a:effectLst/>
        </p:spPr>
      </p:cxnSp>
      <p:cxnSp>
        <p:nvCxnSpPr>
          <p:cNvPr id="82" name="Straight Connector 7"/>
          <p:cNvCxnSpPr/>
          <p:nvPr/>
        </p:nvCxnSpPr>
        <p:spPr>
          <a:xfrm>
            <a:off x="7039033" y="2385058"/>
            <a:ext cx="0" cy="3189275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dash"/>
            <a:headEnd type="none" w="med" len="med"/>
            <a:tailEnd type="none"/>
          </a:ln>
          <a:effectLst/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Spark Scheduling Process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Data-Parallel Collection Processing</a:t>
            </a:r>
          </a:p>
        </p:txBody>
      </p:sp>
      <p:cxnSp>
        <p:nvCxnSpPr>
          <p:cNvPr id="55" name="Straight Arrow Connector 81"/>
          <p:cNvCxnSpPr/>
          <p:nvPr/>
        </p:nvCxnSpPr>
        <p:spPr>
          <a:xfrm flipV="1">
            <a:off x="2042488" y="3526317"/>
            <a:ext cx="457200" cy="4160"/>
          </a:xfrm>
          <a:prstGeom prst="straightConnector1">
            <a:avLst/>
          </a:prstGeom>
          <a:noFill/>
          <a:ln w="57150" cap="flat" cmpd="sng" algn="ctr">
            <a:solidFill>
              <a:srgbClr val="7889FB"/>
            </a:solidFill>
            <a:prstDash val="solid"/>
            <a:headEnd type="none" w="med" len="med"/>
            <a:tailEnd type="triangle"/>
          </a:ln>
          <a:effectLst/>
        </p:spPr>
      </p:cxnSp>
      <p:sp>
        <p:nvSpPr>
          <p:cNvPr id="56" name="TextBox 111"/>
          <p:cNvSpPr txBox="1"/>
          <p:nvPr/>
        </p:nvSpPr>
        <p:spPr>
          <a:xfrm>
            <a:off x="1975333" y="3072850"/>
            <a:ext cx="5709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4572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DAG</a:t>
            </a:r>
          </a:p>
        </p:txBody>
      </p:sp>
      <p:cxnSp>
        <p:nvCxnSpPr>
          <p:cNvPr id="60" name="Straight Arrow Connector 85"/>
          <p:cNvCxnSpPr/>
          <p:nvPr/>
        </p:nvCxnSpPr>
        <p:spPr>
          <a:xfrm flipV="1">
            <a:off x="4520803" y="3530477"/>
            <a:ext cx="457200" cy="4160"/>
          </a:xfrm>
          <a:prstGeom prst="straightConnector1">
            <a:avLst/>
          </a:prstGeom>
          <a:noFill/>
          <a:ln w="57150" cap="flat" cmpd="sng" algn="ctr">
            <a:solidFill>
              <a:srgbClr val="7889FB"/>
            </a:solidFill>
            <a:prstDash val="solid"/>
            <a:headEnd type="none" w="med" len="med"/>
            <a:tailEnd type="triangle"/>
          </a:ln>
          <a:effectLst/>
        </p:spPr>
      </p:cxnSp>
      <p:sp>
        <p:nvSpPr>
          <p:cNvPr id="61" name="TextBox 112"/>
          <p:cNvSpPr txBox="1"/>
          <p:nvPr/>
        </p:nvSpPr>
        <p:spPr>
          <a:xfrm>
            <a:off x="4290839" y="3072850"/>
            <a:ext cx="8370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4572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TaskSet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ＭＳ Ｐゴシック" charset="-128"/>
              <a:cs typeface="Calibri" panose="020F0502020204030204" pitchFamily="34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7167241" y="1875153"/>
            <a:ext cx="1965477" cy="3671508"/>
            <a:chOff x="7167241" y="1875153"/>
            <a:chExt cx="1965477" cy="3671508"/>
          </a:xfrm>
        </p:grpSpPr>
        <p:sp>
          <p:nvSpPr>
            <p:cNvPr id="89" name="Rectangle 104"/>
            <p:cNvSpPr/>
            <p:nvPr/>
          </p:nvSpPr>
          <p:spPr>
            <a:xfrm>
              <a:off x="7478245" y="2644622"/>
              <a:ext cx="1152676" cy="1103086"/>
            </a:xfrm>
            <a:prstGeom prst="rect">
              <a:avLst/>
            </a:prstGeom>
            <a:solidFill>
              <a:schemeClr val="bg1"/>
            </a:solidFill>
            <a:ln w="19050" cap="flat" cmpd="sng" algn="ctr">
              <a:solidFill>
                <a:schemeClr val="tx1"/>
              </a:solidFill>
              <a:prstDash val="solid"/>
              <a:headEnd type="none" w="med" len="med"/>
              <a:tailEnd type="none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69" name="TextBox 40"/>
            <p:cNvSpPr txBox="1"/>
            <p:nvPr/>
          </p:nvSpPr>
          <p:spPr>
            <a:xfrm>
              <a:off x="7613807" y="1875153"/>
              <a:ext cx="9989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-128"/>
                  <a:cs typeface="Calibri" panose="020F0502020204030204" pitchFamily="34" charset="0"/>
                </a:rPr>
                <a:t>Workers</a:t>
              </a:r>
            </a:p>
          </p:txBody>
        </p:sp>
        <p:sp>
          <p:nvSpPr>
            <p:cNvPr id="70" name="TextBox 97"/>
            <p:cNvSpPr txBox="1"/>
            <p:nvPr/>
          </p:nvSpPr>
          <p:spPr>
            <a:xfrm>
              <a:off x="7167241" y="4117991"/>
              <a:ext cx="196547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-128"/>
                  <a:cs typeface="Calibri" panose="020F0502020204030204" pitchFamily="34" charset="0"/>
                </a:rPr>
                <a:t>execute tasks</a:t>
              </a:r>
            </a:p>
          </p:txBody>
        </p:sp>
        <p:sp>
          <p:nvSpPr>
            <p:cNvPr id="71" name="TextBox 98"/>
            <p:cNvSpPr txBox="1"/>
            <p:nvPr/>
          </p:nvSpPr>
          <p:spPr>
            <a:xfrm>
              <a:off x="7167241" y="4900330"/>
              <a:ext cx="196547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-128"/>
                  <a:cs typeface="Calibri" panose="020F0502020204030204" pitchFamily="34" charset="0"/>
                </a:rPr>
                <a:t>store and serve blocks</a:t>
              </a:r>
            </a:p>
          </p:txBody>
        </p:sp>
        <p:grpSp>
          <p:nvGrpSpPr>
            <p:cNvPr id="72" name="Group 107"/>
            <p:cNvGrpSpPr/>
            <p:nvPr/>
          </p:nvGrpSpPr>
          <p:grpSpPr>
            <a:xfrm>
              <a:off x="7561702" y="2732191"/>
              <a:ext cx="1152676" cy="1103086"/>
              <a:chOff x="7543800" y="2854105"/>
              <a:chExt cx="1226720" cy="1260695"/>
            </a:xfrm>
            <a:solidFill>
              <a:schemeClr val="bg1"/>
            </a:solidFill>
          </p:grpSpPr>
          <p:sp>
            <p:nvSpPr>
              <p:cNvPr id="76" name="Rectangle 104"/>
              <p:cNvSpPr/>
              <p:nvPr/>
            </p:nvSpPr>
            <p:spPr>
              <a:xfrm>
                <a:off x="7543800" y="2854105"/>
                <a:ext cx="1226720" cy="1260695"/>
              </a:xfrm>
              <a:prstGeom prst="rect">
                <a:avLst/>
              </a:prstGeom>
              <a:grpFill/>
              <a:ln w="19050" cap="flat" cmpd="sng" algn="ctr">
                <a:solidFill>
                  <a:schemeClr val="tx1"/>
                </a:solidFill>
                <a:prstDash val="solid"/>
                <a:headEnd type="none" w="med" len="med"/>
                <a:tailEnd type="none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77" name="Rectangle 105"/>
              <p:cNvSpPr/>
              <p:nvPr/>
            </p:nvSpPr>
            <p:spPr>
              <a:xfrm>
                <a:off x="7644132" y="3410486"/>
                <a:ext cx="1035409" cy="613229"/>
              </a:xfrm>
              <a:prstGeom prst="rect">
                <a:avLst/>
              </a:prstGeom>
              <a:solidFill>
                <a:srgbClr val="7889FB"/>
              </a:solidFill>
              <a:ln w="19050" cap="flat" cmpd="sng" algn="ctr">
                <a:solidFill>
                  <a:schemeClr val="tx1"/>
                </a:solidFill>
                <a:prstDash val="solid"/>
                <a:headEnd type="none" w="med" len="med"/>
                <a:tailEnd type="none"/>
              </a:ln>
              <a:effectLst/>
            </p:spPr>
            <p:txBody>
              <a:bodyPr lIns="0" rIns="0" rtlCol="0" anchor="ctr"/>
              <a:lstStyle/>
              <a:p>
                <a:pPr marL="0" marR="0" lvl="0" indent="0" algn="ctr" defTabSz="4572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Block manager</a:t>
                </a:r>
              </a:p>
            </p:txBody>
          </p:sp>
          <p:sp>
            <p:nvSpPr>
              <p:cNvPr id="78" name="Rectangle 106"/>
              <p:cNvSpPr/>
              <p:nvPr/>
            </p:nvSpPr>
            <p:spPr>
              <a:xfrm>
                <a:off x="7644132" y="2949138"/>
                <a:ext cx="1035410" cy="372487"/>
              </a:xfrm>
              <a:prstGeom prst="rect">
                <a:avLst/>
              </a:prstGeom>
              <a:grpFill/>
              <a:ln w="19050" cap="flat" cmpd="sng" algn="ctr">
                <a:solidFill>
                  <a:schemeClr val="tx1"/>
                </a:solidFill>
                <a:prstDash val="solid"/>
                <a:headEnd type="none" w="med" len="med"/>
                <a:tailEnd type="none"/>
              </a:ln>
              <a:effectLst/>
            </p:spPr>
            <p:txBody>
              <a:bodyPr lIns="0" rIns="0" rtlCol="0" anchor="ctr"/>
              <a:lstStyle/>
              <a:p>
                <a:pPr marL="0" marR="0" lvl="0" indent="0" algn="ctr" defTabSz="4572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Threads</a:t>
                </a:r>
              </a:p>
            </p:txBody>
          </p:sp>
        </p:grpSp>
      </p:grpSp>
      <p:grpSp>
        <p:nvGrpSpPr>
          <p:cNvPr id="3" name="Group 2"/>
          <p:cNvGrpSpPr/>
          <p:nvPr/>
        </p:nvGrpSpPr>
        <p:grpSpPr>
          <a:xfrm>
            <a:off x="166212" y="1870688"/>
            <a:ext cx="2133918" cy="3703645"/>
            <a:chOff x="166212" y="1870688"/>
            <a:chExt cx="2133918" cy="3703645"/>
          </a:xfrm>
        </p:grpSpPr>
        <p:grpSp>
          <p:nvGrpSpPr>
            <p:cNvPr id="5" name="Group 90"/>
            <p:cNvGrpSpPr/>
            <p:nvPr/>
          </p:nvGrpSpPr>
          <p:grpSpPr>
            <a:xfrm>
              <a:off x="565659" y="2639056"/>
              <a:ext cx="1356029" cy="1112762"/>
              <a:chOff x="515410" y="2667000"/>
              <a:chExt cx="1433286" cy="1231295"/>
            </a:xfrm>
            <a:solidFill>
              <a:schemeClr val="accent1"/>
            </a:solidFill>
          </p:grpSpPr>
          <p:sp>
            <p:nvSpPr>
              <p:cNvPr id="6" name="Rounded Rectangle 8"/>
              <p:cNvSpPr/>
              <p:nvPr/>
            </p:nvSpPr>
            <p:spPr>
              <a:xfrm>
                <a:off x="932695" y="3136295"/>
                <a:ext cx="580572" cy="304800"/>
              </a:xfrm>
              <a:prstGeom prst="roundRect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headEnd type="none" w="med" len="med"/>
                <a:tailEnd type="none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7" name="Rounded Rectangle 9"/>
              <p:cNvSpPr/>
              <p:nvPr/>
            </p:nvSpPr>
            <p:spPr>
              <a:xfrm>
                <a:off x="1353610" y="2667000"/>
                <a:ext cx="595086" cy="304800"/>
              </a:xfrm>
              <a:prstGeom prst="roundRect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headEnd type="none" w="med" len="med"/>
                <a:tailEnd type="none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8" name="Rounded Rectangle 10"/>
              <p:cNvSpPr/>
              <p:nvPr/>
            </p:nvSpPr>
            <p:spPr>
              <a:xfrm>
                <a:off x="515410" y="2673048"/>
                <a:ext cx="595086" cy="304800"/>
              </a:xfrm>
              <a:prstGeom prst="roundRect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headEnd type="none" w="med" len="med"/>
                <a:tailEnd type="none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9" name="Rounded Rectangle 11"/>
              <p:cNvSpPr/>
              <p:nvPr/>
            </p:nvSpPr>
            <p:spPr>
              <a:xfrm>
                <a:off x="932695" y="3593495"/>
                <a:ext cx="580572" cy="304800"/>
              </a:xfrm>
              <a:prstGeom prst="roundRect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headEnd type="none" w="med" len="med"/>
                <a:tailEnd type="none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cxnSp>
          <p:nvCxnSpPr>
            <p:cNvPr id="10" name="Straight Connector 13"/>
            <p:cNvCxnSpPr>
              <a:stCxn id="8" idx="2"/>
              <a:endCxn id="6" idx="0"/>
            </p:cNvCxnSpPr>
            <p:nvPr/>
          </p:nvCxnSpPr>
          <p:spPr>
            <a:xfrm>
              <a:off x="847164" y="2919980"/>
              <a:ext cx="387926" cy="143193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headEnd type="none" w="med" len="med"/>
              <a:tailEnd type="triangle"/>
            </a:ln>
            <a:effectLst/>
          </p:spPr>
        </p:cxnSp>
        <p:cxnSp>
          <p:nvCxnSpPr>
            <p:cNvPr id="11" name="Straight Connector 14"/>
            <p:cNvCxnSpPr>
              <a:stCxn id="7" idx="2"/>
              <a:endCxn id="6" idx="0"/>
            </p:cNvCxnSpPr>
            <p:nvPr/>
          </p:nvCxnSpPr>
          <p:spPr>
            <a:xfrm flipH="1">
              <a:off x="1235090" y="2914514"/>
              <a:ext cx="405093" cy="148659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headEnd type="none" w="med" len="med"/>
              <a:tailEnd type="triangle"/>
            </a:ln>
            <a:effectLst/>
          </p:spPr>
        </p:cxnSp>
        <p:cxnSp>
          <p:nvCxnSpPr>
            <p:cNvPr id="12" name="Straight Connector 17"/>
            <p:cNvCxnSpPr>
              <a:stCxn id="9" idx="0"/>
              <a:endCxn id="6" idx="2"/>
            </p:cNvCxnSpPr>
            <p:nvPr/>
          </p:nvCxnSpPr>
          <p:spPr>
            <a:xfrm flipV="1">
              <a:off x="1235090" y="3338631"/>
              <a:ext cx="0" cy="137729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headEnd type="triangle" w="med" len="med"/>
              <a:tailEnd type="none"/>
            </a:ln>
            <a:effectLst/>
          </p:spPr>
        </p:cxnSp>
        <p:sp>
          <p:nvSpPr>
            <p:cNvPr id="13" name="TextBox 31"/>
            <p:cNvSpPr txBox="1"/>
            <p:nvPr/>
          </p:nvSpPr>
          <p:spPr>
            <a:xfrm>
              <a:off x="166212" y="4147334"/>
              <a:ext cx="2133918" cy="7617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50" dirty="0">
                  <a:solidFill>
                    <a:prstClr val="black"/>
                  </a:solidFill>
                  <a:latin typeface="Consolas" panose="020B0609020204030204" pitchFamily="49" charset="0"/>
                  <a:ea typeface="ＭＳ Ｐゴシック" charset="-128"/>
                  <a:cs typeface="Calibri" panose="020F0502020204030204" pitchFamily="34" charset="0"/>
                </a:rPr>
                <a:t>rdd1.</a:t>
              </a:r>
              <a:r>
                <a:rPr lang="en-US" sz="1450" b="1" dirty="0">
                  <a:solidFill>
                    <a:schemeClr val="accent1"/>
                  </a:solidFill>
                  <a:latin typeface="Consolas" panose="020B0609020204030204" pitchFamily="49" charset="0"/>
                  <a:ea typeface="ＭＳ Ｐゴシック" charset="-128"/>
                  <a:cs typeface="Calibri" panose="020F0502020204030204" pitchFamily="34" charset="0"/>
                </a:rPr>
                <a:t>join</a:t>
              </a:r>
              <a:r>
                <a:rPr lang="en-US" sz="1450" dirty="0">
                  <a:solidFill>
                    <a:prstClr val="black"/>
                  </a:solidFill>
                  <a:latin typeface="Consolas" panose="020B0609020204030204" pitchFamily="49" charset="0"/>
                  <a:ea typeface="ＭＳ Ｐゴシック" charset="-128"/>
                  <a:cs typeface="Calibri" panose="020F0502020204030204" pitchFamily="34" charset="0"/>
                </a:rPr>
                <a:t>(rdd2)</a:t>
              </a:r>
              <a:br>
                <a:rPr lang="en-US" sz="1450" dirty="0">
                  <a:solidFill>
                    <a:prstClr val="black"/>
                  </a:solidFill>
                  <a:latin typeface="Consolas" panose="020B0609020204030204" pitchFamily="49" charset="0"/>
                  <a:ea typeface="ＭＳ Ｐゴシック" charset="-128"/>
                  <a:cs typeface="Calibri" panose="020F0502020204030204" pitchFamily="34" charset="0"/>
                </a:rPr>
              </a:br>
              <a:r>
                <a:rPr lang="en-US" sz="1450" dirty="0">
                  <a:solidFill>
                    <a:prstClr val="black"/>
                  </a:solidFill>
                  <a:latin typeface="Consolas" panose="020B0609020204030204" pitchFamily="49" charset="0"/>
                  <a:ea typeface="ＭＳ Ｐゴシック" charset="-128"/>
                  <a:cs typeface="Calibri" panose="020F0502020204030204" pitchFamily="34" charset="0"/>
                </a:rPr>
                <a:t>    .</a:t>
              </a:r>
              <a:r>
                <a:rPr lang="en-US" sz="1450" b="1" dirty="0" err="1">
                  <a:solidFill>
                    <a:schemeClr val="accent1"/>
                  </a:solidFill>
                  <a:latin typeface="Consolas" panose="020B0609020204030204" pitchFamily="49" charset="0"/>
                  <a:ea typeface="ＭＳ Ｐゴシック" charset="-128"/>
                  <a:cs typeface="Calibri" panose="020F0502020204030204" pitchFamily="34" charset="0"/>
                </a:rPr>
                <a:t>reduceByKey</a:t>
              </a:r>
              <a:r>
                <a:rPr lang="en-US" sz="1450" dirty="0">
                  <a:solidFill>
                    <a:prstClr val="black"/>
                  </a:solidFill>
                  <a:latin typeface="Consolas" panose="020B0609020204030204" pitchFamily="49" charset="0"/>
                  <a:ea typeface="ＭＳ Ｐゴシック" charset="-128"/>
                  <a:cs typeface="Calibri" panose="020F0502020204030204" pitchFamily="34" charset="0"/>
                </a:rPr>
                <a:t>(…)</a:t>
              </a:r>
            </a:p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50" dirty="0">
                  <a:solidFill>
                    <a:prstClr val="black"/>
                  </a:solidFill>
                  <a:latin typeface="Consolas" panose="020B0609020204030204" pitchFamily="49" charset="0"/>
                  <a:ea typeface="ＭＳ Ｐゴシック" charset="-128"/>
                  <a:cs typeface="Calibri" panose="020F0502020204030204" pitchFamily="34" charset="0"/>
                </a:rPr>
                <a:t>    .</a:t>
              </a:r>
              <a:r>
                <a:rPr lang="en-US" sz="1450" b="1" dirty="0">
                  <a:solidFill>
                    <a:schemeClr val="accent1"/>
                  </a:solidFill>
                  <a:latin typeface="Consolas" panose="020B0609020204030204" pitchFamily="49" charset="0"/>
                  <a:ea typeface="ＭＳ Ｐゴシック" charset="-128"/>
                  <a:cs typeface="Calibri" panose="020F0502020204030204" pitchFamily="34" charset="0"/>
                </a:rPr>
                <a:t>filter</a:t>
              </a:r>
              <a:r>
                <a:rPr lang="en-US" sz="1450" dirty="0">
                  <a:solidFill>
                    <a:prstClr val="black"/>
                  </a:solidFill>
                  <a:latin typeface="Consolas" panose="020B0609020204030204" pitchFamily="49" charset="0"/>
                  <a:ea typeface="ＭＳ Ｐゴシック" charset="-128"/>
                  <a:cs typeface="Calibri" panose="020F0502020204030204" pitchFamily="34" charset="0"/>
                </a:rPr>
                <a:t>(…)</a:t>
              </a:r>
            </a:p>
          </p:txBody>
        </p:sp>
        <p:cxnSp>
          <p:nvCxnSpPr>
            <p:cNvPr id="14" name="Straight Arrow Connector 33"/>
            <p:cNvCxnSpPr/>
            <p:nvPr/>
          </p:nvCxnSpPr>
          <p:spPr>
            <a:xfrm flipV="1">
              <a:off x="456653" y="3759077"/>
              <a:ext cx="280609" cy="312057"/>
            </a:xfrm>
            <a:prstGeom prst="straightConnector1">
              <a:avLst/>
            </a:prstGeom>
            <a:noFill/>
            <a:ln w="57150" cap="flat" cmpd="sng" algn="ctr">
              <a:solidFill>
                <a:srgbClr val="7889FB"/>
              </a:solidFill>
              <a:prstDash val="solid"/>
              <a:headEnd type="none" w="med" len="med"/>
              <a:tailEnd type="triangle"/>
            </a:ln>
            <a:effectLst/>
          </p:spPr>
        </p:cxnSp>
        <p:sp>
          <p:nvSpPr>
            <p:cNvPr id="15" name="TextBox 36"/>
            <p:cNvSpPr txBox="1"/>
            <p:nvPr/>
          </p:nvSpPr>
          <p:spPr>
            <a:xfrm>
              <a:off x="515034" y="1870688"/>
              <a:ext cx="13805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>
                  <a:solidFill>
                    <a:prstClr val="black"/>
                  </a:solidFill>
                  <a:latin typeface="Calibri" panose="020F0502020204030204" pitchFamily="34" charset="0"/>
                  <a:ea typeface="ＭＳ Ｐゴシック" charset="-128"/>
                  <a:cs typeface="Calibri" panose="020F0502020204030204" pitchFamily="34" charset="0"/>
                </a:rPr>
                <a:t>RDD Objects</a:t>
              </a:r>
            </a:p>
          </p:txBody>
        </p:sp>
        <p:sp>
          <p:nvSpPr>
            <p:cNvPr id="16" name="TextBox 92"/>
            <p:cNvSpPr txBox="1"/>
            <p:nvPr/>
          </p:nvSpPr>
          <p:spPr>
            <a:xfrm>
              <a:off x="387757" y="4928002"/>
              <a:ext cx="169466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>
                  <a:solidFill>
                    <a:prstClr val="black"/>
                  </a:solidFill>
                  <a:latin typeface="Calibri" panose="020F0502020204030204" pitchFamily="34" charset="0"/>
                  <a:ea typeface="ＭＳ Ｐゴシック" charset="-128"/>
                  <a:cs typeface="Calibri" panose="020F0502020204030204" pitchFamily="34" charset="0"/>
                </a:rPr>
                <a:t>build </a:t>
              </a:r>
              <a:br>
                <a:rPr lang="en-US" dirty="0">
                  <a:solidFill>
                    <a:prstClr val="black"/>
                  </a:solidFill>
                  <a:latin typeface="Calibri" panose="020F0502020204030204" pitchFamily="34" charset="0"/>
                  <a:ea typeface="ＭＳ Ｐゴシック" charset="-128"/>
                  <a:cs typeface="Calibri" panose="020F0502020204030204" pitchFamily="34" charset="0"/>
                </a:rPr>
              </a:br>
              <a:r>
                <a:rPr lang="en-US" dirty="0">
                  <a:solidFill>
                    <a:prstClr val="black"/>
                  </a:solidFill>
                  <a:latin typeface="Calibri" panose="020F0502020204030204" pitchFamily="34" charset="0"/>
                  <a:ea typeface="ＭＳ Ｐゴシック" charset="-128"/>
                  <a:cs typeface="Calibri" panose="020F0502020204030204" pitchFamily="34" charset="0"/>
                </a:rPr>
                <a:t>operator DAG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2551698" y="1875153"/>
            <a:ext cx="1912379" cy="3671151"/>
            <a:chOff x="2551698" y="1875153"/>
            <a:chExt cx="1912379" cy="3671151"/>
          </a:xfrm>
        </p:grpSpPr>
        <p:sp>
          <p:nvSpPr>
            <p:cNvPr id="20" name="TextBox 38"/>
            <p:cNvSpPr txBox="1"/>
            <p:nvPr/>
          </p:nvSpPr>
          <p:spPr>
            <a:xfrm>
              <a:off x="2747893" y="1875153"/>
              <a:ext cx="15616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-128"/>
                  <a:cs typeface="Calibri" panose="020F0502020204030204" pitchFamily="34" charset="0"/>
                </a:rPr>
                <a:t>DAGScheduler</a:t>
              </a:r>
              <a:endParaRPr kumimoji="0" lang="en-US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endParaRPr>
            </a:p>
          </p:txBody>
        </p:sp>
        <p:sp>
          <p:nvSpPr>
            <p:cNvPr id="21" name="Rounded Rectangle 50"/>
            <p:cNvSpPr/>
            <p:nvPr/>
          </p:nvSpPr>
          <p:spPr>
            <a:xfrm>
              <a:off x="2688373" y="3294637"/>
              <a:ext cx="377066" cy="540640"/>
            </a:xfrm>
            <a:prstGeom prst="roundRect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endParaRPr>
            </a:p>
          </p:txBody>
        </p:sp>
        <p:sp>
          <p:nvSpPr>
            <p:cNvPr id="22" name="Rounded Rectangle 51"/>
            <p:cNvSpPr/>
            <p:nvPr/>
          </p:nvSpPr>
          <p:spPr>
            <a:xfrm>
              <a:off x="2748027" y="3349991"/>
              <a:ext cx="259233" cy="181162"/>
            </a:xfrm>
            <a:prstGeom prst="round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endParaRPr>
            </a:p>
          </p:txBody>
        </p:sp>
        <p:sp>
          <p:nvSpPr>
            <p:cNvPr id="23" name="Rounded Rectangle 52"/>
            <p:cNvSpPr/>
            <p:nvPr/>
          </p:nvSpPr>
          <p:spPr>
            <a:xfrm>
              <a:off x="2748027" y="3598760"/>
              <a:ext cx="259233" cy="181162"/>
            </a:xfrm>
            <a:prstGeom prst="round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endParaRPr>
            </a:p>
          </p:txBody>
        </p:sp>
        <p:sp>
          <p:nvSpPr>
            <p:cNvPr id="24" name="Rounded Rectangle 53"/>
            <p:cNvSpPr/>
            <p:nvPr/>
          </p:nvSpPr>
          <p:spPr>
            <a:xfrm>
              <a:off x="3380880" y="2852039"/>
              <a:ext cx="377066" cy="786781"/>
            </a:xfrm>
            <a:prstGeom prst="roundRect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endParaRPr>
            </a:p>
          </p:txBody>
        </p:sp>
        <p:sp>
          <p:nvSpPr>
            <p:cNvPr id="25" name="Rounded Rectangle 54"/>
            <p:cNvSpPr/>
            <p:nvPr/>
          </p:nvSpPr>
          <p:spPr>
            <a:xfrm>
              <a:off x="3440535" y="2907394"/>
              <a:ext cx="259233" cy="181162"/>
            </a:xfrm>
            <a:prstGeom prst="round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endParaRPr>
            </a:p>
          </p:txBody>
        </p:sp>
        <p:sp>
          <p:nvSpPr>
            <p:cNvPr id="26" name="Rounded Rectangle 55"/>
            <p:cNvSpPr/>
            <p:nvPr/>
          </p:nvSpPr>
          <p:spPr>
            <a:xfrm>
              <a:off x="3440535" y="3156163"/>
              <a:ext cx="259233" cy="181162"/>
            </a:xfrm>
            <a:prstGeom prst="round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endParaRPr>
            </a:p>
          </p:txBody>
        </p:sp>
        <p:sp>
          <p:nvSpPr>
            <p:cNvPr id="27" name="Rounded Rectangle 56"/>
            <p:cNvSpPr/>
            <p:nvPr/>
          </p:nvSpPr>
          <p:spPr>
            <a:xfrm>
              <a:off x="3440535" y="3392679"/>
              <a:ext cx="259233" cy="181162"/>
            </a:xfrm>
            <a:prstGeom prst="round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endParaRPr>
            </a:p>
          </p:txBody>
        </p:sp>
        <p:sp>
          <p:nvSpPr>
            <p:cNvPr id="28" name="Rounded Rectangle 57"/>
            <p:cNvSpPr/>
            <p:nvPr/>
          </p:nvSpPr>
          <p:spPr>
            <a:xfrm>
              <a:off x="3911203" y="2856203"/>
              <a:ext cx="377066" cy="786781"/>
            </a:xfrm>
            <a:prstGeom prst="roundRect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endParaRPr>
            </a:p>
          </p:txBody>
        </p:sp>
        <p:sp>
          <p:nvSpPr>
            <p:cNvPr id="29" name="Rounded Rectangle 58"/>
            <p:cNvSpPr/>
            <p:nvPr/>
          </p:nvSpPr>
          <p:spPr>
            <a:xfrm>
              <a:off x="3970857" y="2911556"/>
              <a:ext cx="259233" cy="181162"/>
            </a:xfrm>
            <a:prstGeom prst="round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30" name="Rounded Rectangle 59"/>
            <p:cNvSpPr/>
            <p:nvPr/>
          </p:nvSpPr>
          <p:spPr>
            <a:xfrm>
              <a:off x="3970857" y="3160326"/>
              <a:ext cx="259233" cy="181162"/>
            </a:xfrm>
            <a:prstGeom prst="round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31" name="Rounded Rectangle 60"/>
            <p:cNvSpPr/>
            <p:nvPr/>
          </p:nvSpPr>
          <p:spPr>
            <a:xfrm>
              <a:off x="3970857" y="3396843"/>
              <a:ext cx="259233" cy="181162"/>
            </a:xfrm>
            <a:prstGeom prst="round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cxnSp>
          <p:nvCxnSpPr>
            <p:cNvPr id="32" name="Straight Arrow Connector 61"/>
            <p:cNvCxnSpPr>
              <a:stCxn id="26" idx="3"/>
              <a:endCxn id="30" idx="1"/>
            </p:cNvCxnSpPr>
            <p:nvPr/>
          </p:nvCxnSpPr>
          <p:spPr>
            <a:xfrm>
              <a:off x="3699768" y="3246744"/>
              <a:ext cx="271089" cy="4163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/>
              <a:tailEnd type="triangle"/>
            </a:ln>
            <a:effectLst/>
          </p:spPr>
        </p:cxnSp>
        <p:cxnSp>
          <p:nvCxnSpPr>
            <p:cNvPr id="33" name="Straight Arrow Connector 62"/>
            <p:cNvCxnSpPr>
              <a:stCxn id="25" idx="3"/>
              <a:endCxn id="29" idx="1"/>
            </p:cNvCxnSpPr>
            <p:nvPr/>
          </p:nvCxnSpPr>
          <p:spPr>
            <a:xfrm>
              <a:off x="3699768" y="2997975"/>
              <a:ext cx="271089" cy="4162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/>
              <a:tailEnd type="triangle"/>
            </a:ln>
            <a:effectLst/>
          </p:spPr>
        </p:cxnSp>
        <p:cxnSp>
          <p:nvCxnSpPr>
            <p:cNvPr id="34" name="Straight Arrow Connector 63"/>
            <p:cNvCxnSpPr>
              <a:stCxn id="27" idx="3"/>
              <a:endCxn id="31" idx="1"/>
            </p:cNvCxnSpPr>
            <p:nvPr/>
          </p:nvCxnSpPr>
          <p:spPr>
            <a:xfrm>
              <a:off x="3699768" y="3483260"/>
              <a:ext cx="271089" cy="4164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/>
              <a:tailEnd type="triangle"/>
            </a:ln>
            <a:effectLst/>
          </p:spPr>
        </p:cxnSp>
        <p:cxnSp>
          <p:nvCxnSpPr>
            <p:cNvPr id="35" name="Straight Arrow Connector 64"/>
            <p:cNvCxnSpPr>
              <a:stCxn id="44" idx="3"/>
              <a:endCxn id="26" idx="1"/>
            </p:cNvCxnSpPr>
            <p:nvPr/>
          </p:nvCxnSpPr>
          <p:spPr>
            <a:xfrm>
              <a:off x="3007260" y="3067743"/>
              <a:ext cx="433275" cy="179001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/>
              <a:tailEnd type="triangle"/>
            </a:ln>
            <a:effectLst/>
          </p:spPr>
        </p:cxnSp>
        <p:cxnSp>
          <p:nvCxnSpPr>
            <p:cNvPr id="36" name="Straight Arrow Connector 65"/>
            <p:cNvCxnSpPr>
              <a:stCxn id="23" idx="3"/>
              <a:endCxn id="27" idx="1"/>
            </p:cNvCxnSpPr>
            <p:nvPr/>
          </p:nvCxnSpPr>
          <p:spPr>
            <a:xfrm flipV="1">
              <a:off x="3007260" y="3483260"/>
              <a:ext cx="433275" cy="206081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/>
              <a:tailEnd type="triangle"/>
            </a:ln>
            <a:effectLst/>
          </p:spPr>
        </p:cxnSp>
        <p:cxnSp>
          <p:nvCxnSpPr>
            <p:cNvPr id="37" name="Straight Arrow Connector 66"/>
            <p:cNvCxnSpPr>
              <a:stCxn id="23" idx="3"/>
              <a:endCxn id="26" idx="1"/>
            </p:cNvCxnSpPr>
            <p:nvPr/>
          </p:nvCxnSpPr>
          <p:spPr>
            <a:xfrm flipV="1">
              <a:off x="3007260" y="3246744"/>
              <a:ext cx="433275" cy="442597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/>
              <a:tailEnd type="triangle"/>
            </a:ln>
            <a:effectLst/>
          </p:spPr>
        </p:cxnSp>
        <p:cxnSp>
          <p:nvCxnSpPr>
            <p:cNvPr id="38" name="Straight Arrow Connector 67"/>
            <p:cNvCxnSpPr>
              <a:stCxn id="22" idx="3"/>
              <a:endCxn id="25" idx="1"/>
            </p:cNvCxnSpPr>
            <p:nvPr/>
          </p:nvCxnSpPr>
          <p:spPr>
            <a:xfrm flipV="1">
              <a:off x="3007260" y="2997975"/>
              <a:ext cx="433275" cy="442597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/>
              <a:tailEnd type="triangle"/>
            </a:ln>
            <a:effectLst/>
          </p:spPr>
        </p:cxnSp>
        <p:cxnSp>
          <p:nvCxnSpPr>
            <p:cNvPr id="39" name="Straight Arrow Connector 68"/>
            <p:cNvCxnSpPr>
              <a:stCxn id="22" idx="3"/>
              <a:endCxn id="26" idx="1"/>
            </p:cNvCxnSpPr>
            <p:nvPr/>
          </p:nvCxnSpPr>
          <p:spPr>
            <a:xfrm flipV="1">
              <a:off x="3007260" y="3246744"/>
              <a:ext cx="433275" cy="193828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/>
              <a:tailEnd type="triangle"/>
            </a:ln>
            <a:effectLst/>
          </p:spPr>
        </p:cxnSp>
        <p:cxnSp>
          <p:nvCxnSpPr>
            <p:cNvPr id="40" name="Straight Arrow Connector 69"/>
            <p:cNvCxnSpPr>
              <a:stCxn id="23" idx="3"/>
              <a:endCxn id="25" idx="1"/>
            </p:cNvCxnSpPr>
            <p:nvPr/>
          </p:nvCxnSpPr>
          <p:spPr>
            <a:xfrm flipV="1">
              <a:off x="3007260" y="2997975"/>
              <a:ext cx="433275" cy="691366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/>
              <a:tailEnd type="triangle"/>
            </a:ln>
            <a:effectLst/>
          </p:spPr>
        </p:cxnSp>
        <p:cxnSp>
          <p:nvCxnSpPr>
            <p:cNvPr id="41" name="Straight Arrow Connector 70"/>
            <p:cNvCxnSpPr>
              <a:stCxn id="22" idx="3"/>
              <a:endCxn id="27" idx="1"/>
            </p:cNvCxnSpPr>
            <p:nvPr/>
          </p:nvCxnSpPr>
          <p:spPr>
            <a:xfrm>
              <a:off x="3007260" y="3440572"/>
              <a:ext cx="433275" cy="42688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/>
              <a:tailEnd type="triangle"/>
            </a:ln>
            <a:effectLst/>
          </p:spPr>
        </p:cxnSp>
        <p:sp>
          <p:nvSpPr>
            <p:cNvPr id="42" name="Rounded Rectangle 71"/>
            <p:cNvSpPr/>
            <p:nvPr/>
          </p:nvSpPr>
          <p:spPr>
            <a:xfrm>
              <a:off x="2688373" y="2673038"/>
              <a:ext cx="377066" cy="540640"/>
            </a:xfrm>
            <a:prstGeom prst="roundRect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endParaRPr>
            </a:p>
          </p:txBody>
        </p:sp>
        <p:sp>
          <p:nvSpPr>
            <p:cNvPr id="43" name="Rounded Rectangle 72"/>
            <p:cNvSpPr/>
            <p:nvPr/>
          </p:nvSpPr>
          <p:spPr>
            <a:xfrm>
              <a:off x="2748027" y="2728393"/>
              <a:ext cx="259233" cy="181162"/>
            </a:xfrm>
            <a:prstGeom prst="round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endParaRPr>
            </a:p>
          </p:txBody>
        </p:sp>
        <p:sp>
          <p:nvSpPr>
            <p:cNvPr id="44" name="Rounded Rectangle 73"/>
            <p:cNvSpPr/>
            <p:nvPr/>
          </p:nvSpPr>
          <p:spPr>
            <a:xfrm>
              <a:off x="2748027" y="2977162"/>
              <a:ext cx="259233" cy="181162"/>
            </a:xfrm>
            <a:prstGeom prst="round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endParaRPr>
            </a:p>
          </p:txBody>
        </p:sp>
        <p:cxnSp>
          <p:nvCxnSpPr>
            <p:cNvPr id="45" name="Straight Arrow Connector 74"/>
            <p:cNvCxnSpPr>
              <a:stCxn id="43" idx="3"/>
              <a:endCxn id="25" idx="1"/>
            </p:cNvCxnSpPr>
            <p:nvPr/>
          </p:nvCxnSpPr>
          <p:spPr>
            <a:xfrm>
              <a:off x="3007260" y="2818974"/>
              <a:ext cx="433275" cy="179001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/>
              <a:tailEnd type="triangle"/>
            </a:ln>
            <a:effectLst/>
          </p:spPr>
        </p:cxnSp>
        <p:cxnSp>
          <p:nvCxnSpPr>
            <p:cNvPr id="46" name="Straight Arrow Connector 75"/>
            <p:cNvCxnSpPr>
              <a:stCxn id="43" idx="3"/>
              <a:endCxn id="27" idx="1"/>
            </p:cNvCxnSpPr>
            <p:nvPr/>
          </p:nvCxnSpPr>
          <p:spPr>
            <a:xfrm>
              <a:off x="3007260" y="2818974"/>
              <a:ext cx="433275" cy="664286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/>
              <a:tailEnd type="triangle"/>
            </a:ln>
            <a:effectLst/>
          </p:spPr>
        </p:cxnSp>
        <p:cxnSp>
          <p:nvCxnSpPr>
            <p:cNvPr id="47" name="Straight Arrow Connector 76"/>
            <p:cNvCxnSpPr>
              <a:stCxn id="44" idx="3"/>
              <a:endCxn id="27" idx="1"/>
            </p:cNvCxnSpPr>
            <p:nvPr/>
          </p:nvCxnSpPr>
          <p:spPr>
            <a:xfrm>
              <a:off x="3007260" y="3067743"/>
              <a:ext cx="433275" cy="415517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/>
              <a:tailEnd type="triangle"/>
            </a:ln>
            <a:effectLst/>
          </p:spPr>
        </p:cxnSp>
        <p:cxnSp>
          <p:nvCxnSpPr>
            <p:cNvPr id="48" name="Straight Arrow Connector 77"/>
            <p:cNvCxnSpPr>
              <a:stCxn id="44" idx="3"/>
              <a:endCxn id="25" idx="1"/>
            </p:cNvCxnSpPr>
            <p:nvPr/>
          </p:nvCxnSpPr>
          <p:spPr>
            <a:xfrm flipV="1">
              <a:off x="3007260" y="2997975"/>
              <a:ext cx="433275" cy="69768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/>
              <a:tailEnd type="triangle"/>
            </a:ln>
            <a:effectLst/>
          </p:spPr>
        </p:cxnSp>
        <p:cxnSp>
          <p:nvCxnSpPr>
            <p:cNvPr id="49" name="Straight Arrow Connector 78"/>
            <p:cNvCxnSpPr>
              <a:stCxn id="44" idx="3"/>
              <a:endCxn id="26" idx="1"/>
            </p:cNvCxnSpPr>
            <p:nvPr/>
          </p:nvCxnSpPr>
          <p:spPr>
            <a:xfrm>
              <a:off x="3007260" y="3067743"/>
              <a:ext cx="433275" cy="179001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/>
              <a:tailEnd type="triangle"/>
            </a:ln>
            <a:effectLst/>
          </p:spPr>
        </p:cxnSp>
        <p:cxnSp>
          <p:nvCxnSpPr>
            <p:cNvPr id="50" name="Straight Arrow Connector 79"/>
            <p:cNvCxnSpPr>
              <a:stCxn id="43" idx="3"/>
              <a:endCxn id="27" idx="1"/>
            </p:cNvCxnSpPr>
            <p:nvPr/>
          </p:nvCxnSpPr>
          <p:spPr>
            <a:xfrm>
              <a:off x="3007260" y="2818974"/>
              <a:ext cx="433275" cy="664286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/>
              <a:tailEnd type="triangle"/>
            </a:ln>
            <a:effectLst/>
          </p:spPr>
        </p:cxnSp>
        <p:cxnSp>
          <p:nvCxnSpPr>
            <p:cNvPr id="51" name="Straight Arrow Connector 80"/>
            <p:cNvCxnSpPr>
              <a:stCxn id="43" idx="3"/>
              <a:endCxn id="26" idx="1"/>
            </p:cNvCxnSpPr>
            <p:nvPr/>
          </p:nvCxnSpPr>
          <p:spPr>
            <a:xfrm>
              <a:off x="3007260" y="2818974"/>
              <a:ext cx="433275" cy="427770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/>
              <a:tailEnd type="triangle"/>
            </a:ln>
            <a:effectLst/>
          </p:spPr>
        </p:cxnSp>
        <p:sp>
          <p:nvSpPr>
            <p:cNvPr id="52" name="TextBox 84"/>
            <p:cNvSpPr txBox="1"/>
            <p:nvPr/>
          </p:nvSpPr>
          <p:spPr>
            <a:xfrm>
              <a:off x="2551698" y="4117991"/>
              <a:ext cx="191237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-128"/>
                  <a:cs typeface="Calibri" panose="020F0502020204030204" pitchFamily="34" charset="0"/>
                </a:rPr>
                <a:t>split graph into stages of tasks</a:t>
              </a:r>
            </a:p>
          </p:txBody>
        </p:sp>
        <p:sp>
          <p:nvSpPr>
            <p:cNvPr id="53" name="TextBox 91"/>
            <p:cNvSpPr txBox="1"/>
            <p:nvPr/>
          </p:nvSpPr>
          <p:spPr>
            <a:xfrm>
              <a:off x="2551698" y="4899973"/>
              <a:ext cx="176275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-128"/>
                  <a:cs typeface="Calibri" panose="020F0502020204030204" pitchFamily="34" charset="0"/>
                </a:rPr>
                <a:t>submit each stage as ready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4952603" y="1875153"/>
            <a:ext cx="1984328" cy="3671151"/>
            <a:chOff x="4952603" y="1875153"/>
            <a:chExt cx="1984328" cy="3671151"/>
          </a:xfrm>
        </p:grpSpPr>
        <p:sp>
          <p:nvSpPr>
            <p:cNvPr id="58" name="TextBox 39"/>
            <p:cNvSpPr txBox="1"/>
            <p:nvPr/>
          </p:nvSpPr>
          <p:spPr>
            <a:xfrm>
              <a:off x="5163561" y="1875153"/>
              <a:ext cx="15584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-128"/>
                  <a:cs typeface="Calibri" panose="020F0502020204030204" pitchFamily="34" charset="0"/>
                </a:rPr>
                <a:t>TaskScheduler</a:t>
              </a:r>
              <a:endParaRPr kumimoji="0" lang="en-US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endParaRPr>
            </a:p>
          </p:txBody>
        </p:sp>
        <p:sp>
          <p:nvSpPr>
            <p:cNvPr id="62" name="TextBox 95"/>
            <p:cNvSpPr txBox="1"/>
            <p:nvPr/>
          </p:nvSpPr>
          <p:spPr>
            <a:xfrm>
              <a:off x="4952603" y="4117991"/>
              <a:ext cx="196547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-128"/>
                  <a:cs typeface="Calibri" panose="020F0502020204030204" pitchFamily="34" charset="0"/>
                </a:rPr>
                <a:t>launch tasks at workers</a:t>
              </a:r>
            </a:p>
          </p:txBody>
        </p:sp>
        <p:sp>
          <p:nvSpPr>
            <p:cNvPr id="63" name="TextBox 96"/>
            <p:cNvSpPr txBox="1"/>
            <p:nvPr/>
          </p:nvSpPr>
          <p:spPr>
            <a:xfrm>
              <a:off x="4971454" y="4899973"/>
              <a:ext cx="196547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-128"/>
                  <a:cs typeface="Calibri" panose="020F0502020204030204" pitchFamily="34" charset="0"/>
                </a:rPr>
                <a:t>retry failed or straggling tasks</a:t>
              </a:r>
            </a:p>
          </p:txBody>
        </p:sp>
        <p:sp>
          <p:nvSpPr>
            <p:cNvPr id="64" name="Rectangle 99"/>
            <p:cNvSpPr/>
            <p:nvPr/>
          </p:nvSpPr>
          <p:spPr>
            <a:xfrm>
              <a:off x="5427946" y="2615364"/>
              <a:ext cx="1040191" cy="1235638"/>
            </a:xfrm>
            <a:prstGeom prst="rect">
              <a:avLst/>
            </a:prstGeom>
            <a:solidFill>
              <a:srgbClr val="C0504D">
                <a:lumMod val="20000"/>
                <a:lumOff val="80000"/>
              </a:srgbClr>
            </a:solidFill>
            <a:ln w="25400" cap="flat" cmpd="sng" algn="ctr">
              <a:noFill/>
              <a:prstDash val="solid"/>
              <a:headEnd type="none" w="med" len="med"/>
              <a:tailEnd type="none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cxnSp>
          <p:nvCxnSpPr>
            <p:cNvPr id="65" name="Straight Arrow Connector 100"/>
            <p:cNvCxnSpPr/>
            <p:nvPr/>
          </p:nvCxnSpPr>
          <p:spPr>
            <a:xfrm>
              <a:off x="5161853" y="3448725"/>
              <a:ext cx="1548189" cy="7257"/>
            </a:xfrm>
            <a:prstGeom prst="straightConnector1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headEnd type="none" w="med" len="med"/>
              <a:tailEnd type="arrow"/>
            </a:ln>
            <a:effectLst/>
          </p:spPr>
        </p:cxnSp>
        <p:cxnSp>
          <p:nvCxnSpPr>
            <p:cNvPr id="66" name="Straight Arrow Connector 101"/>
            <p:cNvCxnSpPr/>
            <p:nvPr/>
          </p:nvCxnSpPr>
          <p:spPr>
            <a:xfrm flipH="1">
              <a:off x="5161854" y="3607172"/>
              <a:ext cx="1548188" cy="1210"/>
            </a:xfrm>
            <a:prstGeom prst="straightConnector1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headEnd type="none" w="med" len="med"/>
              <a:tailEnd type="arrow"/>
            </a:ln>
            <a:effectLst/>
          </p:spPr>
        </p:cxnSp>
        <p:sp>
          <p:nvSpPr>
            <p:cNvPr id="67" name="TextBox 102"/>
            <p:cNvSpPr txBox="1"/>
            <p:nvPr/>
          </p:nvSpPr>
          <p:spPr>
            <a:xfrm>
              <a:off x="5388396" y="2607765"/>
              <a:ext cx="117051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-128"/>
                  <a:cs typeface="Calibri" panose="020F0502020204030204" pitchFamily="34" charset="0"/>
                </a:rPr>
                <a:t>Scheduler </a:t>
              </a:r>
              <a:b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-128"/>
                  <a:cs typeface="Calibri" panose="020F0502020204030204" pitchFamily="34" charset="0"/>
                </a:rPr>
              </a:b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-128"/>
                  <a:cs typeface="Calibri" panose="020F0502020204030204" pitchFamily="34" charset="0"/>
                </a:rPr>
                <a:t>Backend</a:t>
              </a:r>
            </a:p>
          </p:txBody>
        </p:sp>
      </p:grpSp>
      <p:cxnSp>
        <p:nvCxnSpPr>
          <p:cNvPr id="74" name="Straight Arrow Connector 86"/>
          <p:cNvCxnSpPr/>
          <p:nvPr/>
        </p:nvCxnSpPr>
        <p:spPr>
          <a:xfrm flipV="1">
            <a:off x="6870908" y="3530477"/>
            <a:ext cx="457200" cy="4160"/>
          </a:xfrm>
          <a:prstGeom prst="straightConnector1">
            <a:avLst/>
          </a:prstGeom>
          <a:noFill/>
          <a:ln w="57150" cap="flat" cmpd="sng" algn="ctr">
            <a:solidFill>
              <a:srgbClr val="7889FB"/>
            </a:solidFill>
            <a:prstDash val="solid"/>
            <a:headEnd type="none" w="med" len="med"/>
            <a:tailEnd type="triangle"/>
          </a:ln>
          <a:effectLst/>
        </p:spPr>
      </p:cxnSp>
      <p:sp>
        <p:nvSpPr>
          <p:cNvPr id="75" name="TextBox 113"/>
          <p:cNvSpPr txBox="1"/>
          <p:nvPr/>
        </p:nvSpPr>
        <p:spPr>
          <a:xfrm>
            <a:off x="6765524" y="3069647"/>
            <a:ext cx="5668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4572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Task</a:t>
            </a:r>
          </a:p>
        </p:txBody>
      </p:sp>
      <p:pic>
        <p:nvPicPr>
          <p:cNvPr id="90" name="Picture 8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0336" y="843992"/>
            <a:ext cx="973157" cy="54864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91" name="TextBox 90"/>
          <p:cNvSpPr txBox="1"/>
          <p:nvPr/>
        </p:nvSpPr>
        <p:spPr>
          <a:xfrm>
            <a:off x="6294680" y="754363"/>
            <a:ext cx="1536971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Tilmann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Rabl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b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Big Data Systems, </a:t>
            </a:r>
            <a:b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HPI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WS2019/20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338714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61" grpId="0"/>
      <p:bldP spid="7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Rectangle 173"/>
          <p:cNvSpPr/>
          <p:nvPr/>
        </p:nvSpPr>
        <p:spPr>
          <a:xfrm>
            <a:off x="0" y="6229978"/>
            <a:ext cx="9144000" cy="62802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Spark Lazy Evaluation, Caching, and Lineage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Data-Parallel Collection Processing</a:t>
            </a:r>
          </a:p>
        </p:txBody>
      </p:sp>
      <p:sp>
        <p:nvSpPr>
          <p:cNvPr id="89" name="Rounded Rectangle 88"/>
          <p:cNvSpPr/>
          <p:nvPr/>
        </p:nvSpPr>
        <p:spPr>
          <a:xfrm>
            <a:off x="1273838" y="1392877"/>
            <a:ext cx="6367529" cy="4389916"/>
          </a:xfrm>
          <a:prstGeom prst="roundRect">
            <a:avLst>
              <a:gd name="adj" fmla="val 11363"/>
            </a:avLst>
          </a:prstGeom>
          <a:noFill/>
          <a:ln w="25400" cap="flat" cmpd="sng" algn="ctr">
            <a:solidFill>
              <a:schemeClr val="accent1"/>
            </a:solidFill>
            <a:prstDash val="dash"/>
          </a:ln>
          <a:effectLst/>
        </p:spPr>
        <p:txBody>
          <a:bodyPr lIns="217709" tIns="108855" rIns="217709" bIns="108855" rtlCol="0" anchor="ctr"/>
          <a:lstStyle/>
          <a:p>
            <a:pPr algn="ctr" defTabSz="217709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ysClr val="windowText" lastClr="00000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90" name="Rounded Rectangle 89"/>
          <p:cNvSpPr/>
          <p:nvPr/>
        </p:nvSpPr>
        <p:spPr>
          <a:xfrm>
            <a:off x="1459280" y="1557083"/>
            <a:ext cx="2058749" cy="1533395"/>
          </a:xfrm>
          <a:prstGeom prst="roundRect">
            <a:avLst/>
          </a:prstGeom>
          <a:noFill/>
          <a:ln w="25400" cap="flat" cmpd="sng" algn="ctr">
            <a:solidFill>
              <a:schemeClr val="accent1"/>
            </a:solidFill>
            <a:prstDash val="dash"/>
          </a:ln>
          <a:effectLst/>
        </p:spPr>
        <p:txBody>
          <a:bodyPr lIns="217709" tIns="108855" rIns="217709" bIns="108855" rtlCol="0" anchor="ctr"/>
          <a:lstStyle/>
          <a:p>
            <a:pPr algn="ctr" defTabSz="217709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ysClr val="windowText" lastClr="00000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91" name="Rounded Rectangle 90"/>
          <p:cNvSpPr/>
          <p:nvPr/>
        </p:nvSpPr>
        <p:spPr>
          <a:xfrm>
            <a:off x="1459280" y="3288776"/>
            <a:ext cx="4391569" cy="2328499"/>
          </a:xfrm>
          <a:prstGeom prst="roundRect">
            <a:avLst/>
          </a:prstGeom>
          <a:noFill/>
          <a:ln w="25400" cap="flat" cmpd="sng" algn="ctr">
            <a:solidFill>
              <a:schemeClr val="accent1"/>
            </a:solidFill>
            <a:prstDash val="dash"/>
          </a:ln>
          <a:effectLst/>
        </p:spPr>
        <p:txBody>
          <a:bodyPr lIns="217709" tIns="108855" rIns="217709" bIns="108855" rtlCol="0" anchor="ctr"/>
          <a:lstStyle/>
          <a:p>
            <a:pPr algn="ctr" defTabSz="217709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ysClr val="windowText" lastClr="00000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92" name="Rounded Rectangle 91"/>
          <p:cNvSpPr/>
          <p:nvPr/>
        </p:nvSpPr>
        <p:spPr>
          <a:xfrm>
            <a:off x="4795335" y="3533104"/>
            <a:ext cx="666240" cy="1697434"/>
          </a:xfrm>
          <a:prstGeom prst="roundRect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217709" tIns="108855" rIns="217709" bIns="108855" rtlCol="0" anchor="ctr"/>
          <a:lstStyle/>
          <a:p>
            <a:pPr algn="ctr" defTabSz="217709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3" name="Rounded Rectangle 92"/>
          <p:cNvSpPr/>
          <p:nvPr/>
        </p:nvSpPr>
        <p:spPr>
          <a:xfrm>
            <a:off x="4900737" y="3631217"/>
            <a:ext cx="458039" cy="293971"/>
          </a:xfrm>
          <a:prstGeom prst="roundRect">
            <a:avLst/>
          </a:prstGeom>
          <a:solidFill>
            <a:srgbClr val="7889FB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217709" tIns="108855" rIns="217709" bIns="108855" rtlCol="0" anchor="ctr"/>
          <a:lstStyle/>
          <a:p>
            <a:pPr algn="ctr" defTabSz="217709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ysClr val="window" lastClr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4" name="Rounded Rectangle 93"/>
          <p:cNvSpPr/>
          <p:nvPr/>
        </p:nvSpPr>
        <p:spPr>
          <a:xfrm>
            <a:off x="4900737" y="4034892"/>
            <a:ext cx="458039" cy="293971"/>
          </a:xfrm>
          <a:prstGeom prst="roundRect">
            <a:avLst/>
          </a:prstGeom>
          <a:solidFill>
            <a:srgbClr val="7889FB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217709" tIns="108855" rIns="217709" bIns="108855" rtlCol="0" anchor="ctr"/>
          <a:lstStyle/>
          <a:p>
            <a:pPr algn="ctr" defTabSz="217709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ysClr val="window" lastClr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5" name="Rounded Rectangle 94"/>
          <p:cNvSpPr/>
          <p:nvPr/>
        </p:nvSpPr>
        <p:spPr>
          <a:xfrm>
            <a:off x="4900737" y="4426280"/>
            <a:ext cx="458039" cy="293971"/>
          </a:xfrm>
          <a:prstGeom prst="roundRect">
            <a:avLst/>
          </a:prstGeom>
          <a:solidFill>
            <a:srgbClr val="7889FB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217709" tIns="108855" rIns="217709" bIns="108855" rtlCol="0" anchor="ctr"/>
          <a:lstStyle/>
          <a:p>
            <a:pPr algn="ctr" defTabSz="217709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ysClr val="window" lastClr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6" name="Rounded Rectangle 95"/>
          <p:cNvSpPr/>
          <p:nvPr/>
        </p:nvSpPr>
        <p:spPr>
          <a:xfrm>
            <a:off x="4900737" y="4829956"/>
            <a:ext cx="458039" cy="293971"/>
          </a:xfrm>
          <a:prstGeom prst="roundRect">
            <a:avLst/>
          </a:prstGeom>
          <a:solidFill>
            <a:srgbClr val="7889FB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217709" tIns="108855" rIns="217709" bIns="108855" rtlCol="0" anchor="ctr"/>
          <a:lstStyle/>
          <a:p>
            <a:pPr algn="ctr" defTabSz="217709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ysClr val="window" lastClr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7" name="Rounded Rectangle 96"/>
          <p:cNvSpPr/>
          <p:nvPr/>
        </p:nvSpPr>
        <p:spPr>
          <a:xfrm>
            <a:off x="2648025" y="1674923"/>
            <a:ext cx="666240" cy="1276703"/>
          </a:xfrm>
          <a:prstGeom prst="round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217709" tIns="108855" rIns="217709" bIns="108855" rtlCol="0" anchor="ctr"/>
          <a:lstStyle/>
          <a:p>
            <a:pPr algn="ctr" defTabSz="217709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8" name="Rounded Rectangle 97"/>
          <p:cNvSpPr/>
          <p:nvPr/>
        </p:nvSpPr>
        <p:spPr>
          <a:xfrm>
            <a:off x="2753426" y="1764746"/>
            <a:ext cx="458039" cy="293971"/>
          </a:xfrm>
          <a:prstGeom prst="roundRect">
            <a:avLst/>
          </a:prstGeom>
          <a:solidFill>
            <a:srgbClr val="7889FB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217709" tIns="108855" rIns="217709" bIns="108855" rtlCol="0" anchor="ctr"/>
          <a:lstStyle/>
          <a:p>
            <a:pPr algn="ctr" defTabSz="217709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ysClr val="window" lastClr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9" name="Rounded Rectangle 98"/>
          <p:cNvSpPr/>
          <p:nvPr/>
        </p:nvSpPr>
        <p:spPr>
          <a:xfrm>
            <a:off x="2753426" y="2168421"/>
            <a:ext cx="458039" cy="293971"/>
          </a:xfrm>
          <a:prstGeom prst="roundRect">
            <a:avLst/>
          </a:prstGeom>
          <a:solidFill>
            <a:srgbClr val="7889FB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217709" tIns="108855" rIns="217709" bIns="108855" rtlCol="0" anchor="ctr"/>
          <a:lstStyle/>
          <a:p>
            <a:pPr algn="ctr" defTabSz="217709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ysClr val="window" lastClr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0" name="Rounded Rectangle 99"/>
          <p:cNvSpPr/>
          <p:nvPr/>
        </p:nvSpPr>
        <p:spPr>
          <a:xfrm>
            <a:off x="2753426" y="2552215"/>
            <a:ext cx="458039" cy="293971"/>
          </a:xfrm>
          <a:prstGeom prst="roundRect">
            <a:avLst/>
          </a:prstGeom>
          <a:solidFill>
            <a:srgbClr val="7889FB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217709" tIns="108855" rIns="217709" bIns="108855" rtlCol="0" anchor="ctr"/>
          <a:lstStyle/>
          <a:p>
            <a:pPr algn="ctr" defTabSz="217709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ysClr val="window" lastClr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1" name="Rounded Rectangle 100"/>
          <p:cNvSpPr/>
          <p:nvPr/>
        </p:nvSpPr>
        <p:spPr>
          <a:xfrm>
            <a:off x="4795335" y="1681678"/>
            <a:ext cx="666240" cy="1276703"/>
          </a:xfrm>
          <a:prstGeom prst="roundRect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217709" tIns="108855" rIns="217709" bIns="108855" rtlCol="0" anchor="ctr"/>
          <a:lstStyle/>
          <a:p>
            <a:pPr algn="ctr" defTabSz="217709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2" name="Rounded Rectangle 101"/>
          <p:cNvSpPr/>
          <p:nvPr/>
        </p:nvSpPr>
        <p:spPr>
          <a:xfrm>
            <a:off x="4900737" y="1771501"/>
            <a:ext cx="458039" cy="293971"/>
          </a:xfrm>
          <a:prstGeom prst="roundRect">
            <a:avLst/>
          </a:prstGeom>
          <a:solidFill>
            <a:schemeClr val="accent1"/>
          </a:solidFill>
          <a:ln w="9525" cap="flat" cmpd="sng" algn="ctr">
            <a:noFill/>
            <a:prstDash val="solid"/>
          </a:ln>
          <a:effectLst/>
        </p:spPr>
        <p:txBody>
          <a:bodyPr lIns="217709" tIns="108855" rIns="217709" bIns="108855" rtlCol="0" anchor="ctr"/>
          <a:lstStyle/>
          <a:p>
            <a:pPr algn="ctr" defTabSz="217709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ysClr val="window" lastClr="FFFFFF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03" name="Rounded Rectangle 102"/>
          <p:cNvSpPr/>
          <p:nvPr/>
        </p:nvSpPr>
        <p:spPr>
          <a:xfrm>
            <a:off x="4900737" y="2175177"/>
            <a:ext cx="458039" cy="293971"/>
          </a:xfrm>
          <a:prstGeom prst="roundRect">
            <a:avLst/>
          </a:prstGeom>
          <a:solidFill>
            <a:schemeClr val="accent1"/>
          </a:solidFill>
          <a:ln w="9525" cap="flat" cmpd="sng" algn="ctr">
            <a:noFill/>
            <a:prstDash val="solid"/>
          </a:ln>
          <a:effectLst/>
        </p:spPr>
        <p:txBody>
          <a:bodyPr lIns="217709" tIns="108855" rIns="217709" bIns="108855" rtlCol="0" anchor="ctr"/>
          <a:lstStyle/>
          <a:p>
            <a:pPr algn="ctr" defTabSz="217709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ysClr val="window" lastClr="FFFFFF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04" name="Rounded Rectangle 103"/>
          <p:cNvSpPr/>
          <p:nvPr/>
        </p:nvSpPr>
        <p:spPr>
          <a:xfrm>
            <a:off x="4900737" y="2558971"/>
            <a:ext cx="458039" cy="293971"/>
          </a:xfrm>
          <a:prstGeom prst="roundRect">
            <a:avLst/>
          </a:prstGeom>
          <a:solidFill>
            <a:schemeClr val="accent1"/>
          </a:solidFill>
          <a:ln w="9525" cap="flat" cmpd="sng" algn="ctr">
            <a:noFill/>
            <a:prstDash val="solid"/>
          </a:ln>
          <a:effectLst/>
        </p:spPr>
        <p:txBody>
          <a:bodyPr lIns="217709" tIns="108855" rIns="217709" bIns="108855" rtlCol="0" anchor="ctr"/>
          <a:lstStyle/>
          <a:p>
            <a:pPr algn="ctr" defTabSz="217709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ysClr val="window" lastClr="FFFFFF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05" name="Rounded Rectangle 104"/>
          <p:cNvSpPr/>
          <p:nvPr/>
        </p:nvSpPr>
        <p:spPr>
          <a:xfrm>
            <a:off x="6786517" y="2732245"/>
            <a:ext cx="666240" cy="1276703"/>
          </a:xfrm>
          <a:prstGeom prst="roundRect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217709" tIns="108855" rIns="217709" bIns="108855" rtlCol="0" anchor="ctr"/>
          <a:lstStyle/>
          <a:p>
            <a:pPr algn="ctr" defTabSz="217709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6" name="Rounded Rectangle 105"/>
          <p:cNvSpPr/>
          <p:nvPr/>
        </p:nvSpPr>
        <p:spPr>
          <a:xfrm>
            <a:off x="6891920" y="2822069"/>
            <a:ext cx="458039" cy="293971"/>
          </a:xfrm>
          <a:prstGeom prst="roundRect">
            <a:avLst/>
          </a:prstGeom>
          <a:solidFill>
            <a:srgbClr val="7889FB"/>
          </a:solidFill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217709" tIns="108855" rIns="217709" bIns="108855" rtlCol="0" anchor="ctr"/>
          <a:lstStyle/>
          <a:p>
            <a:pPr algn="ctr" defTabSz="217709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ysClr val="window" lastClr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7" name="Rounded Rectangle 106"/>
          <p:cNvSpPr/>
          <p:nvPr/>
        </p:nvSpPr>
        <p:spPr>
          <a:xfrm>
            <a:off x="6891920" y="3225744"/>
            <a:ext cx="458039" cy="293971"/>
          </a:xfrm>
          <a:prstGeom prst="roundRect">
            <a:avLst/>
          </a:prstGeom>
          <a:solidFill>
            <a:srgbClr val="7889FB"/>
          </a:solidFill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217709" tIns="108855" rIns="217709" bIns="108855" rtlCol="0" anchor="ctr"/>
          <a:lstStyle/>
          <a:p>
            <a:pPr algn="ctr" defTabSz="217709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ysClr val="window" lastClr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8" name="Rounded Rectangle 107"/>
          <p:cNvSpPr/>
          <p:nvPr/>
        </p:nvSpPr>
        <p:spPr>
          <a:xfrm>
            <a:off x="6891920" y="3609537"/>
            <a:ext cx="458039" cy="293971"/>
          </a:xfrm>
          <a:prstGeom prst="roundRect">
            <a:avLst/>
          </a:prstGeom>
          <a:solidFill>
            <a:srgbClr val="7889FB"/>
          </a:solidFill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217709" tIns="108855" rIns="217709" bIns="108855" rtlCol="0" anchor="ctr"/>
          <a:lstStyle/>
          <a:p>
            <a:pPr algn="ctr" defTabSz="217709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ysClr val="window" lastClr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09" name="Straight Arrow Connector 108"/>
          <p:cNvCxnSpPr>
            <a:stCxn id="102" idx="3"/>
            <a:endCxn id="106" idx="1"/>
          </p:cNvCxnSpPr>
          <p:nvPr/>
        </p:nvCxnSpPr>
        <p:spPr>
          <a:xfrm>
            <a:off x="5358776" y="1918488"/>
            <a:ext cx="1533141" cy="1050566"/>
          </a:xfrm>
          <a:prstGeom prst="straightConnector1">
            <a:avLst/>
          </a:prstGeom>
          <a:noFill/>
          <a:ln w="19050" cap="sq" cmpd="sng" algn="ctr">
            <a:solidFill>
              <a:srgbClr val="000000"/>
            </a:solidFill>
            <a:prstDash val="solid"/>
            <a:round/>
            <a:headEnd type="none"/>
            <a:tailEnd type="triangle" w="med" len="lg"/>
          </a:ln>
          <a:effectLst/>
        </p:spPr>
      </p:cxnSp>
      <p:cxnSp>
        <p:nvCxnSpPr>
          <p:cNvPr id="110" name="Straight Arrow Connector 109"/>
          <p:cNvCxnSpPr>
            <a:stCxn id="103" idx="3"/>
            <a:endCxn id="107" idx="1"/>
          </p:cNvCxnSpPr>
          <p:nvPr/>
        </p:nvCxnSpPr>
        <p:spPr>
          <a:xfrm>
            <a:off x="5358776" y="2322163"/>
            <a:ext cx="1533141" cy="1050566"/>
          </a:xfrm>
          <a:prstGeom prst="straightConnector1">
            <a:avLst/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/>
            <a:tailEnd type="triangle" w="med" len="lg"/>
          </a:ln>
          <a:effectLst/>
        </p:spPr>
      </p:cxnSp>
      <p:cxnSp>
        <p:nvCxnSpPr>
          <p:cNvPr id="111" name="Straight Arrow Connector 110"/>
          <p:cNvCxnSpPr>
            <a:stCxn id="104" idx="3"/>
            <a:endCxn id="108" idx="1"/>
          </p:cNvCxnSpPr>
          <p:nvPr/>
        </p:nvCxnSpPr>
        <p:spPr>
          <a:xfrm>
            <a:off x="5358776" y="2705957"/>
            <a:ext cx="1533141" cy="1050566"/>
          </a:xfrm>
          <a:prstGeom prst="straightConnector1">
            <a:avLst/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/>
            <a:tailEnd type="triangle" w="med" len="lg"/>
          </a:ln>
          <a:effectLst/>
        </p:spPr>
      </p:cxnSp>
      <p:cxnSp>
        <p:nvCxnSpPr>
          <p:cNvPr id="112" name="Straight Arrow Connector 111"/>
          <p:cNvCxnSpPr>
            <a:stCxn id="99" idx="3"/>
            <a:endCxn id="103" idx="1"/>
          </p:cNvCxnSpPr>
          <p:nvPr/>
        </p:nvCxnSpPr>
        <p:spPr>
          <a:xfrm>
            <a:off x="3211465" y="2315409"/>
            <a:ext cx="1689271" cy="6755"/>
          </a:xfrm>
          <a:prstGeom prst="straightConnector1">
            <a:avLst/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/>
            <a:tailEnd type="triangle" w="med" len="lg"/>
          </a:ln>
          <a:effectLst/>
        </p:spPr>
      </p:cxnSp>
      <p:cxnSp>
        <p:nvCxnSpPr>
          <p:cNvPr id="113" name="Straight Arrow Connector 112"/>
          <p:cNvCxnSpPr>
            <a:stCxn id="98" idx="3"/>
            <a:endCxn id="102" idx="1"/>
          </p:cNvCxnSpPr>
          <p:nvPr/>
        </p:nvCxnSpPr>
        <p:spPr>
          <a:xfrm>
            <a:off x="3211465" y="1911732"/>
            <a:ext cx="1689271" cy="6755"/>
          </a:xfrm>
          <a:prstGeom prst="straightConnector1">
            <a:avLst/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/>
            <a:tailEnd type="triangle" w="med" len="lg"/>
          </a:ln>
          <a:effectLst/>
        </p:spPr>
      </p:cxnSp>
      <p:cxnSp>
        <p:nvCxnSpPr>
          <p:cNvPr id="114" name="Straight Arrow Connector 113"/>
          <p:cNvCxnSpPr>
            <a:stCxn id="93" idx="3"/>
            <a:endCxn id="106" idx="1"/>
          </p:cNvCxnSpPr>
          <p:nvPr/>
        </p:nvCxnSpPr>
        <p:spPr>
          <a:xfrm flipV="1">
            <a:off x="5358776" y="2969054"/>
            <a:ext cx="1533144" cy="809148"/>
          </a:xfrm>
          <a:prstGeom prst="straightConnector1">
            <a:avLst/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/>
            <a:tailEnd type="triangle" w="med" len="lg"/>
          </a:ln>
          <a:effectLst/>
        </p:spPr>
      </p:cxnSp>
      <p:cxnSp>
        <p:nvCxnSpPr>
          <p:cNvPr id="115" name="Straight Arrow Connector 114"/>
          <p:cNvCxnSpPr>
            <a:stCxn id="100" idx="3"/>
            <a:endCxn id="104" idx="1"/>
          </p:cNvCxnSpPr>
          <p:nvPr/>
        </p:nvCxnSpPr>
        <p:spPr>
          <a:xfrm>
            <a:off x="3211465" y="2699201"/>
            <a:ext cx="1689271" cy="6755"/>
          </a:xfrm>
          <a:prstGeom prst="straightConnector1">
            <a:avLst/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/>
            <a:tailEnd type="triangle" w="med" len="lg"/>
          </a:ln>
          <a:effectLst/>
        </p:spPr>
      </p:cxnSp>
      <p:cxnSp>
        <p:nvCxnSpPr>
          <p:cNvPr id="116" name="Straight Arrow Connector 115"/>
          <p:cNvCxnSpPr>
            <a:stCxn id="95" idx="3"/>
            <a:endCxn id="106" idx="1"/>
          </p:cNvCxnSpPr>
          <p:nvPr/>
        </p:nvCxnSpPr>
        <p:spPr>
          <a:xfrm flipV="1">
            <a:off x="5358776" y="2969055"/>
            <a:ext cx="1533144" cy="1604211"/>
          </a:xfrm>
          <a:prstGeom prst="straightConnector1">
            <a:avLst/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/>
            <a:tailEnd type="triangle" w="med" len="lg"/>
          </a:ln>
          <a:effectLst/>
        </p:spPr>
      </p:cxnSp>
      <p:cxnSp>
        <p:nvCxnSpPr>
          <p:cNvPr id="117" name="Straight Arrow Connector 116"/>
          <p:cNvCxnSpPr>
            <a:stCxn id="93" idx="3"/>
            <a:endCxn id="107" idx="1"/>
          </p:cNvCxnSpPr>
          <p:nvPr/>
        </p:nvCxnSpPr>
        <p:spPr>
          <a:xfrm flipV="1">
            <a:off x="5358776" y="3372730"/>
            <a:ext cx="1533144" cy="405472"/>
          </a:xfrm>
          <a:prstGeom prst="straightConnector1">
            <a:avLst/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/>
            <a:tailEnd type="triangle" w="med" len="lg"/>
          </a:ln>
          <a:effectLst/>
        </p:spPr>
      </p:cxnSp>
      <p:cxnSp>
        <p:nvCxnSpPr>
          <p:cNvPr id="118" name="Straight Arrow Connector 117"/>
          <p:cNvCxnSpPr>
            <a:stCxn id="94" idx="3"/>
            <a:endCxn id="107" idx="1"/>
          </p:cNvCxnSpPr>
          <p:nvPr/>
        </p:nvCxnSpPr>
        <p:spPr>
          <a:xfrm flipV="1">
            <a:off x="5358776" y="3372730"/>
            <a:ext cx="1533144" cy="809148"/>
          </a:xfrm>
          <a:prstGeom prst="straightConnector1">
            <a:avLst/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/>
            <a:tailEnd type="triangle" w="med" len="lg"/>
          </a:ln>
          <a:effectLst/>
        </p:spPr>
      </p:cxnSp>
      <p:cxnSp>
        <p:nvCxnSpPr>
          <p:cNvPr id="119" name="Straight Arrow Connector 118"/>
          <p:cNvCxnSpPr>
            <a:stCxn id="95" idx="3"/>
            <a:endCxn id="107" idx="1"/>
          </p:cNvCxnSpPr>
          <p:nvPr/>
        </p:nvCxnSpPr>
        <p:spPr>
          <a:xfrm flipV="1">
            <a:off x="5358776" y="3372730"/>
            <a:ext cx="1533144" cy="1200536"/>
          </a:xfrm>
          <a:prstGeom prst="straightConnector1">
            <a:avLst/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/>
            <a:tailEnd type="triangle" w="med" len="lg"/>
          </a:ln>
          <a:effectLst/>
        </p:spPr>
      </p:cxnSp>
      <p:cxnSp>
        <p:nvCxnSpPr>
          <p:cNvPr id="120" name="Straight Arrow Connector 119"/>
          <p:cNvCxnSpPr>
            <a:stCxn id="96" idx="3"/>
            <a:endCxn id="107" idx="1"/>
          </p:cNvCxnSpPr>
          <p:nvPr/>
        </p:nvCxnSpPr>
        <p:spPr>
          <a:xfrm flipV="1">
            <a:off x="5358776" y="3372730"/>
            <a:ext cx="1533144" cy="1604211"/>
          </a:xfrm>
          <a:prstGeom prst="straightConnector1">
            <a:avLst/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/>
            <a:tailEnd type="triangle" w="med" len="lg"/>
          </a:ln>
          <a:effectLst/>
        </p:spPr>
      </p:cxnSp>
      <p:cxnSp>
        <p:nvCxnSpPr>
          <p:cNvPr id="121" name="Straight Arrow Connector 120"/>
          <p:cNvCxnSpPr>
            <a:stCxn id="94" idx="3"/>
            <a:endCxn id="106" idx="1"/>
          </p:cNvCxnSpPr>
          <p:nvPr/>
        </p:nvCxnSpPr>
        <p:spPr>
          <a:xfrm flipV="1">
            <a:off x="5358776" y="2969055"/>
            <a:ext cx="1533144" cy="1212823"/>
          </a:xfrm>
          <a:prstGeom prst="straightConnector1">
            <a:avLst/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/>
            <a:tailEnd type="triangle" w="med" len="lg"/>
          </a:ln>
          <a:effectLst/>
        </p:spPr>
      </p:cxnSp>
      <p:cxnSp>
        <p:nvCxnSpPr>
          <p:cNvPr id="122" name="Straight Arrow Connector 121"/>
          <p:cNvCxnSpPr>
            <a:stCxn id="99" idx="3"/>
            <a:endCxn id="104" idx="1"/>
          </p:cNvCxnSpPr>
          <p:nvPr/>
        </p:nvCxnSpPr>
        <p:spPr>
          <a:xfrm>
            <a:off x="3211465" y="2315408"/>
            <a:ext cx="1689271" cy="390549"/>
          </a:xfrm>
          <a:prstGeom prst="straightConnector1">
            <a:avLst/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/>
            <a:tailEnd type="triangle" w="med" len="lg"/>
          </a:ln>
          <a:effectLst/>
        </p:spPr>
      </p:cxnSp>
      <p:cxnSp>
        <p:nvCxnSpPr>
          <p:cNvPr id="123" name="Straight Arrow Connector 122"/>
          <p:cNvCxnSpPr>
            <a:stCxn id="99" idx="3"/>
            <a:endCxn id="102" idx="1"/>
          </p:cNvCxnSpPr>
          <p:nvPr/>
        </p:nvCxnSpPr>
        <p:spPr>
          <a:xfrm flipV="1">
            <a:off x="3211465" y="1918488"/>
            <a:ext cx="1689271" cy="396920"/>
          </a:xfrm>
          <a:prstGeom prst="straightConnector1">
            <a:avLst/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/>
            <a:tailEnd type="triangle" w="med" len="lg"/>
          </a:ln>
          <a:effectLst/>
        </p:spPr>
      </p:cxnSp>
      <p:cxnSp>
        <p:nvCxnSpPr>
          <p:cNvPr id="124" name="Straight Arrow Connector 123"/>
          <p:cNvCxnSpPr>
            <a:stCxn id="100" idx="3"/>
            <a:endCxn id="103" idx="1"/>
          </p:cNvCxnSpPr>
          <p:nvPr/>
        </p:nvCxnSpPr>
        <p:spPr>
          <a:xfrm flipV="1">
            <a:off x="3211465" y="2322164"/>
            <a:ext cx="1689271" cy="377037"/>
          </a:xfrm>
          <a:prstGeom prst="straightConnector1">
            <a:avLst/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/>
            <a:tailEnd type="triangle" w="med" len="lg"/>
          </a:ln>
          <a:effectLst/>
        </p:spPr>
      </p:cxnSp>
      <p:cxnSp>
        <p:nvCxnSpPr>
          <p:cNvPr id="125" name="Straight Arrow Connector 124"/>
          <p:cNvCxnSpPr>
            <a:stCxn id="98" idx="3"/>
            <a:endCxn id="104" idx="1"/>
          </p:cNvCxnSpPr>
          <p:nvPr/>
        </p:nvCxnSpPr>
        <p:spPr>
          <a:xfrm>
            <a:off x="3211465" y="1911731"/>
            <a:ext cx="1689271" cy="794226"/>
          </a:xfrm>
          <a:prstGeom prst="straightConnector1">
            <a:avLst/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/>
            <a:tailEnd type="triangle" w="med" len="lg"/>
          </a:ln>
          <a:effectLst/>
        </p:spPr>
      </p:cxnSp>
      <p:cxnSp>
        <p:nvCxnSpPr>
          <p:cNvPr id="126" name="Straight Arrow Connector 125"/>
          <p:cNvCxnSpPr>
            <a:stCxn id="96" idx="3"/>
            <a:endCxn id="106" idx="1"/>
          </p:cNvCxnSpPr>
          <p:nvPr/>
        </p:nvCxnSpPr>
        <p:spPr>
          <a:xfrm flipV="1">
            <a:off x="5358776" y="2969054"/>
            <a:ext cx="1533144" cy="2007887"/>
          </a:xfrm>
          <a:prstGeom prst="straightConnector1">
            <a:avLst/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/>
            <a:tailEnd type="triangle" w="med" len="lg"/>
          </a:ln>
          <a:effectLst/>
        </p:spPr>
      </p:cxnSp>
      <p:cxnSp>
        <p:nvCxnSpPr>
          <p:cNvPr id="127" name="Straight Arrow Connector 126"/>
          <p:cNvCxnSpPr>
            <a:stCxn id="93" idx="3"/>
            <a:endCxn id="108" idx="1"/>
          </p:cNvCxnSpPr>
          <p:nvPr/>
        </p:nvCxnSpPr>
        <p:spPr>
          <a:xfrm flipV="1">
            <a:off x="5358776" y="3756523"/>
            <a:ext cx="1533144" cy="21679"/>
          </a:xfrm>
          <a:prstGeom prst="straightConnector1">
            <a:avLst/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/>
            <a:tailEnd type="triangle" w="med" len="lg"/>
          </a:ln>
          <a:effectLst/>
        </p:spPr>
      </p:cxnSp>
      <p:cxnSp>
        <p:nvCxnSpPr>
          <p:cNvPr id="128" name="Straight Arrow Connector 127"/>
          <p:cNvCxnSpPr>
            <a:stCxn id="94" idx="3"/>
            <a:endCxn id="108" idx="1"/>
          </p:cNvCxnSpPr>
          <p:nvPr/>
        </p:nvCxnSpPr>
        <p:spPr>
          <a:xfrm flipV="1">
            <a:off x="5358776" y="3756522"/>
            <a:ext cx="1533144" cy="425355"/>
          </a:xfrm>
          <a:prstGeom prst="straightConnector1">
            <a:avLst/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/>
            <a:tailEnd type="triangle" w="med" len="lg"/>
          </a:ln>
          <a:effectLst/>
        </p:spPr>
      </p:cxnSp>
      <p:cxnSp>
        <p:nvCxnSpPr>
          <p:cNvPr id="129" name="Straight Arrow Connector 128"/>
          <p:cNvCxnSpPr>
            <a:stCxn id="95" idx="3"/>
            <a:endCxn id="108" idx="1"/>
          </p:cNvCxnSpPr>
          <p:nvPr/>
        </p:nvCxnSpPr>
        <p:spPr>
          <a:xfrm flipV="1">
            <a:off x="5358776" y="3756522"/>
            <a:ext cx="1533144" cy="816743"/>
          </a:xfrm>
          <a:prstGeom prst="straightConnector1">
            <a:avLst/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/>
            <a:tailEnd type="triangle" w="med" len="lg"/>
          </a:ln>
          <a:effectLst/>
        </p:spPr>
      </p:cxnSp>
      <p:cxnSp>
        <p:nvCxnSpPr>
          <p:cNvPr id="130" name="Straight Arrow Connector 129"/>
          <p:cNvCxnSpPr>
            <a:stCxn id="96" idx="3"/>
            <a:endCxn id="108" idx="1"/>
          </p:cNvCxnSpPr>
          <p:nvPr/>
        </p:nvCxnSpPr>
        <p:spPr>
          <a:xfrm flipV="1">
            <a:off x="5358776" y="3756523"/>
            <a:ext cx="1533144" cy="1220419"/>
          </a:xfrm>
          <a:prstGeom prst="straightConnector1">
            <a:avLst/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/>
            <a:tailEnd type="triangle" w="med" len="lg"/>
          </a:ln>
          <a:effectLst/>
        </p:spPr>
      </p:cxnSp>
      <p:sp>
        <p:nvSpPr>
          <p:cNvPr id="131" name="TextBox 130"/>
          <p:cNvSpPr txBox="1"/>
          <p:nvPr/>
        </p:nvSpPr>
        <p:spPr>
          <a:xfrm>
            <a:off x="6017410" y="4420101"/>
            <a:ext cx="946219" cy="496835"/>
          </a:xfrm>
          <a:prstGeom prst="rect">
            <a:avLst/>
          </a:prstGeom>
          <a:noFill/>
        </p:spPr>
        <p:txBody>
          <a:bodyPr wrap="none" lIns="217709" tIns="108855" rIns="217709" bIns="108855" rtlCol="0">
            <a:spAutoFit/>
          </a:bodyPr>
          <a:lstStyle/>
          <a:p>
            <a:pPr defTabSz="217709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latin typeface="Consolas" panose="020B0609020204030204" pitchFamily="49" charset="0"/>
                <a:cs typeface="Calibri" panose="020F0502020204030204" pitchFamily="34" charset="0"/>
              </a:rPr>
              <a:t>join</a:t>
            </a:r>
          </a:p>
        </p:txBody>
      </p:sp>
      <p:sp>
        <p:nvSpPr>
          <p:cNvPr id="132" name="TextBox 131"/>
          <p:cNvSpPr txBox="1"/>
          <p:nvPr/>
        </p:nvSpPr>
        <p:spPr>
          <a:xfrm>
            <a:off x="3872720" y="4145383"/>
            <a:ext cx="1072857" cy="496835"/>
          </a:xfrm>
          <a:prstGeom prst="rect">
            <a:avLst/>
          </a:prstGeom>
          <a:noFill/>
        </p:spPr>
        <p:txBody>
          <a:bodyPr wrap="none" lIns="217709" tIns="108855" rIns="217709" bIns="108855" rtlCol="0">
            <a:spAutoFit/>
          </a:bodyPr>
          <a:lstStyle/>
          <a:p>
            <a:pPr defTabSz="217709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latin typeface="Consolas" panose="020B0609020204030204" pitchFamily="49" charset="0"/>
                <a:cs typeface="Calibri" panose="020F0502020204030204" pitchFamily="34" charset="0"/>
              </a:rPr>
              <a:t>union</a:t>
            </a:r>
          </a:p>
        </p:txBody>
      </p:sp>
      <p:sp>
        <p:nvSpPr>
          <p:cNvPr id="133" name="TextBox 132"/>
          <p:cNvSpPr txBox="1"/>
          <p:nvPr/>
        </p:nvSpPr>
        <p:spPr>
          <a:xfrm>
            <a:off x="3541973" y="2715048"/>
            <a:ext cx="1326131" cy="496835"/>
          </a:xfrm>
          <a:prstGeom prst="rect">
            <a:avLst/>
          </a:prstGeom>
          <a:noFill/>
        </p:spPr>
        <p:txBody>
          <a:bodyPr wrap="none" lIns="217709" tIns="108855" rIns="217709" bIns="108855" rtlCol="0">
            <a:spAutoFit/>
          </a:bodyPr>
          <a:lstStyle/>
          <a:p>
            <a:pPr defTabSz="217709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 err="1">
                <a:latin typeface="Consolas" panose="020B0609020204030204" pitchFamily="49" charset="0"/>
                <a:cs typeface="Calibri" panose="020F0502020204030204" pitchFamily="34" charset="0"/>
              </a:rPr>
              <a:t>groupBy</a:t>
            </a:r>
            <a:endParaRPr lang="en-US" b="1" kern="0" dirty="0">
              <a:latin typeface="Consolas" panose="020B0609020204030204" pitchFamily="49" charset="0"/>
              <a:cs typeface="Calibri" panose="020F0502020204030204" pitchFamily="34" charset="0"/>
            </a:endParaRPr>
          </a:p>
        </p:txBody>
      </p:sp>
      <p:cxnSp>
        <p:nvCxnSpPr>
          <p:cNvPr id="134" name="Straight Arrow Connector 133"/>
          <p:cNvCxnSpPr>
            <a:stCxn id="100" idx="3"/>
            <a:endCxn id="102" idx="1"/>
          </p:cNvCxnSpPr>
          <p:nvPr/>
        </p:nvCxnSpPr>
        <p:spPr>
          <a:xfrm flipV="1">
            <a:off x="3211465" y="1918488"/>
            <a:ext cx="1689271" cy="780713"/>
          </a:xfrm>
          <a:prstGeom prst="straightConnector1">
            <a:avLst/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/>
            <a:tailEnd type="triangle" w="med" len="lg"/>
          </a:ln>
          <a:effectLst/>
        </p:spPr>
      </p:cxnSp>
      <p:cxnSp>
        <p:nvCxnSpPr>
          <p:cNvPr id="135" name="Straight Arrow Connector 134"/>
          <p:cNvCxnSpPr>
            <a:stCxn id="98" idx="3"/>
            <a:endCxn id="103" idx="1"/>
          </p:cNvCxnSpPr>
          <p:nvPr/>
        </p:nvCxnSpPr>
        <p:spPr>
          <a:xfrm>
            <a:off x="3211465" y="1911732"/>
            <a:ext cx="1689271" cy="410432"/>
          </a:xfrm>
          <a:prstGeom prst="straightConnector1">
            <a:avLst/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/>
            <a:tailEnd type="triangle" w="med" len="lg"/>
          </a:ln>
          <a:effectLst/>
        </p:spPr>
      </p:cxnSp>
      <p:sp>
        <p:nvSpPr>
          <p:cNvPr id="136" name="TextBox 135"/>
          <p:cNvSpPr txBox="1"/>
          <p:nvPr/>
        </p:nvSpPr>
        <p:spPr>
          <a:xfrm>
            <a:off x="6390716" y="5201885"/>
            <a:ext cx="1127359" cy="496835"/>
          </a:xfrm>
          <a:prstGeom prst="rect">
            <a:avLst/>
          </a:prstGeom>
          <a:noFill/>
        </p:spPr>
        <p:txBody>
          <a:bodyPr wrap="none" lIns="217709" tIns="108855" rIns="217709" bIns="108855" rtlCol="0">
            <a:spAutoFit/>
          </a:bodyPr>
          <a:lstStyle/>
          <a:p>
            <a:pPr defTabSz="217709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Stage 3</a:t>
            </a:r>
          </a:p>
        </p:txBody>
      </p:sp>
      <p:sp>
        <p:nvSpPr>
          <p:cNvPr id="137" name="TextBox 136"/>
          <p:cNvSpPr txBox="1"/>
          <p:nvPr/>
        </p:nvSpPr>
        <p:spPr>
          <a:xfrm>
            <a:off x="1517995" y="2637296"/>
            <a:ext cx="1127359" cy="496835"/>
          </a:xfrm>
          <a:prstGeom prst="rect">
            <a:avLst/>
          </a:prstGeom>
          <a:noFill/>
        </p:spPr>
        <p:txBody>
          <a:bodyPr wrap="none" lIns="217709" tIns="108855" rIns="217709" bIns="108855" rtlCol="0">
            <a:spAutoFit/>
          </a:bodyPr>
          <a:lstStyle/>
          <a:p>
            <a:pPr algn="ctr" defTabSz="217709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Stage 1</a:t>
            </a:r>
          </a:p>
        </p:txBody>
      </p:sp>
      <p:sp>
        <p:nvSpPr>
          <p:cNvPr id="138" name="TextBox 137"/>
          <p:cNvSpPr txBox="1"/>
          <p:nvPr/>
        </p:nvSpPr>
        <p:spPr>
          <a:xfrm>
            <a:off x="1591285" y="5170820"/>
            <a:ext cx="1127359" cy="496835"/>
          </a:xfrm>
          <a:prstGeom prst="rect">
            <a:avLst/>
          </a:prstGeom>
          <a:noFill/>
        </p:spPr>
        <p:txBody>
          <a:bodyPr wrap="none" lIns="217709" tIns="108855" rIns="217709" bIns="108855" rtlCol="0">
            <a:spAutoFit/>
          </a:bodyPr>
          <a:lstStyle/>
          <a:p>
            <a:pPr defTabSz="217709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Stage 2</a:t>
            </a:r>
          </a:p>
        </p:txBody>
      </p:sp>
      <p:sp>
        <p:nvSpPr>
          <p:cNvPr id="139" name="TextBox 138"/>
          <p:cNvSpPr txBox="1"/>
          <p:nvPr/>
        </p:nvSpPr>
        <p:spPr>
          <a:xfrm>
            <a:off x="2195596" y="1547111"/>
            <a:ext cx="579132" cy="496835"/>
          </a:xfrm>
          <a:prstGeom prst="rect">
            <a:avLst/>
          </a:prstGeom>
          <a:noFill/>
        </p:spPr>
        <p:txBody>
          <a:bodyPr wrap="none" lIns="217709" tIns="108855" rIns="217709" bIns="108855" rtlCol="0">
            <a:spAutoFit/>
          </a:bodyPr>
          <a:lstStyle/>
          <a:p>
            <a:pPr defTabSz="217709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</a:p>
        </p:txBody>
      </p:sp>
      <p:sp>
        <p:nvSpPr>
          <p:cNvPr id="140" name="TextBox 139"/>
          <p:cNvSpPr txBox="1"/>
          <p:nvPr/>
        </p:nvSpPr>
        <p:spPr>
          <a:xfrm>
            <a:off x="4376063" y="1490239"/>
            <a:ext cx="569514" cy="496835"/>
          </a:xfrm>
          <a:prstGeom prst="rect">
            <a:avLst/>
          </a:prstGeom>
          <a:noFill/>
        </p:spPr>
        <p:txBody>
          <a:bodyPr wrap="none" lIns="217709" tIns="108855" rIns="217709" bIns="108855" rtlCol="0">
            <a:spAutoFit/>
          </a:bodyPr>
          <a:lstStyle/>
          <a:p>
            <a:pPr defTabSz="217709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</a:p>
        </p:txBody>
      </p:sp>
      <p:sp>
        <p:nvSpPr>
          <p:cNvPr id="141" name="TextBox 140"/>
          <p:cNvSpPr txBox="1"/>
          <p:nvPr/>
        </p:nvSpPr>
        <p:spPr>
          <a:xfrm>
            <a:off x="1479270" y="3311534"/>
            <a:ext cx="563102" cy="496835"/>
          </a:xfrm>
          <a:prstGeom prst="rect">
            <a:avLst/>
          </a:prstGeom>
          <a:noFill/>
        </p:spPr>
        <p:txBody>
          <a:bodyPr wrap="none" lIns="217709" tIns="108855" rIns="217709" bIns="108855" rtlCol="0">
            <a:spAutoFit/>
          </a:bodyPr>
          <a:lstStyle/>
          <a:p>
            <a:pPr defTabSz="217709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</a:p>
        </p:txBody>
      </p:sp>
      <p:sp>
        <p:nvSpPr>
          <p:cNvPr id="142" name="TextBox 141"/>
          <p:cNvSpPr txBox="1"/>
          <p:nvPr/>
        </p:nvSpPr>
        <p:spPr>
          <a:xfrm>
            <a:off x="2861872" y="3311533"/>
            <a:ext cx="582337" cy="496835"/>
          </a:xfrm>
          <a:prstGeom prst="rect">
            <a:avLst/>
          </a:prstGeom>
          <a:noFill/>
        </p:spPr>
        <p:txBody>
          <a:bodyPr wrap="none" lIns="217709" tIns="108855" rIns="217709" bIns="108855" rtlCol="0">
            <a:spAutoFit/>
          </a:bodyPr>
          <a:lstStyle/>
          <a:p>
            <a:pPr algn="r" defTabSz="217709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</a:p>
        </p:txBody>
      </p:sp>
      <p:sp>
        <p:nvSpPr>
          <p:cNvPr id="143" name="TextBox 142"/>
          <p:cNvSpPr txBox="1"/>
          <p:nvPr/>
        </p:nvSpPr>
        <p:spPr>
          <a:xfrm>
            <a:off x="4350383" y="3311677"/>
            <a:ext cx="545468" cy="496835"/>
          </a:xfrm>
          <a:prstGeom prst="rect">
            <a:avLst/>
          </a:prstGeom>
          <a:noFill/>
        </p:spPr>
        <p:txBody>
          <a:bodyPr wrap="none" lIns="217709" tIns="108855" rIns="217709" bIns="108855" rtlCol="0">
            <a:spAutoFit/>
          </a:bodyPr>
          <a:lstStyle/>
          <a:p>
            <a:pPr defTabSz="217709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</a:p>
        </p:txBody>
      </p:sp>
      <p:sp>
        <p:nvSpPr>
          <p:cNvPr id="144" name="TextBox 143"/>
          <p:cNvSpPr txBox="1"/>
          <p:nvPr/>
        </p:nvSpPr>
        <p:spPr>
          <a:xfrm>
            <a:off x="6404597" y="2332164"/>
            <a:ext cx="587146" cy="496835"/>
          </a:xfrm>
          <a:prstGeom prst="rect">
            <a:avLst/>
          </a:prstGeom>
          <a:noFill/>
        </p:spPr>
        <p:txBody>
          <a:bodyPr wrap="none" lIns="217709" tIns="108855" rIns="217709" bIns="108855" rtlCol="0">
            <a:spAutoFit/>
          </a:bodyPr>
          <a:lstStyle/>
          <a:p>
            <a:pPr defTabSz="217709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</a:t>
            </a:r>
          </a:p>
        </p:txBody>
      </p:sp>
      <p:sp>
        <p:nvSpPr>
          <p:cNvPr id="145" name="Rounded Rectangle 144"/>
          <p:cNvSpPr/>
          <p:nvPr/>
        </p:nvSpPr>
        <p:spPr>
          <a:xfrm>
            <a:off x="3349972" y="3442667"/>
            <a:ext cx="666240" cy="886997"/>
          </a:xfrm>
          <a:prstGeom prst="roundRect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217709" tIns="108855" rIns="217709" bIns="108855" rtlCol="0" anchor="ctr"/>
          <a:lstStyle/>
          <a:p>
            <a:pPr algn="ctr" defTabSz="217709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6" name="Rounded Rectangle 145"/>
          <p:cNvSpPr/>
          <p:nvPr/>
        </p:nvSpPr>
        <p:spPr>
          <a:xfrm>
            <a:off x="3455373" y="3540780"/>
            <a:ext cx="458039" cy="293971"/>
          </a:xfrm>
          <a:prstGeom prst="roundRect">
            <a:avLst/>
          </a:prstGeom>
          <a:solidFill>
            <a:srgbClr val="7889FB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217709" tIns="108855" rIns="217709" bIns="108855" rtlCol="0" anchor="ctr"/>
          <a:lstStyle/>
          <a:p>
            <a:pPr algn="ctr" defTabSz="217709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ysClr val="window" lastClr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7" name="Rounded Rectangle 146"/>
          <p:cNvSpPr/>
          <p:nvPr/>
        </p:nvSpPr>
        <p:spPr>
          <a:xfrm>
            <a:off x="3455373" y="3944455"/>
            <a:ext cx="458039" cy="293971"/>
          </a:xfrm>
          <a:prstGeom prst="roundRect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lIns="217709" tIns="108855" rIns="217709" bIns="108855" rtlCol="0" anchor="ctr"/>
          <a:lstStyle/>
          <a:p>
            <a:pPr algn="ctr" defTabSz="217709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ysClr val="window" lastClr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50" name="Straight Arrow Connector 149"/>
          <p:cNvCxnSpPr>
            <a:stCxn id="147" idx="3"/>
            <a:endCxn id="94" idx="1"/>
          </p:cNvCxnSpPr>
          <p:nvPr/>
        </p:nvCxnSpPr>
        <p:spPr>
          <a:xfrm>
            <a:off x="3913412" y="4091441"/>
            <a:ext cx="987325" cy="90437"/>
          </a:xfrm>
          <a:prstGeom prst="straightConnector1">
            <a:avLst/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/>
            <a:tailEnd type="triangle" w="med" len="lg"/>
          </a:ln>
          <a:effectLst/>
        </p:spPr>
      </p:cxnSp>
      <p:cxnSp>
        <p:nvCxnSpPr>
          <p:cNvPr id="151" name="Straight Arrow Connector 150"/>
          <p:cNvCxnSpPr>
            <a:stCxn id="146" idx="3"/>
            <a:endCxn id="93" idx="1"/>
          </p:cNvCxnSpPr>
          <p:nvPr/>
        </p:nvCxnSpPr>
        <p:spPr>
          <a:xfrm>
            <a:off x="3913412" y="3687766"/>
            <a:ext cx="987325" cy="90437"/>
          </a:xfrm>
          <a:prstGeom prst="straightConnector1">
            <a:avLst/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/>
            <a:tailEnd type="triangle" w="med" len="lg"/>
          </a:ln>
          <a:effectLst/>
        </p:spPr>
      </p:cxnSp>
      <p:sp>
        <p:nvSpPr>
          <p:cNvPr id="154" name="Rounded Rectangle 153"/>
          <p:cNvSpPr/>
          <p:nvPr/>
        </p:nvSpPr>
        <p:spPr>
          <a:xfrm>
            <a:off x="1925402" y="3442667"/>
            <a:ext cx="666240" cy="886997"/>
          </a:xfrm>
          <a:prstGeom prst="roundRect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217709" tIns="108855" rIns="217709" bIns="108855" rtlCol="0" anchor="ctr"/>
          <a:lstStyle/>
          <a:p>
            <a:pPr algn="ctr" defTabSz="217709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5" name="Rounded Rectangle 154"/>
          <p:cNvSpPr/>
          <p:nvPr/>
        </p:nvSpPr>
        <p:spPr>
          <a:xfrm>
            <a:off x="2030804" y="3540780"/>
            <a:ext cx="458039" cy="293971"/>
          </a:xfrm>
          <a:prstGeom prst="roundRect">
            <a:avLst/>
          </a:prstGeom>
          <a:solidFill>
            <a:srgbClr val="7889FB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217709" tIns="108855" rIns="217709" bIns="108855" rtlCol="0" anchor="ctr"/>
          <a:lstStyle/>
          <a:p>
            <a:pPr algn="ctr" defTabSz="217709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ysClr val="window" lastClr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6" name="Rounded Rectangle 155"/>
          <p:cNvSpPr/>
          <p:nvPr/>
        </p:nvSpPr>
        <p:spPr>
          <a:xfrm>
            <a:off x="2030804" y="3944455"/>
            <a:ext cx="458039" cy="293971"/>
          </a:xfrm>
          <a:prstGeom prst="roundRect">
            <a:avLst/>
          </a:prstGeom>
          <a:solidFill>
            <a:srgbClr val="7889FB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217709" tIns="108855" rIns="217709" bIns="108855" rtlCol="0" anchor="ctr"/>
          <a:lstStyle/>
          <a:p>
            <a:pPr algn="ctr" defTabSz="217709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ysClr val="window" lastClr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59" name="Straight Arrow Connector 158"/>
          <p:cNvCxnSpPr>
            <a:stCxn id="156" idx="3"/>
            <a:endCxn id="147" idx="1"/>
          </p:cNvCxnSpPr>
          <p:nvPr/>
        </p:nvCxnSpPr>
        <p:spPr>
          <a:xfrm>
            <a:off x="2488841" y="4091440"/>
            <a:ext cx="966531" cy="0"/>
          </a:xfrm>
          <a:prstGeom prst="straightConnector1">
            <a:avLst/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/>
            <a:tailEnd type="triangle" w="med" len="lg"/>
          </a:ln>
          <a:effectLst/>
        </p:spPr>
      </p:cxnSp>
      <p:cxnSp>
        <p:nvCxnSpPr>
          <p:cNvPr id="160" name="Straight Arrow Connector 159"/>
          <p:cNvCxnSpPr>
            <a:stCxn id="155" idx="3"/>
            <a:endCxn id="146" idx="1"/>
          </p:cNvCxnSpPr>
          <p:nvPr/>
        </p:nvCxnSpPr>
        <p:spPr>
          <a:xfrm>
            <a:off x="2488841" y="3687765"/>
            <a:ext cx="966531" cy="0"/>
          </a:xfrm>
          <a:prstGeom prst="straightConnector1">
            <a:avLst/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/>
            <a:tailEnd type="triangle" w="med" len="lg"/>
          </a:ln>
          <a:effectLst/>
        </p:spPr>
      </p:cxnSp>
      <p:sp>
        <p:nvSpPr>
          <p:cNvPr id="163" name="TextBox 162"/>
          <p:cNvSpPr txBox="1"/>
          <p:nvPr/>
        </p:nvSpPr>
        <p:spPr>
          <a:xfrm>
            <a:off x="2554034" y="4031005"/>
            <a:ext cx="819582" cy="496835"/>
          </a:xfrm>
          <a:prstGeom prst="rect">
            <a:avLst/>
          </a:prstGeom>
          <a:noFill/>
        </p:spPr>
        <p:txBody>
          <a:bodyPr wrap="none" lIns="217709" tIns="108855" rIns="217709" bIns="108855" rtlCol="0">
            <a:spAutoFit/>
          </a:bodyPr>
          <a:lstStyle/>
          <a:p>
            <a:pPr defTabSz="217709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latin typeface="Consolas" panose="020B0609020204030204" pitchFamily="49" charset="0"/>
                <a:cs typeface="Calibri" panose="020F0502020204030204" pitchFamily="34" charset="0"/>
              </a:rPr>
              <a:t>map</a:t>
            </a:r>
          </a:p>
        </p:txBody>
      </p:sp>
      <p:sp>
        <p:nvSpPr>
          <p:cNvPr id="164" name="TextBox 163"/>
          <p:cNvSpPr txBox="1"/>
          <p:nvPr/>
        </p:nvSpPr>
        <p:spPr>
          <a:xfrm>
            <a:off x="5747661" y="1674923"/>
            <a:ext cx="1602298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partitioning- aware</a:t>
            </a:r>
          </a:p>
        </p:txBody>
      </p:sp>
      <p:sp>
        <p:nvSpPr>
          <p:cNvPr id="165" name="Rounded Rectangle 164"/>
          <p:cNvSpPr/>
          <p:nvPr/>
        </p:nvSpPr>
        <p:spPr>
          <a:xfrm>
            <a:off x="3341600" y="4549650"/>
            <a:ext cx="666240" cy="886997"/>
          </a:xfrm>
          <a:prstGeom prst="roundRect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217709" tIns="108855" rIns="217709" bIns="108855" rtlCol="0" anchor="ctr"/>
          <a:lstStyle/>
          <a:p>
            <a:pPr algn="ctr" defTabSz="217709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6" name="Rounded Rectangle 165"/>
          <p:cNvSpPr/>
          <p:nvPr/>
        </p:nvSpPr>
        <p:spPr>
          <a:xfrm>
            <a:off x="3447001" y="4647763"/>
            <a:ext cx="458039" cy="293971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217709" tIns="108855" rIns="217709" bIns="108855" rtlCol="0" anchor="ctr"/>
          <a:lstStyle/>
          <a:p>
            <a:pPr algn="ctr" defTabSz="217709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ysClr val="window" lastClr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7" name="Rounded Rectangle 166"/>
          <p:cNvSpPr/>
          <p:nvPr/>
        </p:nvSpPr>
        <p:spPr>
          <a:xfrm>
            <a:off x="3447001" y="5051438"/>
            <a:ext cx="458039" cy="293971"/>
          </a:xfrm>
          <a:prstGeom prst="roundRect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lIns="217709" tIns="108855" rIns="217709" bIns="108855" rtlCol="0" anchor="ctr"/>
          <a:lstStyle/>
          <a:p>
            <a:pPr algn="ctr" defTabSz="217709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ysClr val="window" lastClr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68" name="Straight Arrow Connector 167"/>
          <p:cNvCxnSpPr>
            <a:stCxn id="167" idx="3"/>
            <a:endCxn id="96" idx="1"/>
          </p:cNvCxnSpPr>
          <p:nvPr/>
        </p:nvCxnSpPr>
        <p:spPr>
          <a:xfrm flipV="1">
            <a:off x="3905040" y="4976942"/>
            <a:ext cx="995697" cy="221482"/>
          </a:xfrm>
          <a:prstGeom prst="straightConnector1">
            <a:avLst/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/>
            <a:tailEnd type="triangle" w="med" len="lg"/>
          </a:ln>
          <a:effectLst/>
        </p:spPr>
      </p:cxnSp>
      <p:cxnSp>
        <p:nvCxnSpPr>
          <p:cNvPr id="169" name="Straight Arrow Connector 168"/>
          <p:cNvCxnSpPr>
            <a:stCxn id="166" idx="3"/>
            <a:endCxn id="95" idx="1"/>
          </p:cNvCxnSpPr>
          <p:nvPr/>
        </p:nvCxnSpPr>
        <p:spPr>
          <a:xfrm flipV="1">
            <a:off x="3905040" y="4573266"/>
            <a:ext cx="995697" cy="221483"/>
          </a:xfrm>
          <a:prstGeom prst="straightConnector1">
            <a:avLst/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/>
            <a:tailEnd type="triangle" w="med" len="lg"/>
          </a:ln>
          <a:effectLst/>
        </p:spPr>
      </p:cxnSp>
      <p:sp>
        <p:nvSpPr>
          <p:cNvPr id="172" name="TextBox 171"/>
          <p:cNvSpPr txBox="1"/>
          <p:nvPr/>
        </p:nvSpPr>
        <p:spPr>
          <a:xfrm>
            <a:off x="2894004" y="4498911"/>
            <a:ext cx="551880" cy="496835"/>
          </a:xfrm>
          <a:prstGeom prst="rect">
            <a:avLst/>
          </a:prstGeom>
          <a:noFill/>
        </p:spPr>
        <p:txBody>
          <a:bodyPr wrap="none" lIns="217709" tIns="108855" rIns="217709" bIns="108855" rtlCol="0">
            <a:spAutoFit/>
          </a:bodyPr>
          <a:lstStyle/>
          <a:p>
            <a:pPr algn="r" defTabSz="217709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</a:p>
        </p:txBody>
      </p:sp>
      <p:sp>
        <p:nvSpPr>
          <p:cNvPr id="173" name="TextBox 172"/>
          <p:cNvSpPr txBox="1"/>
          <p:nvPr/>
        </p:nvSpPr>
        <p:spPr>
          <a:xfrm>
            <a:off x="1356523" y="5999185"/>
            <a:ext cx="6635711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Matei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Zaharia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Mosharaf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Chowdhury,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Tathagata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Das,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Ankur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Dave, Justin Ma, Murphy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McCauly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Michael J. Franklin, Scott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Shenker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Ion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Stoica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Resilient Distributed Datasets: A Fault-Tolerant Abstraction for In-Memory Cluster Computing.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NSDI 2012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cxnSp>
        <p:nvCxnSpPr>
          <p:cNvPr id="175" name="Straight Arrow Connector 174"/>
          <p:cNvCxnSpPr>
            <a:stCxn id="105" idx="3"/>
            <a:endCxn id="181" idx="1"/>
          </p:cNvCxnSpPr>
          <p:nvPr/>
        </p:nvCxnSpPr>
        <p:spPr>
          <a:xfrm>
            <a:off x="7452757" y="3370597"/>
            <a:ext cx="747122" cy="4459"/>
          </a:xfrm>
          <a:prstGeom prst="straightConnector1">
            <a:avLst/>
          </a:prstGeom>
          <a:noFill/>
          <a:ln w="19050" cap="sq" cmpd="sng" algn="ctr">
            <a:solidFill>
              <a:srgbClr val="000000"/>
            </a:solidFill>
            <a:prstDash val="solid"/>
            <a:round/>
            <a:headEnd type="none"/>
            <a:tailEnd type="triangle" w="med" len="lg"/>
          </a:ln>
          <a:effectLst/>
        </p:spPr>
      </p:cxnSp>
      <p:sp>
        <p:nvSpPr>
          <p:cNvPr id="179" name="TextBox 178"/>
          <p:cNvSpPr txBox="1"/>
          <p:nvPr/>
        </p:nvSpPr>
        <p:spPr>
          <a:xfrm>
            <a:off x="7494098" y="3418741"/>
            <a:ext cx="1199494" cy="496835"/>
          </a:xfrm>
          <a:prstGeom prst="rect">
            <a:avLst/>
          </a:prstGeom>
          <a:noFill/>
        </p:spPr>
        <p:txBody>
          <a:bodyPr wrap="none" lIns="217709" tIns="108855" rIns="217709" bIns="108855" rtlCol="0">
            <a:spAutoFit/>
          </a:bodyPr>
          <a:lstStyle/>
          <a:p>
            <a:pPr defTabSz="217709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latin typeface="Consolas" panose="020B0609020204030204" pitchFamily="49" charset="0"/>
                <a:cs typeface="Calibri" panose="020F0502020204030204" pitchFamily="34" charset="0"/>
              </a:rPr>
              <a:t>reduce</a:t>
            </a:r>
          </a:p>
        </p:txBody>
      </p:sp>
      <p:sp>
        <p:nvSpPr>
          <p:cNvPr id="181" name="Rounded Rectangle 180"/>
          <p:cNvSpPr/>
          <p:nvPr/>
        </p:nvSpPr>
        <p:spPr>
          <a:xfrm>
            <a:off x="8199879" y="3327903"/>
            <a:ext cx="140409" cy="94306"/>
          </a:xfrm>
          <a:prstGeom prst="roundRect">
            <a:avLst/>
          </a:prstGeom>
          <a:solidFill>
            <a:srgbClr val="7889FB"/>
          </a:solidFill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217709" tIns="108855" rIns="217709" bIns="108855" rtlCol="0" anchor="ctr"/>
          <a:lstStyle/>
          <a:p>
            <a:pPr algn="ctr" defTabSz="217709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ysClr val="window" lastClr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3" name="Rounded Rectangle 182"/>
          <p:cNvSpPr/>
          <p:nvPr/>
        </p:nvSpPr>
        <p:spPr>
          <a:xfrm>
            <a:off x="7876728" y="5189616"/>
            <a:ext cx="458039" cy="293971"/>
          </a:xfrm>
          <a:prstGeom prst="roundRect">
            <a:avLst/>
          </a:prstGeom>
          <a:solidFill>
            <a:schemeClr val="accent1"/>
          </a:solidFill>
          <a:ln w="9525" cap="flat" cmpd="sng" algn="ctr">
            <a:noFill/>
            <a:prstDash val="solid"/>
          </a:ln>
          <a:effectLst/>
        </p:spPr>
        <p:txBody>
          <a:bodyPr lIns="217709" tIns="108855" rIns="217709" bIns="108855" rtlCol="0" anchor="ctr"/>
          <a:lstStyle/>
          <a:p>
            <a:pPr algn="ctr" defTabSz="217709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ysClr val="window" lastClr="FFFFFF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84" name="TextBox 183"/>
          <p:cNvSpPr txBox="1"/>
          <p:nvPr/>
        </p:nvSpPr>
        <p:spPr>
          <a:xfrm>
            <a:off x="7578138" y="5505021"/>
            <a:ext cx="1044913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cached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9425" y="6044759"/>
            <a:ext cx="49748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</p:spTree>
    <p:extLst>
      <p:ext uri="{BB962C8B-B14F-4D97-AF65-F5344CB8AC3E}">
        <p14:creationId xmlns:p14="http://schemas.microsoft.com/office/powerpoint/2010/main" val="268043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 animBg="1"/>
      <p:bldP spid="90" grpId="0" animBg="1"/>
      <p:bldP spid="91" grpId="0" animBg="1"/>
      <p:bldP spid="136" grpId="0"/>
      <p:bldP spid="137" grpId="0"/>
      <p:bldP spid="138" grpId="0"/>
      <p:bldP spid="14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k-Means Clustering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k-Means Algorithm</a:t>
            </a:r>
          </a:p>
          <a:p>
            <a:pPr lvl="1"/>
            <a:r>
              <a:rPr lang="en-US" dirty="0"/>
              <a:t>Given dataset D and number of clusters k, find cluster centroids </a:t>
            </a:r>
            <a:br>
              <a:rPr lang="en-US" dirty="0"/>
            </a:br>
            <a:r>
              <a:rPr lang="en-US" dirty="0"/>
              <a:t>(“mean” of assigned points) that minimize within-cluster variance</a:t>
            </a:r>
          </a:p>
          <a:p>
            <a:pPr lvl="1"/>
            <a:r>
              <a:rPr lang="en-US" dirty="0"/>
              <a:t>Euclidean distance: </a:t>
            </a:r>
            <a:r>
              <a:rPr lang="en-US" b="1" dirty="0" err="1"/>
              <a:t>sqrt</a:t>
            </a:r>
            <a:r>
              <a:rPr lang="en-US" dirty="0"/>
              <a:t>(</a:t>
            </a:r>
            <a:r>
              <a:rPr lang="en-US" b="1" dirty="0"/>
              <a:t>sum</a:t>
            </a:r>
            <a:r>
              <a:rPr lang="en-US" dirty="0"/>
              <a:t>((</a:t>
            </a:r>
            <a:r>
              <a:rPr lang="en-US" b="1" dirty="0"/>
              <a:t>a</a:t>
            </a:r>
            <a:r>
              <a:rPr lang="en-US" dirty="0"/>
              <a:t>-</a:t>
            </a:r>
            <a:r>
              <a:rPr lang="en-US" b="1" dirty="0"/>
              <a:t>b</a:t>
            </a:r>
            <a:r>
              <a:rPr lang="en-US" dirty="0"/>
              <a:t>)^2))</a:t>
            </a:r>
          </a:p>
          <a:p>
            <a:pPr lvl="1"/>
            <a:endParaRPr lang="en-US" sz="700" dirty="0"/>
          </a:p>
          <a:p>
            <a:r>
              <a:rPr lang="en-US" dirty="0"/>
              <a:t>Pseudo Code</a:t>
            </a:r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Data-Parallel Collection Processing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51802" y="3100865"/>
            <a:ext cx="437195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185737"/>
            <a:r>
              <a:rPr lang="de-DE" sz="1600" b="1" dirty="0">
                <a:latin typeface="Consolas" panose="020B0609020204030204" pitchFamily="49" charset="0"/>
                <a:cs typeface="Courier New" pitchFamily="49" charset="0"/>
              </a:rPr>
              <a:t>function </a:t>
            </a:r>
            <a:r>
              <a:rPr lang="de-DE" sz="1600" dirty="0">
                <a:latin typeface="Consolas" panose="020B0609020204030204" pitchFamily="49" charset="0"/>
                <a:cs typeface="Courier New" pitchFamily="49" charset="0"/>
              </a:rPr>
              <a:t>Kmeans(D, k, maxiter) {</a:t>
            </a:r>
          </a:p>
          <a:p>
            <a:pPr marL="0" lvl="1" indent="-185737"/>
            <a:r>
              <a:rPr lang="de-DE" sz="1600" dirty="0">
                <a:latin typeface="Consolas" panose="020B0609020204030204" pitchFamily="49" charset="0"/>
                <a:cs typeface="Courier New" pitchFamily="49" charset="0"/>
              </a:rPr>
              <a:t>  C‘ = </a:t>
            </a:r>
            <a:r>
              <a:rPr lang="de-DE" sz="1600" b="1" dirty="0">
                <a:latin typeface="Consolas" panose="020B0609020204030204" pitchFamily="49" charset="0"/>
                <a:cs typeface="Courier New" pitchFamily="49" charset="0"/>
              </a:rPr>
              <a:t>randCentroids</a:t>
            </a:r>
            <a:r>
              <a:rPr lang="de-DE" sz="1600" dirty="0">
                <a:latin typeface="Consolas" panose="020B0609020204030204" pitchFamily="49" charset="0"/>
                <a:cs typeface="Courier New" pitchFamily="49" charset="0"/>
              </a:rPr>
              <a:t>(D, k);</a:t>
            </a:r>
          </a:p>
          <a:p>
            <a:pPr marL="0" lvl="1" indent="-185737"/>
            <a:r>
              <a:rPr lang="de-DE" sz="1600" dirty="0">
                <a:latin typeface="Consolas" panose="020B0609020204030204" pitchFamily="49" charset="0"/>
                <a:cs typeface="Courier New" pitchFamily="49" charset="0"/>
              </a:rPr>
              <a:t>  C = {};</a:t>
            </a:r>
          </a:p>
          <a:p>
            <a:pPr marL="0" lvl="1" indent="-185737"/>
            <a:r>
              <a:rPr lang="de-DE" sz="1600" dirty="0">
                <a:latin typeface="Consolas" panose="020B0609020204030204" pitchFamily="49" charset="0"/>
                <a:cs typeface="Courier New" pitchFamily="49" charset="0"/>
              </a:rPr>
              <a:t>  i = 0; </a:t>
            </a:r>
            <a:r>
              <a:rPr lang="de-DE" sz="1600" b="1" dirty="0">
                <a:solidFill>
                  <a:srgbClr val="00B050"/>
                </a:solidFill>
                <a:latin typeface="Consolas" panose="020B0609020204030204" pitchFamily="49" charset="0"/>
                <a:cs typeface="Courier New" pitchFamily="49" charset="0"/>
              </a:rPr>
              <a:t>//until convergence</a:t>
            </a:r>
          </a:p>
          <a:p>
            <a:pPr marL="0" lvl="1" indent="-185737"/>
            <a:r>
              <a:rPr lang="de-DE" sz="1600" dirty="0">
                <a:latin typeface="Consolas" panose="020B0609020204030204" pitchFamily="49" charset="0"/>
                <a:cs typeface="Courier New" pitchFamily="49" charset="0"/>
              </a:rPr>
              <a:t>  </a:t>
            </a:r>
            <a:r>
              <a:rPr lang="de-DE" sz="1600" b="1" dirty="0">
                <a:latin typeface="Consolas" panose="020B0609020204030204" pitchFamily="49" charset="0"/>
                <a:cs typeface="Courier New" pitchFamily="49" charset="0"/>
              </a:rPr>
              <a:t>while</a:t>
            </a:r>
            <a:r>
              <a:rPr lang="de-DE" sz="1600" dirty="0">
                <a:latin typeface="Consolas" panose="020B0609020204030204" pitchFamily="49" charset="0"/>
                <a:cs typeface="Courier New" pitchFamily="49" charset="0"/>
              </a:rPr>
              <a:t>( C‘ != C &amp; i&lt;=maxiter ) {</a:t>
            </a:r>
          </a:p>
          <a:p>
            <a:pPr marL="0" lvl="1" indent="-185737"/>
            <a:r>
              <a:rPr lang="de-DE" sz="1600" dirty="0">
                <a:latin typeface="Consolas" panose="020B0609020204030204" pitchFamily="49" charset="0"/>
                <a:cs typeface="Courier New" pitchFamily="49" charset="0"/>
              </a:rPr>
              <a:t>    C = C‘;</a:t>
            </a:r>
          </a:p>
          <a:p>
            <a:pPr marL="0" lvl="1" indent="-185737"/>
            <a:r>
              <a:rPr lang="de-DE" sz="1600" dirty="0">
                <a:latin typeface="Consolas" panose="020B0609020204030204" pitchFamily="49" charset="0"/>
                <a:cs typeface="Courier New" pitchFamily="49" charset="0"/>
              </a:rPr>
              <a:t>    i = i + 1;</a:t>
            </a:r>
          </a:p>
          <a:p>
            <a:pPr marL="0" lvl="1" indent="-185737"/>
            <a:r>
              <a:rPr lang="de-DE" sz="1600" dirty="0">
                <a:latin typeface="Consolas" panose="020B0609020204030204" pitchFamily="49" charset="0"/>
                <a:cs typeface="Courier New" pitchFamily="49" charset="0"/>
              </a:rPr>
              <a:t>    A = </a:t>
            </a:r>
            <a:r>
              <a:rPr lang="de-DE" sz="1600" b="1" dirty="0">
                <a:latin typeface="Consolas" panose="020B0609020204030204" pitchFamily="49" charset="0"/>
                <a:cs typeface="Courier New" pitchFamily="49" charset="0"/>
              </a:rPr>
              <a:t>getAssignments</a:t>
            </a:r>
            <a:r>
              <a:rPr lang="de-DE" sz="1600" dirty="0">
                <a:latin typeface="Consolas" panose="020B0609020204030204" pitchFamily="49" charset="0"/>
                <a:cs typeface="Courier New" pitchFamily="49" charset="0"/>
              </a:rPr>
              <a:t>(D, C);</a:t>
            </a:r>
          </a:p>
          <a:p>
            <a:pPr marL="0" lvl="1" indent="-185737"/>
            <a:r>
              <a:rPr lang="de-DE" sz="1600" dirty="0">
                <a:latin typeface="Consolas" panose="020B0609020204030204" pitchFamily="49" charset="0"/>
                <a:cs typeface="Courier New" pitchFamily="49" charset="0"/>
              </a:rPr>
              <a:t>    C‘ = </a:t>
            </a:r>
            <a:r>
              <a:rPr lang="de-DE" sz="1600" b="1" dirty="0">
                <a:latin typeface="Consolas" panose="020B0609020204030204" pitchFamily="49" charset="0"/>
                <a:cs typeface="Courier New" pitchFamily="49" charset="0"/>
              </a:rPr>
              <a:t>getCentroids</a:t>
            </a:r>
            <a:r>
              <a:rPr lang="de-DE" sz="1600" dirty="0">
                <a:latin typeface="Consolas" panose="020B0609020204030204" pitchFamily="49" charset="0"/>
                <a:cs typeface="Courier New" pitchFamily="49" charset="0"/>
              </a:rPr>
              <a:t>(D, A, k);</a:t>
            </a:r>
          </a:p>
          <a:p>
            <a:pPr marL="0" lvl="1" indent="-185737"/>
            <a:r>
              <a:rPr lang="de-DE" sz="1600" dirty="0">
                <a:latin typeface="Consolas" panose="020B0609020204030204" pitchFamily="49" charset="0"/>
                <a:cs typeface="Courier New" pitchFamily="49" charset="0"/>
              </a:rPr>
              <a:t>  }</a:t>
            </a:r>
          </a:p>
          <a:p>
            <a:pPr marL="0" lvl="1" indent="-185737"/>
            <a:r>
              <a:rPr lang="de-DE" sz="1600" b="1" dirty="0">
                <a:latin typeface="Consolas" panose="020B0609020204030204" pitchFamily="49" charset="0"/>
                <a:cs typeface="Courier New" pitchFamily="49" charset="0"/>
              </a:rPr>
              <a:t>  return</a:t>
            </a:r>
            <a:r>
              <a:rPr lang="de-DE" sz="1600" dirty="0">
                <a:latin typeface="Consolas" panose="020B0609020204030204" pitchFamily="49" charset="0"/>
                <a:cs typeface="Courier New" pitchFamily="49" charset="0"/>
              </a:rPr>
              <a:t> C‘</a:t>
            </a:r>
          </a:p>
          <a:p>
            <a:pPr marL="0" lvl="1" indent="-185737"/>
            <a:r>
              <a:rPr lang="de-DE" sz="1600" dirty="0">
                <a:latin typeface="Consolas" panose="020B0609020204030204" pitchFamily="49" charset="0"/>
                <a:cs typeface="Courier New" pitchFamily="49" charset="0"/>
              </a:rPr>
              <a:t>}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1986" y="2816158"/>
            <a:ext cx="4145280" cy="310896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1986" y="2816158"/>
            <a:ext cx="4145280" cy="310896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1986" y="2816158"/>
            <a:ext cx="4145280" cy="310896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1986" y="2816158"/>
            <a:ext cx="4145280" cy="310896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1986" y="2816158"/>
            <a:ext cx="4145280" cy="310896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1986" y="2816158"/>
            <a:ext cx="4145280" cy="310896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1986" y="2816158"/>
            <a:ext cx="4145280" cy="310896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1986" y="2816158"/>
            <a:ext cx="4145280" cy="310896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1986" y="2816158"/>
            <a:ext cx="4145280" cy="310896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1986" y="2816158"/>
            <a:ext cx="4145280" cy="310896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1986" y="2816158"/>
            <a:ext cx="4145280" cy="3108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288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K-Means Clustering in Spark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Data-Parallel Collection Processing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02596" y="1300022"/>
            <a:ext cx="8189362" cy="584775"/>
          </a:xfrm>
          <a:prstGeom prst="rect">
            <a:avLst/>
          </a:prstGeom>
          <a:noFill/>
        </p:spPr>
        <p:txBody>
          <a:bodyPr wrap="square" lIns="91440" rtlCol="0">
            <a:spAutoFit/>
          </a:bodyPr>
          <a:lstStyle/>
          <a:p>
            <a:pPr indent="-185737"/>
            <a:r>
              <a:rPr lang="de-DE" sz="1600" b="1" dirty="0">
                <a:solidFill>
                  <a:srgbClr val="00B050"/>
                </a:solidFill>
                <a:latin typeface="Consolas" panose="020B0609020204030204" pitchFamily="49" charset="0"/>
                <a:cs typeface="Courier New" pitchFamily="49" charset="0"/>
              </a:rPr>
              <a:t>// create spark context (allocate configured executors)</a:t>
            </a:r>
          </a:p>
          <a:p>
            <a:pPr indent="-185737"/>
            <a:r>
              <a:rPr lang="de-DE" sz="1600" dirty="0">
                <a:latin typeface="Consolas" panose="020B0609020204030204" pitchFamily="49" charset="0"/>
                <a:cs typeface="Courier New" pitchFamily="49" charset="0"/>
              </a:rPr>
              <a:t>JavaSparkContext sc = </a:t>
            </a:r>
            <a:r>
              <a:rPr lang="de-DE" sz="1600" b="1" dirty="0">
                <a:latin typeface="Consolas" panose="020B0609020204030204" pitchFamily="49" charset="0"/>
                <a:cs typeface="Courier New" pitchFamily="49" charset="0"/>
              </a:rPr>
              <a:t>new</a:t>
            </a:r>
            <a:r>
              <a:rPr lang="de-DE" sz="1600" dirty="0">
                <a:latin typeface="Consolas" panose="020B0609020204030204" pitchFamily="49" charset="0"/>
                <a:cs typeface="Courier New" pitchFamily="49" charset="0"/>
              </a:rPr>
              <a:t> JavaSparkContext();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03910" y="5447490"/>
            <a:ext cx="4542816" cy="80021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Note: Existing library algorithm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https://github.com/apache/spark/blob/master/mllib/src/</a:t>
            </a:r>
            <a:b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</a:b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main/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scala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/org/apache/spark/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mllib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/clustering/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KMeans.scala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01270" y="2023355"/>
            <a:ext cx="7713155" cy="1077218"/>
          </a:xfrm>
          <a:prstGeom prst="rect">
            <a:avLst/>
          </a:prstGeom>
          <a:noFill/>
        </p:spPr>
        <p:txBody>
          <a:bodyPr wrap="square" lIns="91440" rIns="0" rtlCol="0">
            <a:spAutoFit/>
          </a:bodyPr>
          <a:lstStyle/>
          <a:p>
            <a:pPr indent="-185737"/>
            <a:r>
              <a:rPr lang="de-DE" sz="1600" b="1" dirty="0">
                <a:solidFill>
                  <a:srgbClr val="00B050"/>
                </a:solidFill>
                <a:latin typeface="Consolas" panose="020B0609020204030204" pitchFamily="49" charset="0"/>
                <a:cs typeface="Courier New" pitchFamily="49" charset="0"/>
              </a:rPr>
              <a:t>// read and cache data, initialize centroids</a:t>
            </a:r>
          </a:p>
          <a:p>
            <a:pPr indent="-185737"/>
            <a:r>
              <a:rPr lang="de-DE" sz="1600" dirty="0">
                <a:latin typeface="Consolas" panose="020B0609020204030204" pitchFamily="49" charset="0"/>
                <a:cs typeface="Courier New" pitchFamily="49" charset="0"/>
              </a:rPr>
              <a:t>JavaRDD&lt;Row&gt; D = sc.</a:t>
            </a:r>
            <a:r>
              <a:rPr lang="de-DE" sz="1600" b="1" dirty="0">
                <a:latin typeface="Consolas" panose="020B0609020204030204" pitchFamily="49" charset="0"/>
                <a:cs typeface="Courier New" pitchFamily="49" charset="0"/>
              </a:rPr>
              <a:t>textFile</a:t>
            </a:r>
            <a:r>
              <a:rPr lang="de-DE" sz="1600" dirty="0">
                <a:latin typeface="Consolas" panose="020B0609020204030204" pitchFamily="49" charset="0"/>
                <a:cs typeface="Courier New" pitchFamily="49" charset="0"/>
              </a:rPr>
              <a:t>(</a:t>
            </a:r>
            <a:r>
              <a:rPr lang="de-DE" sz="1600" b="1" dirty="0">
                <a:solidFill>
                  <a:schemeClr val="accent1"/>
                </a:solidFill>
                <a:latin typeface="Consolas" panose="020B0609020204030204" pitchFamily="49" charset="0"/>
                <a:cs typeface="Courier New" pitchFamily="49" charset="0"/>
              </a:rPr>
              <a:t>“hdfs:/user/mboehm/data/D.csv“</a:t>
            </a:r>
            <a:r>
              <a:rPr lang="de-DE" sz="1600" dirty="0">
                <a:latin typeface="Consolas" panose="020B0609020204030204" pitchFamily="49" charset="0"/>
                <a:cs typeface="Courier New" pitchFamily="49" charset="0"/>
              </a:rPr>
              <a:t>)</a:t>
            </a:r>
          </a:p>
          <a:p>
            <a:pPr indent="-185737"/>
            <a:r>
              <a:rPr lang="de-DE" sz="1600" dirty="0">
                <a:latin typeface="Consolas" panose="020B0609020204030204" pitchFamily="49" charset="0"/>
                <a:cs typeface="Courier New" pitchFamily="49" charset="0"/>
              </a:rPr>
              <a:t>  .</a:t>
            </a:r>
            <a:r>
              <a:rPr lang="de-DE" sz="1600" b="1" dirty="0">
                <a:latin typeface="Consolas" panose="020B0609020204030204" pitchFamily="49" charset="0"/>
                <a:cs typeface="Courier New" pitchFamily="49" charset="0"/>
              </a:rPr>
              <a:t>map</a:t>
            </a:r>
            <a:r>
              <a:rPr lang="de-DE" sz="1600" dirty="0">
                <a:latin typeface="Consolas" panose="020B0609020204030204" pitchFamily="49" charset="0"/>
                <a:cs typeface="Courier New" pitchFamily="49" charset="0"/>
              </a:rPr>
              <a:t>(</a:t>
            </a:r>
            <a:r>
              <a:rPr lang="de-DE" sz="1600" b="1" dirty="0">
                <a:latin typeface="Consolas" panose="020B0609020204030204" pitchFamily="49" charset="0"/>
                <a:cs typeface="Courier New" pitchFamily="49" charset="0"/>
              </a:rPr>
              <a:t>new</a:t>
            </a:r>
            <a:r>
              <a:rPr lang="de-DE" sz="1600" dirty="0">
                <a:latin typeface="Consolas" panose="020B0609020204030204" pitchFamily="49" charset="0"/>
                <a:cs typeface="Courier New" pitchFamily="49" charset="0"/>
              </a:rPr>
              <a:t> ParseRow()).</a:t>
            </a:r>
            <a:r>
              <a:rPr lang="de-DE" sz="1600" b="1" dirty="0">
                <a:solidFill>
                  <a:srgbClr val="7889FB"/>
                </a:solidFill>
                <a:latin typeface="Consolas" panose="020B0609020204030204" pitchFamily="49" charset="0"/>
                <a:cs typeface="Courier New" pitchFamily="49" charset="0"/>
              </a:rPr>
              <a:t>cache</a:t>
            </a:r>
            <a:r>
              <a:rPr lang="de-DE" sz="1600" dirty="0">
                <a:latin typeface="Consolas" panose="020B0609020204030204" pitchFamily="49" charset="0"/>
                <a:cs typeface="Courier New" pitchFamily="49" charset="0"/>
              </a:rPr>
              <a:t>(); </a:t>
            </a:r>
            <a:r>
              <a:rPr lang="de-DE" sz="1600" b="1" dirty="0">
                <a:solidFill>
                  <a:srgbClr val="00B050"/>
                </a:solidFill>
                <a:latin typeface="Consolas" panose="020B0609020204030204" pitchFamily="49" charset="0"/>
                <a:cs typeface="Courier New" pitchFamily="49" charset="0"/>
              </a:rPr>
              <a:t>// cache data in spark executors</a:t>
            </a:r>
          </a:p>
          <a:p>
            <a:pPr indent="-185737"/>
            <a:r>
              <a:rPr lang="de-DE" sz="1600" dirty="0">
                <a:latin typeface="Consolas" panose="020B0609020204030204" pitchFamily="49" charset="0"/>
                <a:cs typeface="Courier New" pitchFamily="49" charset="0"/>
              </a:rPr>
              <a:t>Map&lt;Integer,Mean&gt; C = asCentroidMap(D.</a:t>
            </a:r>
            <a:r>
              <a:rPr lang="de-DE" sz="1600" b="1" dirty="0">
                <a:latin typeface="Consolas" panose="020B0609020204030204" pitchFamily="49" charset="0"/>
                <a:cs typeface="Courier New" pitchFamily="49" charset="0"/>
              </a:rPr>
              <a:t>takeSample</a:t>
            </a:r>
            <a:r>
              <a:rPr lang="de-DE" sz="1600" dirty="0">
                <a:latin typeface="Consolas" panose="020B0609020204030204" pitchFamily="49" charset="0"/>
                <a:cs typeface="Courier New" pitchFamily="49" charset="0"/>
              </a:rPr>
              <a:t>(false, k));</a:t>
            </a:r>
          </a:p>
        </p:txBody>
      </p:sp>
      <p:sp>
        <p:nvSpPr>
          <p:cNvPr id="8" name="Rectangle 7"/>
          <p:cNvSpPr/>
          <p:nvPr/>
        </p:nvSpPr>
        <p:spPr>
          <a:xfrm>
            <a:off x="700396" y="3294731"/>
            <a:ext cx="7645940" cy="2800767"/>
          </a:xfrm>
          <a:prstGeom prst="rect">
            <a:avLst/>
          </a:prstGeom>
        </p:spPr>
        <p:txBody>
          <a:bodyPr wrap="square" lIns="91440">
            <a:spAutoFit/>
          </a:bodyPr>
          <a:lstStyle/>
          <a:p>
            <a:pPr indent="-185737"/>
            <a:r>
              <a:rPr lang="de-DE" sz="1600" b="1" dirty="0">
                <a:solidFill>
                  <a:srgbClr val="00B050"/>
                </a:solidFill>
                <a:latin typeface="Consolas" panose="020B0609020204030204" pitchFamily="49" charset="0"/>
                <a:cs typeface="Courier New" pitchFamily="49" charset="0"/>
              </a:rPr>
              <a:t>// until convergence</a:t>
            </a:r>
          </a:p>
          <a:p>
            <a:pPr indent="-185737"/>
            <a:r>
              <a:rPr lang="de-DE" sz="1600" b="1" dirty="0">
                <a:latin typeface="Consolas" panose="020B0609020204030204" pitchFamily="49" charset="0"/>
                <a:cs typeface="Courier New" pitchFamily="49" charset="0"/>
              </a:rPr>
              <a:t>while</a:t>
            </a:r>
            <a:r>
              <a:rPr lang="de-DE" sz="1600" dirty="0">
                <a:latin typeface="Consolas" panose="020B0609020204030204" pitchFamily="49" charset="0"/>
                <a:cs typeface="Courier New" pitchFamily="49" charset="0"/>
              </a:rPr>
              <a:t>( !equals(C, C2) &amp; i&lt;=maxiter ) {</a:t>
            </a:r>
          </a:p>
          <a:p>
            <a:pPr indent="-185737"/>
            <a:r>
              <a:rPr lang="de-DE" sz="1600" dirty="0">
                <a:latin typeface="Consolas" panose="020B0609020204030204" pitchFamily="49" charset="0"/>
                <a:cs typeface="Courier New" pitchFamily="49" charset="0"/>
              </a:rPr>
              <a:t>  C2 = C; i++;</a:t>
            </a:r>
          </a:p>
          <a:p>
            <a:pPr indent="-185737"/>
            <a:r>
              <a:rPr lang="de-DE" sz="1600" b="1" dirty="0">
                <a:solidFill>
                  <a:srgbClr val="00B050"/>
                </a:solidFill>
                <a:latin typeface="Consolas" panose="020B0609020204030204" pitchFamily="49" charset="0"/>
                <a:cs typeface="Courier New" pitchFamily="49" charset="0"/>
              </a:rPr>
              <a:t>  // assign points to closest centroid, recompute centroid</a:t>
            </a:r>
          </a:p>
          <a:p>
            <a:pPr indent="-185737"/>
            <a:r>
              <a:rPr lang="de-DE" sz="1600" dirty="0">
                <a:latin typeface="Consolas" panose="020B0609020204030204" pitchFamily="49" charset="0"/>
                <a:cs typeface="Courier New" pitchFamily="49" charset="0"/>
              </a:rPr>
              <a:t>  Broadcast&lt;Map&lt;Integer,Row&gt;&gt; bC = sc.</a:t>
            </a:r>
            <a:r>
              <a:rPr lang="de-DE" sz="1600" b="1" dirty="0">
                <a:latin typeface="Consolas" panose="020B0609020204030204" pitchFamily="49" charset="0"/>
                <a:cs typeface="Courier New" pitchFamily="49" charset="0"/>
              </a:rPr>
              <a:t>broadcast</a:t>
            </a:r>
            <a:r>
              <a:rPr lang="de-DE" sz="1600" dirty="0">
                <a:latin typeface="Consolas" panose="020B0609020204030204" pitchFamily="49" charset="0"/>
                <a:cs typeface="Courier New" pitchFamily="49" charset="0"/>
              </a:rPr>
              <a:t>(C)</a:t>
            </a:r>
          </a:p>
          <a:p>
            <a:pPr indent="-185737"/>
            <a:r>
              <a:rPr lang="de-DE" sz="1600" dirty="0">
                <a:latin typeface="Consolas" panose="020B0609020204030204" pitchFamily="49" charset="0"/>
                <a:cs typeface="Courier New" pitchFamily="49" charset="0"/>
              </a:rPr>
              <a:t>  C = D.</a:t>
            </a:r>
            <a:r>
              <a:rPr lang="de-DE" sz="1600" b="1" dirty="0">
                <a:latin typeface="Consolas" panose="020B0609020204030204" pitchFamily="49" charset="0"/>
                <a:cs typeface="Courier New" pitchFamily="49" charset="0"/>
              </a:rPr>
              <a:t>mapToPair</a:t>
            </a:r>
            <a:r>
              <a:rPr lang="de-DE" sz="1600" dirty="0">
                <a:latin typeface="Consolas" panose="020B0609020204030204" pitchFamily="49" charset="0"/>
                <a:cs typeface="Courier New" pitchFamily="49" charset="0"/>
              </a:rPr>
              <a:t>(</a:t>
            </a:r>
            <a:r>
              <a:rPr lang="de-DE" sz="1600" b="1" dirty="0">
                <a:latin typeface="Consolas" panose="020B0609020204030204" pitchFamily="49" charset="0"/>
                <a:cs typeface="Courier New" pitchFamily="49" charset="0"/>
              </a:rPr>
              <a:t>new</a:t>
            </a:r>
            <a:r>
              <a:rPr lang="de-DE" sz="1600" dirty="0">
                <a:latin typeface="Consolas" panose="020B0609020204030204" pitchFamily="49" charset="0"/>
                <a:cs typeface="Courier New" pitchFamily="49" charset="0"/>
              </a:rPr>
              <a:t> </a:t>
            </a:r>
            <a:r>
              <a:rPr lang="de-DE" sz="1600" b="1" dirty="0">
                <a:solidFill>
                  <a:schemeClr val="accent1"/>
                </a:solidFill>
                <a:latin typeface="Consolas" panose="020B0609020204030204" pitchFamily="49" charset="0"/>
                <a:cs typeface="Courier New" pitchFamily="49" charset="0"/>
              </a:rPr>
              <a:t>NearestAssignment</a:t>
            </a:r>
            <a:r>
              <a:rPr lang="de-DE" sz="1600" dirty="0">
                <a:latin typeface="Consolas" panose="020B0609020204030204" pitchFamily="49" charset="0"/>
                <a:cs typeface="Courier New" pitchFamily="49" charset="0"/>
              </a:rPr>
              <a:t>(bC))</a:t>
            </a:r>
          </a:p>
          <a:p>
            <a:pPr indent="-185737"/>
            <a:r>
              <a:rPr lang="de-DE" sz="1600" dirty="0">
                <a:latin typeface="Consolas" panose="020B0609020204030204" pitchFamily="49" charset="0"/>
                <a:cs typeface="Courier New" pitchFamily="49" charset="0"/>
              </a:rPr>
              <a:t>       .</a:t>
            </a:r>
            <a:r>
              <a:rPr lang="de-DE" sz="1600" b="1" dirty="0">
                <a:latin typeface="Consolas" panose="020B0609020204030204" pitchFamily="49" charset="0"/>
                <a:cs typeface="Courier New" pitchFamily="49" charset="0"/>
              </a:rPr>
              <a:t>foldByKey</a:t>
            </a:r>
            <a:r>
              <a:rPr lang="de-DE" sz="1600" dirty="0">
                <a:latin typeface="Consolas" panose="020B0609020204030204" pitchFamily="49" charset="0"/>
                <a:cs typeface="Courier New" pitchFamily="49" charset="0"/>
              </a:rPr>
              <a:t>(</a:t>
            </a:r>
            <a:r>
              <a:rPr lang="de-DE" sz="1600" b="1" dirty="0">
                <a:latin typeface="Consolas" panose="020B0609020204030204" pitchFamily="49" charset="0"/>
                <a:cs typeface="Courier New" pitchFamily="49" charset="0"/>
              </a:rPr>
              <a:t>new</a:t>
            </a:r>
            <a:r>
              <a:rPr lang="de-DE" sz="1600" dirty="0">
                <a:latin typeface="Consolas" panose="020B0609020204030204" pitchFamily="49" charset="0"/>
                <a:cs typeface="Courier New" pitchFamily="49" charset="0"/>
              </a:rPr>
              <a:t> Mean(0), </a:t>
            </a:r>
            <a:r>
              <a:rPr lang="de-DE" sz="1600" b="1" dirty="0">
                <a:latin typeface="Consolas" panose="020B0609020204030204" pitchFamily="49" charset="0"/>
                <a:cs typeface="Courier New" pitchFamily="49" charset="0"/>
              </a:rPr>
              <a:t>new</a:t>
            </a:r>
            <a:r>
              <a:rPr lang="de-DE" sz="1600" dirty="0">
                <a:latin typeface="Consolas" panose="020B0609020204030204" pitchFamily="49" charset="0"/>
                <a:cs typeface="Courier New" pitchFamily="49" charset="0"/>
              </a:rPr>
              <a:t> </a:t>
            </a:r>
            <a:r>
              <a:rPr lang="de-DE" sz="1600" b="1" dirty="0">
                <a:solidFill>
                  <a:schemeClr val="accent1"/>
                </a:solidFill>
                <a:latin typeface="Consolas" panose="020B0609020204030204" pitchFamily="49" charset="0"/>
                <a:cs typeface="Courier New" pitchFamily="49" charset="0"/>
              </a:rPr>
              <a:t>IncComputeCentroids</a:t>
            </a:r>
            <a:r>
              <a:rPr lang="de-DE" sz="1600" dirty="0">
                <a:latin typeface="Consolas" panose="020B0609020204030204" pitchFamily="49" charset="0"/>
                <a:cs typeface="Courier New" pitchFamily="49" charset="0"/>
              </a:rPr>
              <a:t>())</a:t>
            </a:r>
          </a:p>
          <a:p>
            <a:pPr indent="-185737"/>
            <a:r>
              <a:rPr lang="de-DE" sz="1600" dirty="0">
                <a:latin typeface="Consolas" panose="020B0609020204030204" pitchFamily="49" charset="0"/>
                <a:cs typeface="Courier New" pitchFamily="49" charset="0"/>
              </a:rPr>
              <a:t>       .</a:t>
            </a:r>
            <a:r>
              <a:rPr lang="de-DE" sz="1600" b="1" dirty="0">
                <a:latin typeface="Consolas" panose="020B0609020204030204" pitchFamily="49" charset="0"/>
                <a:cs typeface="Courier New" pitchFamily="49" charset="0"/>
              </a:rPr>
              <a:t>collectAsMap</a:t>
            </a:r>
            <a:r>
              <a:rPr lang="de-DE" sz="1600" dirty="0">
                <a:latin typeface="Consolas" panose="020B0609020204030204" pitchFamily="49" charset="0"/>
                <a:cs typeface="Courier New" pitchFamily="49" charset="0"/>
              </a:rPr>
              <a:t>();</a:t>
            </a:r>
          </a:p>
          <a:p>
            <a:pPr indent="-185737"/>
            <a:r>
              <a:rPr lang="de-DE" sz="1600" dirty="0">
                <a:latin typeface="Consolas" panose="020B0609020204030204" pitchFamily="49" charset="0"/>
                <a:cs typeface="Courier New" pitchFamily="49" charset="0"/>
              </a:rPr>
              <a:t>}</a:t>
            </a:r>
          </a:p>
          <a:p>
            <a:pPr indent="-185737"/>
            <a:endParaRPr lang="de-DE" sz="1600" dirty="0">
              <a:latin typeface="Consolas" panose="020B0609020204030204" pitchFamily="49" charset="0"/>
              <a:cs typeface="Courier New" pitchFamily="49" charset="0"/>
            </a:endParaRPr>
          </a:p>
          <a:p>
            <a:pPr indent="-185737"/>
            <a:r>
              <a:rPr lang="de-DE" sz="1600" b="1" dirty="0">
                <a:latin typeface="Consolas" panose="020B0609020204030204" pitchFamily="49" charset="0"/>
                <a:cs typeface="Courier New" pitchFamily="49" charset="0"/>
              </a:rPr>
              <a:t>return</a:t>
            </a:r>
            <a:r>
              <a:rPr lang="de-DE" sz="1600" dirty="0">
                <a:latin typeface="Consolas" panose="020B0609020204030204" pitchFamily="49" charset="0"/>
                <a:cs typeface="Courier New" pitchFamily="49" charset="0"/>
              </a:rPr>
              <a:t> C;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8725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Data-Parallel </a:t>
            </a:r>
            <a:r>
              <a:rPr lang="en-US" dirty="0" err="1"/>
              <a:t>DataFrame</a:t>
            </a:r>
            <a:r>
              <a:rPr lang="en-US" dirty="0"/>
              <a:t> Operations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471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Origins of </a:t>
            </a:r>
            <a:r>
              <a:rPr lang="en-US" dirty="0" err="1"/>
              <a:t>DataFrames</a:t>
            </a:r>
            <a:r>
              <a:rPr lang="en-US" dirty="0"/>
              <a:t> 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Recap: Data Preparation Problem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80% Argument:</a:t>
            </a:r>
            <a:r>
              <a:rPr lang="en-US" dirty="0"/>
              <a:t> 80-90% time for finding, integrating, cleaning data</a:t>
            </a:r>
          </a:p>
          <a:p>
            <a:pPr lvl="1"/>
            <a:r>
              <a:rPr lang="en-US" dirty="0"/>
              <a:t>Data scientists prefer scripting languages and in-memory libraries</a:t>
            </a:r>
          </a:p>
          <a:p>
            <a:pPr lvl="1"/>
            <a:endParaRPr lang="en-US" sz="1200" dirty="0"/>
          </a:p>
          <a:p>
            <a:r>
              <a:rPr lang="en-US" dirty="0"/>
              <a:t>R and Python </a:t>
            </a:r>
            <a:r>
              <a:rPr lang="en-US" dirty="0" err="1"/>
              <a:t>DataFrames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R </a:t>
            </a:r>
            <a:r>
              <a:rPr lang="en-US" dirty="0" err="1">
                <a:latin typeface="Consolas" panose="020B0609020204030204" pitchFamily="49" charset="0"/>
              </a:rPr>
              <a:t>data.frame</a:t>
            </a:r>
            <a:r>
              <a:rPr lang="en-US" dirty="0"/>
              <a:t>/</a:t>
            </a:r>
            <a:r>
              <a:rPr lang="en-US" dirty="0" err="1">
                <a:latin typeface="Consolas" panose="020B0609020204030204" pitchFamily="49" charset="0"/>
              </a:rPr>
              <a:t>dplyr</a:t>
            </a:r>
            <a:r>
              <a:rPr lang="en-US" dirty="0"/>
              <a:t> and Python </a:t>
            </a:r>
            <a:r>
              <a:rPr lang="en-US" dirty="0">
                <a:latin typeface="Consolas" panose="020B0609020204030204" pitchFamily="49" charset="0"/>
              </a:rPr>
              <a:t>pandas</a:t>
            </a:r>
            <a:r>
              <a:rPr lang="en-US" dirty="0"/>
              <a:t> </a:t>
            </a:r>
            <a:r>
              <a:rPr lang="en-US" dirty="0" err="1"/>
              <a:t>DataFrame</a:t>
            </a:r>
            <a:r>
              <a:rPr lang="en-US" dirty="0"/>
              <a:t> for </a:t>
            </a:r>
            <a:br>
              <a:rPr lang="en-US" dirty="0"/>
            </a:br>
            <a:r>
              <a:rPr lang="en-US" dirty="0"/>
              <a:t>seamless data manipulations (most popular packages/features)</a:t>
            </a:r>
          </a:p>
          <a:p>
            <a:pPr lvl="1"/>
            <a:r>
              <a:rPr lang="en-US" dirty="0" err="1"/>
              <a:t>DataFrame</a:t>
            </a:r>
            <a:r>
              <a:rPr lang="en-US" dirty="0"/>
              <a:t>: </a:t>
            </a:r>
            <a:r>
              <a:rPr lang="en-US" b="1" dirty="0">
                <a:solidFill>
                  <a:srgbClr val="7889FB"/>
                </a:solidFill>
              </a:rPr>
              <a:t>table with a schema</a:t>
            </a:r>
          </a:p>
          <a:p>
            <a:pPr lvl="1"/>
            <a:r>
              <a:rPr lang="en-US" dirty="0"/>
              <a:t>Descriptive stats and basic math, reorganization, joins, grouping, windowing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Limitation:</a:t>
            </a:r>
            <a:r>
              <a:rPr lang="en-US" dirty="0"/>
              <a:t> Only in-memory, single-node operations</a:t>
            </a:r>
          </a:p>
          <a:p>
            <a:pPr lvl="1"/>
            <a:endParaRPr lang="en-US" sz="1200" dirty="0"/>
          </a:p>
          <a:p>
            <a:r>
              <a:rPr lang="en-US" dirty="0"/>
              <a:t>Example </a:t>
            </a:r>
            <a:br>
              <a:rPr lang="en-US" dirty="0"/>
            </a:br>
            <a:r>
              <a:rPr lang="en-US" dirty="0"/>
              <a:t>Pandas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Data-Parallel </a:t>
            </a:r>
            <a:r>
              <a:rPr lang="en-US" dirty="0" err="1"/>
              <a:t>DataFrame</a:t>
            </a:r>
            <a:r>
              <a:rPr lang="en-US" dirty="0"/>
              <a:t> Operations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3094" y="1485684"/>
            <a:ext cx="49748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4709" y="1616778"/>
            <a:ext cx="49748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2500009" y="4756826"/>
            <a:ext cx="5469818" cy="129266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600" b="1" dirty="0">
                <a:latin typeface="Consolas" panose="020B0609020204030204" pitchFamily="49" charset="0"/>
                <a:cs typeface="Calibri" panose="020F0502020204030204" pitchFamily="34" charset="0"/>
              </a:rPr>
              <a:t>import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 pandas </a:t>
            </a:r>
            <a:r>
              <a:rPr lang="en-US" sz="1600" b="1" dirty="0">
                <a:latin typeface="Consolas" panose="020B0609020204030204" pitchFamily="49" charset="0"/>
                <a:cs typeface="Calibri" panose="020F0502020204030204" pitchFamily="34" charset="0"/>
              </a:rPr>
              <a:t>as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onsolas" panose="020B0609020204030204" pitchFamily="49" charset="0"/>
                <a:cs typeface="Calibri" panose="020F0502020204030204" pitchFamily="34" charset="0"/>
              </a:rPr>
              <a:t>pd</a:t>
            </a:r>
            <a:endParaRPr lang="en-US" sz="1600" dirty="0">
              <a:latin typeface="Consolas" panose="020B0609020204030204" pitchFamily="49" charset="0"/>
              <a:cs typeface="Calibri" panose="020F0502020204030204" pitchFamily="34" charset="0"/>
            </a:endParaRPr>
          </a:p>
          <a:p>
            <a:endParaRPr lang="en-US" sz="700" dirty="0">
              <a:latin typeface="Consolas" panose="020B0609020204030204" pitchFamily="49" charset="0"/>
              <a:cs typeface="Calibri" panose="020F0502020204030204" pitchFamily="34" charset="0"/>
            </a:endParaRPr>
          </a:p>
          <a:p>
            <a:r>
              <a:rPr lang="en-US" sz="1600" dirty="0" err="1">
                <a:latin typeface="Consolas" panose="020B0609020204030204" pitchFamily="49" charset="0"/>
                <a:cs typeface="Calibri" panose="020F0502020204030204" pitchFamily="34" charset="0"/>
              </a:rPr>
              <a:t>df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 = </a:t>
            </a:r>
            <a:r>
              <a:rPr lang="en-US" sz="1600" dirty="0" err="1">
                <a:latin typeface="Consolas" panose="020B0609020204030204" pitchFamily="49" charset="0"/>
                <a:cs typeface="Calibri" panose="020F0502020204030204" pitchFamily="34" charset="0"/>
              </a:rPr>
              <a:t>pd.</a:t>
            </a:r>
            <a:r>
              <a:rPr lang="en-US" sz="1600" b="1" dirty="0" err="1">
                <a:latin typeface="Consolas" panose="020B0609020204030204" pitchFamily="49" charset="0"/>
                <a:cs typeface="Calibri" panose="020F0502020204030204" pitchFamily="34" charset="0"/>
              </a:rPr>
              <a:t>read_csv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(‘data/tmp1.csv’, </a:t>
            </a:r>
            <a:r>
              <a:rPr lang="en-US" sz="1600" dirty="0" err="1">
                <a:latin typeface="Consolas" panose="020B0609020204030204" pitchFamily="49" charset="0"/>
                <a:cs typeface="Calibri" panose="020F0502020204030204" pitchFamily="34" charset="0"/>
              </a:rPr>
              <a:t>index_col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=2)</a:t>
            </a:r>
          </a:p>
          <a:p>
            <a:r>
              <a:rPr lang="en-US" sz="1600" dirty="0" err="1">
                <a:latin typeface="Consolas" panose="020B0609020204030204" pitchFamily="49" charset="0"/>
                <a:cs typeface="Calibri" panose="020F0502020204030204" pitchFamily="34" charset="0"/>
              </a:rPr>
              <a:t>df.</a:t>
            </a:r>
            <a:r>
              <a:rPr lang="en-US" sz="1600" b="1" dirty="0" err="1">
                <a:latin typeface="Consolas" panose="020B0609020204030204" pitchFamily="49" charset="0"/>
                <a:cs typeface="Calibri" panose="020F0502020204030204" pitchFamily="34" charset="0"/>
              </a:rPr>
              <a:t>head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() </a:t>
            </a:r>
            <a:r>
              <a:rPr lang="en-US" sz="1600" b="1" dirty="0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# </a:t>
            </a:r>
            <a:r>
              <a:rPr lang="en-US" sz="1600" b="1" dirty="0" err="1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df</a:t>
            </a:r>
            <a:r>
              <a:rPr lang="en-US" sz="1600" b="1" dirty="0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 w/ indexes A-Z</a:t>
            </a:r>
          </a:p>
          <a:p>
            <a:endParaRPr lang="en-US" sz="700" dirty="0">
              <a:latin typeface="Consolas" panose="020B0609020204030204" pitchFamily="49" charset="0"/>
              <a:cs typeface="Calibri" panose="020F0502020204030204" pitchFamily="34" charset="0"/>
            </a:endParaRPr>
          </a:p>
          <a:p>
            <a:r>
              <a:rPr lang="en-US" sz="1600" dirty="0" err="1">
                <a:latin typeface="Consolas" panose="020B0609020204030204" pitchFamily="49" charset="0"/>
                <a:cs typeface="Calibri" panose="020F0502020204030204" pitchFamily="34" charset="0"/>
              </a:rPr>
              <a:t>df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 = </a:t>
            </a:r>
            <a:r>
              <a:rPr lang="en-US" sz="1600" dirty="0" err="1">
                <a:latin typeface="Consolas" panose="020B0609020204030204" pitchFamily="49" charset="0"/>
                <a:cs typeface="Calibri" panose="020F0502020204030204" pitchFamily="34" charset="0"/>
              </a:rPr>
              <a:t>pd.</a:t>
            </a:r>
            <a:r>
              <a:rPr lang="en-US" sz="1600" b="1" dirty="0" err="1">
                <a:latin typeface="Consolas" panose="020B0609020204030204" pitchFamily="49" charset="0"/>
                <a:cs typeface="Calibri" panose="020F0502020204030204" pitchFamily="34" charset="0"/>
              </a:rPr>
              <a:t>concat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(</a:t>
            </a:r>
            <a:r>
              <a:rPr lang="en-US" sz="1600" dirty="0" err="1">
                <a:latin typeface="Consolas" panose="020B0609020204030204" pitchFamily="49" charset="0"/>
                <a:cs typeface="Calibri" panose="020F0502020204030204" pitchFamily="34" charset="0"/>
              </a:rPr>
              <a:t>df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, </a:t>
            </a:r>
            <a:r>
              <a:rPr lang="en-US" sz="1600" dirty="0" err="1">
                <a:latin typeface="Consolas" panose="020B0609020204030204" pitchFamily="49" charset="0"/>
                <a:cs typeface="Calibri" panose="020F0502020204030204" pitchFamily="34" charset="0"/>
              </a:rPr>
              <a:t>df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[[‘A’,’C’]], axis=0) </a:t>
            </a:r>
          </a:p>
        </p:txBody>
      </p:sp>
    </p:spTree>
    <p:extLst>
      <p:ext uri="{BB962C8B-B14F-4D97-AF65-F5344CB8AC3E}">
        <p14:creationId xmlns:p14="http://schemas.microsoft.com/office/powerpoint/2010/main" val="2994434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Spark </a:t>
            </a:r>
            <a:r>
              <a:rPr lang="en-US" dirty="0" err="1"/>
              <a:t>DataFrames</a:t>
            </a:r>
            <a:r>
              <a:rPr lang="en-US" dirty="0"/>
              <a:t> and </a:t>
            </a:r>
            <a:r>
              <a:rPr lang="en-US" dirty="0" err="1"/>
              <a:t>DataSets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Overview Spark </a:t>
            </a:r>
            <a:r>
              <a:rPr lang="en-US" dirty="0" err="1"/>
              <a:t>DataFrame</a:t>
            </a:r>
            <a:endParaRPr lang="en-US" dirty="0"/>
          </a:p>
          <a:p>
            <a:pPr lvl="1"/>
            <a:r>
              <a:rPr lang="en-US" dirty="0" err="1"/>
              <a:t>DataFrame</a:t>
            </a:r>
            <a:r>
              <a:rPr lang="en-US" dirty="0"/>
              <a:t> is </a:t>
            </a:r>
            <a:r>
              <a:rPr lang="en-US" b="1" dirty="0">
                <a:solidFill>
                  <a:schemeClr val="accent1"/>
                </a:solidFill>
              </a:rPr>
              <a:t>distributed collection of rows</a:t>
            </a:r>
            <a:r>
              <a:rPr lang="en-US" b="1" dirty="0">
                <a:solidFill>
                  <a:srgbClr val="7889FB"/>
                </a:solidFill>
              </a:rPr>
              <a:t> </a:t>
            </a:r>
            <a:br>
              <a:rPr lang="en-US" b="1" dirty="0">
                <a:solidFill>
                  <a:srgbClr val="7889FB"/>
                </a:solidFill>
              </a:rPr>
            </a:br>
            <a:r>
              <a:rPr lang="en-US" dirty="0"/>
              <a:t>with named/typed columns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Relational operations</a:t>
            </a:r>
            <a:r>
              <a:rPr lang="en-US" dirty="0"/>
              <a:t> (e.g., projection, </a:t>
            </a:r>
            <a:br>
              <a:rPr lang="en-US" dirty="0"/>
            </a:br>
            <a:r>
              <a:rPr lang="en-US" dirty="0"/>
              <a:t>selection, joins, grouping, aggregation)</a:t>
            </a:r>
          </a:p>
          <a:p>
            <a:pPr lvl="1"/>
            <a:r>
              <a:rPr lang="en-US" b="1" dirty="0" err="1">
                <a:solidFill>
                  <a:srgbClr val="7889FB"/>
                </a:solidFill>
              </a:rPr>
              <a:t>DataSources</a:t>
            </a:r>
            <a:r>
              <a:rPr lang="en-US" dirty="0"/>
              <a:t> (e.g., </a:t>
            </a:r>
            <a:r>
              <a:rPr lang="en-US" dirty="0" err="1"/>
              <a:t>json</a:t>
            </a:r>
            <a:r>
              <a:rPr lang="en-US" dirty="0"/>
              <a:t>, </a:t>
            </a:r>
            <a:r>
              <a:rPr lang="en-US" dirty="0" err="1"/>
              <a:t>jdbc</a:t>
            </a:r>
            <a:r>
              <a:rPr lang="en-US" dirty="0"/>
              <a:t>, parquet, </a:t>
            </a:r>
            <a:r>
              <a:rPr lang="en-US" dirty="0" err="1"/>
              <a:t>hdfs</a:t>
            </a:r>
            <a:r>
              <a:rPr lang="en-US" dirty="0"/>
              <a:t>, s3, </a:t>
            </a:r>
            <a:r>
              <a:rPr lang="en-US" dirty="0" err="1"/>
              <a:t>avro</a:t>
            </a:r>
            <a:r>
              <a:rPr lang="en-US" dirty="0"/>
              <a:t>, </a:t>
            </a:r>
            <a:r>
              <a:rPr lang="en-US" dirty="0" err="1"/>
              <a:t>hbase</a:t>
            </a:r>
            <a:r>
              <a:rPr lang="en-US" dirty="0"/>
              <a:t>, csv, </a:t>
            </a:r>
            <a:r>
              <a:rPr lang="en-US" dirty="0" err="1"/>
              <a:t>cassandra</a:t>
            </a:r>
            <a:r>
              <a:rPr lang="en-US" dirty="0"/>
              <a:t>)</a:t>
            </a:r>
          </a:p>
          <a:p>
            <a:pPr lvl="1"/>
            <a:endParaRPr lang="en-US" sz="1200" dirty="0"/>
          </a:p>
          <a:p>
            <a:r>
              <a:rPr lang="en-US" dirty="0" err="1"/>
              <a:t>DataFrame</a:t>
            </a:r>
            <a:r>
              <a:rPr lang="en-US" dirty="0"/>
              <a:t> and Dataset APIs</a:t>
            </a:r>
          </a:p>
          <a:p>
            <a:pPr lvl="1"/>
            <a:r>
              <a:rPr lang="en-US" dirty="0" err="1"/>
              <a:t>DataFrame</a:t>
            </a:r>
            <a:r>
              <a:rPr lang="en-US" dirty="0"/>
              <a:t> was introduced as basis for Spark SQL </a:t>
            </a:r>
          </a:p>
          <a:p>
            <a:pPr lvl="1"/>
            <a:r>
              <a:rPr lang="en-US" dirty="0" err="1"/>
              <a:t>DataSets</a:t>
            </a:r>
            <a:r>
              <a:rPr lang="en-US" dirty="0"/>
              <a:t> allow </a:t>
            </a:r>
            <a:r>
              <a:rPr lang="en-US" b="1" dirty="0">
                <a:solidFill>
                  <a:schemeClr val="accent1"/>
                </a:solidFill>
              </a:rPr>
              <a:t>more customization</a:t>
            </a:r>
            <a:r>
              <a:rPr lang="en-US" dirty="0"/>
              <a:t> and compile-time analysis errors (Spark 2)</a:t>
            </a:r>
          </a:p>
          <a:p>
            <a:pPr lvl="1"/>
            <a:endParaRPr lang="en-US" sz="1200" dirty="0"/>
          </a:p>
          <a:p>
            <a:r>
              <a:rPr lang="en-US" dirty="0"/>
              <a:t>Example </a:t>
            </a:r>
            <a:br>
              <a:rPr lang="en-US" dirty="0"/>
            </a:br>
            <a:r>
              <a:rPr lang="en-US" dirty="0" err="1"/>
              <a:t>DataFrame</a:t>
            </a:r>
            <a:endParaRPr lang="en-US" dirty="0"/>
          </a:p>
          <a:p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Data-Parallel </a:t>
            </a:r>
            <a:r>
              <a:rPr lang="en-US" dirty="0" err="1"/>
              <a:t>DataFrame</a:t>
            </a:r>
            <a:r>
              <a:rPr lang="en-US" dirty="0"/>
              <a:t> Operations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89896" y="3378736"/>
            <a:ext cx="4533089" cy="43088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2200" dirty="0" err="1">
                <a:latin typeface="Consolas" panose="020B0609020204030204" pitchFamily="49" charset="0"/>
                <a:cs typeface="Calibri" panose="020F0502020204030204" pitchFamily="34" charset="0"/>
              </a:rPr>
              <a:t>DataFrame</a:t>
            </a:r>
            <a:r>
              <a:rPr lang="en-US" sz="2200" dirty="0">
                <a:latin typeface="Consolas" panose="020B0609020204030204" pitchFamily="49" charset="0"/>
                <a:cs typeface="Calibri" panose="020F0502020204030204" pitchFamily="34" charset="0"/>
              </a:rPr>
              <a:t> = Dataset[Row]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548646" y="4712042"/>
            <a:ext cx="6439710" cy="9233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logs = </a:t>
            </a:r>
            <a:r>
              <a:rPr lang="en-US" dirty="0" err="1">
                <a:latin typeface="Consolas" panose="020B0609020204030204" pitchFamily="49" charset="0"/>
                <a:cs typeface="Calibri" panose="020F0502020204030204" pitchFamily="34" charset="0"/>
              </a:rPr>
              <a:t>spark.read.</a:t>
            </a:r>
            <a:r>
              <a:rPr lang="en-US" b="1" dirty="0" err="1">
                <a:latin typeface="Consolas" panose="020B0609020204030204" pitchFamily="49" charset="0"/>
                <a:cs typeface="Calibri" panose="020F0502020204030204" pitchFamily="34" charset="0"/>
              </a:rPr>
              <a:t>format</a:t>
            </a:r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(</a:t>
            </a:r>
            <a:r>
              <a:rPr lang="en-US" b="1" dirty="0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"</a:t>
            </a:r>
            <a:r>
              <a:rPr lang="en-US" b="1" dirty="0" err="1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json</a:t>
            </a:r>
            <a:r>
              <a:rPr lang="en-US" b="1" dirty="0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"</a:t>
            </a:r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).</a:t>
            </a:r>
            <a:r>
              <a:rPr lang="en-US" b="1" dirty="0">
                <a:latin typeface="Consolas" panose="020B0609020204030204" pitchFamily="49" charset="0"/>
                <a:cs typeface="Calibri" panose="020F0502020204030204" pitchFamily="34" charset="0"/>
              </a:rPr>
              <a:t>open</a:t>
            </a:r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(</a:t>
            </a:r>
            <a:r>
              <a:rPr lang="en-US" b="1" dirty="0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"s3://logs"</a:t>
            </a:r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)</a:t>
            </a:r>
          </a:p>
          <a:p>
            <a:r>
              <a:rPr lang="en-US" dirty="0" err="1">
                <a:latin typeface="Consolas" panose="020B0609020204030204" pitchFamily="49" charset="0"/>
                <a:cs typeface="Calibri" panose="020F0502020204030204" pitchFamily="34" charset="0"/>
              </a:rPr>
              <a:t>logs.</a:t>
            </a:r>
            <a:r>
              <a:rPr lang="en-US" b="1" dirty="0" err="1">
                <a:latin typeface="Consolas" panose="020B0609020204030204" pitchFamily="49" charset="0"/>
                <a:cs typeface="Calibri" panose="020F0502020204030204" pitchFamily="34" charset="0"/>
              </a:rPr>
              <a:t>groupBy</a:t>
            </a:r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(</a:t>
            </a:r>
            <a:r>
              <a:rPr lang="en-US" dirty="0" err="1">
                <a:latin typeface="Consolas" panose="020B0609020204030204" pitchFamily="49" charset="0"/>
                <a:cs typeface="Calibri" panose="020F0502020204030204" pitchFamily="34" charset="0"/>
              </a:rPr>
              <a:t>logs.user_id</a:t>
            </a:r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).</a:t>
            </a:r>
            <a:r>
              <a:rPr lang="en-US" b="1" dirty="0" err="1">
                <a:latin typeface="Consolas" panose="020B0609020204030204" pitchFamily="49" charset="0"/>
                <a:cs typeface="Calibri" panose="020F0502020204030204" pitchFamily="34" charset="0"/>
              </a:rPr>
              <a:t>agg</a:t>
            </a:r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(</a:t>
            </a:r>
            <a:r>
              <a:rPr lang="en-US" b="1" dirty="0">
                <a:latin typeface="Consolas" panose="020B0609020204030204" pitchFamily="49" charset="0"/>
                <a:cs typeface="Calibri" panose="020F0502020204030204" pitchFamily="34" charset="0"/>
              </a:rPr>
              <a:t>sum</a:t>
            </a:r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(</a:t>
            </a:r>
            <a:r>
              <a:rPr lang="en-US" dirty="0" err="1">
                <a:latin typeface="Consolas" panose="020B0609020204030204" pitchFamily="49" charset="0"/>
                <a:cs typeface="Calibri" panose="020F0502020204030204" pitchFamily="34" charset="0"/>
              </a:rPr>
              <a:t>logs.time</a:t>
            </a:r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))</a:t>
            </a:r>
          </a:p>
          <a:p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  .</a:t>
            </a:r>
            <a:r>
              <a:rPr lang="en-US" dirty="0" err="1">
                <a:latin typeface="Consolas" panose="020B0609020204030204" pitchFamily="49" charset="0"/>
                <a:cs typeface="Calibri" panose="020F0502020204030204" pitchFamily="34" charset="0"/>
              </a:rPr>
              <a:t>write.</a:t>
            </a:r>
            <a:r>
              <a:rPr lang="en-US" b="1" dirty="0" err="1">
                <a:latin typeface="Consolas" panose="020B0609020204030204" pitchFamily="49" charset="0"/>
                <a:cs typeface="Calibri" panose="020F0502020204030204" pitchFamily="34" charset="0"/>
              </a:rPr>
              <a:t>format</a:t>
            </a:r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(</a:t>
            </a:r>
            <a:r>
              <a:rPr lang="en-US" b="1" dirty="0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"</a:t>
            </a:r>
            <a:r>
              <a:rPr lang="en-US" b="1" dirty="0" err="1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jdbc</a:t>
            </a:r>
            <a:r>
              <a:rPr lang="en-US" b="1" dirty="0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"</a:t>
            </a:r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).</a:t>
            </a:r>
            <a:r>
              <a:rPr lang="en-US" b="1" dirty="0">
                <a:latin typeface="Consolas" panose="020B0609020204030204" pitchFamily="49" charset="0"/>
                <a:cs typeface="Calibri" panose="020F0502020204030204" pitchFamily="34" charset="0"/>
              </a:rPr>
              <a:t>save</a:t>
            </a:r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(</a:t>
            </a:r>
            <a:r>
              <a:rPr lang="en-US" b="1" dirty="0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"</a:t>
            </a:r>
            <a:r>
              <a:rPr lang="en-US" b="1" dirty="0" err="1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jdbc:mysql</a:t>
            </a:r>
            <a:r>
              <a:rPr lang="en-US" b="1" dirty="0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//...")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7049" y="5681502"/>
            <a:ext cx="1002237" cy="54864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2220337" y="5771156"/>
            <a:ext cx="4640094" cy="52322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[Michael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Armbrust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Structuring Apache Spark – SQL,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DataFrames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Datasets, and Streaming,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 Spark Summit 2016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5140" y="1394385"/>
            <a:ext cx="2391255" cy="147891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256834" y="5771156"/>
            <a:ext cx="1566151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</a:t>
            </a:r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PySpark</a:t>
            </a:r>
            <a:endParaRPr lang="en-US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4534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1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6772" y="3092505"/>
            <a:ext cx="7431639" cy="160655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SparkSQL</a:t>
            </a:r>
            <a:r>
              <a:rPr lang="en-US" dirty="0"/>
              <a:t> and </a:t>
            </a:r>
            <a:r>
              <a:rPr lang="en-US" dirty="0" err="1"/>
              <a:t>DataFrame</a:t>
            </a:r>
            <a:r>
              <a:rPr lang="en-US" dirty="0"/>
              <a:t>/Dataset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Overview </a:t>
            </a:r>
            <a:r>
              <a:rPr lang="en-US" dirty="0" err="1"/>
              <a:t>SparkSQL</a:t>
            </a:r>
            <a:endParaRPr lang="en-US" dirty="0"/>
          </a:p>
          <a:p>
            <a:pPr lvl="1"/>
            <a:r>
              <a:rPr lang="en-US" dirty="0"/>
              <a:t>Shark (~2013): academic prototype for SQL on Spark</a:t>
            </a:r>
          </a:p>
          <a:p>
            <a:pPr lvl="1"/>
            <a:r>
              <a:rPr lang="en-US" b="1" dirty="0" err="1">
                <a:solidFill>
                  <a:schemeClr val="accent1"/>
                </a:solidFill>
              </a:rPr>
              <a:t>SparkSQL</a:t>
            </a:r>
            <a:r>
              <a:rPr lang="en-US" dirty="0"/>
              <a:t> (~2015): reimplementation from scratch</a:t>
            </a:r>
          </a:p>
          <a:p>
            <a:pPr lvl="1"/>
            <a:r>
              <a:rPr lang="en-US" dirty="0"/>
              <a:t>Common IR and compilation of SQL and </a:t>
            </a:r>
            <a:r>
              <a:rPr lang="en-US" dirty="0" err="1"/>
              <a:t>DataFrame</a:t>
            </a:r>
            <a:r>
              <a:rPr lang="en-US" dirty="0"/>
              <a:t> operations</a:t>
            </a:r>
          </a:p>
          <a:p>
            <a:pPr lvl="1"/>
            <a:endParaRPr lang="en-US" sz="700" dirty="0"/>
          </a:p>
          <a:p>
            <a:r>
              <a:rPr lang="en-US" dirty="0"/>
              <a:t>Catalyst: Query Planning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Performance features</a:t>
            </a:r>
          </a:p>
          <a:p>
            <a:pPr lvl="1"/>
            <a:r>
              <a:rPr lang="en-US" b="1" dirty="0"/>
              <a:t>#1</a:t>
            </a:r>
            <a:r>
              <a:rPr lang="en-US" dirty="0"/>
              <a:t> </a:t>
            </a:r>
            <a:r>
              <a:rPr lang="en-US" b="1" dirty="0">
                <a:solidFill>
                  <a:srgbClr val="7889FB"/>
                </a:solidFill>
              </a:rPr>
              <a:t>Whole-stage code generation</a:t>
            </a:r>
            <a:r>
              <a:rPr lang="en-US" dirty="0"/>
              <a:t> via </a:t>
            </a:r>
            <a:r>
              <a:rPr lang="en-US" dirty="0" err="1"/>
              <a:t>Janino</a:t>
            </a:r>
            <a:endParaRPr lang="en-US" dirty="0"/>
          </a:p>
          <a:p>
            <a:pPr lvl="1"/>
            <a:r>
              <a:rPr lang="en-US" b="1" dirty="0"/>
              <a:t>#2</a:t>
            </a:r>
            <a:r>
              <a:rPr lang="en-US" dirty="0"/>
              <a:t> </a:t>
            </a:r>
            <a:r>
              <a:rPr lang="en-US" b="1" dirty="0">
                <a:solidFill>
                  <a:srgbClr val="7889FB"/>
                </a:solidFill>
              </a:rPr>
              <a:t>Off-heap memory</a:t>
            </a:r>
            <a:r>
              <a:rPr lang="en-US" dirty="0"/>
              <a:t> (</a:t>
            </a:r>
            <a:r>
              <a:rPr lang="en-US" dirty="0" err="1">
                <a:latin typeface="Consolas" panose="020B0609020204030204" pitchFamily="49" charset="0"/>
              </a:rPr>
              <a:t>sun.misc.Unsafe</a:t>
            </a:r>
            <a:r>
              <a:rPr lang="en-US" dirty="0"/>
              <a:t>) for caching and certain operations</a:t>
            </a:r>
          </a:p>
          <a:p>
            <a:pPr lvl="1"/>
            <a:r>
              <a:rPr lang="en-US" b="1" dirty="0"/>
              <a:t>#3</a:t>
            </a:r>
            <a:r>
              <a:rPr lang="en-US" dirty="0"/>
              <a:t> </a:t>
            </a:r>
            <a:r>
              <a:rPr lang="en-US" b="1" dirty="0">
                <a:solidFill>
                  <a:srgbClr val="7889FB"/>
                </a:solidFill>
              </a:rPr>
              <a:t>Pushdown</a:t>
            </a:r>
            <a:r>
              <a:rPr lang="en-US" dirty="0"/>
              <a:t> of selection, projection, joins into data sources (+ join ordering)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Data-Parallel </a:t>
            </a:r>
            <a:r>
              <a:rPr lang="en-US" dirty="0" err="1"/>
              <a:t>DataFrame</a:t>
            </a:r>
            <a:r>
              <a:rPr lang="en-US" dirty="0"/>
              <a:t> Operations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3021" y="687429"/>
            <a:ext cx="1537848" cy="5333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0448" y="2111246"/>
            <a:ext cx="49748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6490188" y="1334062"/>
            <a:ext cx="2427766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[Michael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Armbrust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et al.: Spark SQL: Relational Data Processing in Spark.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SIGMOD 2015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4274979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Dask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Overview </a:t>
            </a:r>
            <a:r>
              <a:rPr lang="en-US" dirty="0" err="1"/>
              <a:t>Dask</a:t>
            </a:r>
            <a:endParaRPr lang="en-US" dirty="0"/>
          </a:p>
          <a:p>
            <a:pPr lvl="1"/>
            <a:r>
              <a:rPr lang="en-US" dirty="0"/>
              <a:t>Multi-threaded and distributed operations for arrays, bags, and </a:t>
            </a:r>
            <a:r>
              <a:rPr lang="en-US" dirty="0" err="1"/>
              <a:t>dataframes</a:t>
            </a:r>
            <a:endParaRPr lang="en-US" dirty="0"/>
          </a:p>
          <a:p>
            <a:pPr lvl="1"/>
            <a:r>
              <a:rPr lang="en-US" dirty="0" err="1">
                <a:solidFill>
                  <a:schemeClr val="accent1"/>
                </a:solidFill>
                <a:latin typeface="Consolas" panose="020B0609020204030204" pitchFamily="49" charset="0"/>
              </a:rPr>
              <a:t>dask.array</a:t>
            </a:r>
            <a:r>
              <a:rPr lang="en-US" dirty="0">
                <a:solidFill>
                  <a:schemeClr val="accent1"/>
                </a:solidFill>
                <a:latin typeface="Consolas" panose="020B0609020204030204" pitchFamily="49" charset="0"/>
              </a:rPr>
              <a:t>: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list of </a:t>
            </a:r>
            <a:r>
              <a:rPr lang="en-US" dirty="0" err="1"/>
              <a:t>numpy</a:t>
            </a:r>
            <a:r>
              <a:rPr lang="en-US" dirty="0"/>
              <a:t> n-dim arrays</a:t>
            </a:r>
          </a:p>
          <a:p>
            <a:pPr lvl="1"/>
            <a:r>
              <a:rPr lang="en-US" dirty="0" err="1">
                <a:solidFill>
                  <a:schemeClr val="accent1"/>
                </a:solidFill>
                <a:latin typeface="Consolas" panose="020B0609020204030204" pitchFamily="49" charset="0"/>
              </a:rPr>
              <a:t>dask.dataframe</a:t>
            </a:r>
            <a:r>
              <a:rPr lang="en-US" dirty="0">
                <a:solidFill>
                  <a:schemeClr val="accent1"/>
                </a:solidFill>
                <a:latin typeface="Consolas" panose="020B0609020204030204" pitchFamily="49" charset="0"/>
              </a:rPr>
              <a:t>: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list of pandas data frames</a:t>
            </a:r>
          </a:p>
          <a:p>
            <a:pPr lvl="1"/>
            <a:r>
              <a:rPr lang="en-US" dirty="0" err="1">
                <a:solidFill>
                  <a:schemeClr val="accent1"/>
                </a:solidFill>
                <a:latin typeface="Consolas" panose="020B0609020204030204" pitchFamily="49" charset="0"/>
              </a:rPr>
              <a:t>dask.bag:</a:t>
            </a:r>
            <a:r>
              <a:rPr lang="en-US" dirty="0" err="1">
                <a:solidFill>
                  <a:schemeClr val="tx1"/>
                </a:solidFill>
              </a:rPr>
              <a:t>unordered</a:t>
            </a:r>
            <a:r>
              <a:rPr lang="en-US" dirty="0">
                <a:solidFill>
                  <a:schemeClr val="tx1"/>
                </a:solidFill>
              </a:rPr>
              <a:t> list of tuples (second order functions)</a:t>
            </a:r>
          </a:p>
          <a:p>
            <a:pPr lvl="1"/>
            <a:r>
              <a:rPr lang="en-US" dirty="0"/>
              <a:t>Local and distributed schedulers:</a:t>
            </a:r>
            <a:br>
              <a:rPr lang="en-US" dirty="0"/>
            </a:br>
            <a:r>
              <a:rPr lang="en-US" dirty="0"/>
              <a:t>threads, processes, YARN, Kubernetes, containers, HPC, and cloud, GPUs</a:t>
            </a:r>
          </a:p>
          <a:p>
            <a:pPr lvl="1"/>
            <a:endParaRPr lang="en-US" sz="700" dirty="0"/>
          </a:p>
          <a:p>
            <a:r>
              <a:rPr lang="en-US" dirty="0"/>
              <a:t>Execution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Lazy evaluation</a:t>
            </a:r>
          </a:p>
          <a:p>
            <a:pPr lvl="1"/>
            <a:r>
              <a:rPr lang="en-US" dirty="0"/>
              <a:t>Limitation: requires </a:t>
            </a:r>
            <a:br>
              <a:rPr lang="en-US" dirty="0"/>
            </a:br>
            <a:r>
              <a:rPr lang="en-US" b="1" dirty="0">
                <a:solidFill>
                  <a:schemeClr val="accent1"/>
                </a:solidFill>
              </a:rPr>
              <a:t>static size inference</a:t>
            </a:r>
          </a:p>
          <a:p>
            <a:pPr lvl="1"/>
            <a:r>
              <a:rPr lang="en-US" dirty="0"/>
              <a:t>Triggered via</a:t>
            </a:r>
            <a:br>
              <a:rPr lang="en-US" dirty="0"/>
            </a:br>
            <a:r>
              <a:rPr lang="en-US" dirty="0">
                <a:latin typeface="Consolas" panose="020B0609020204030204" pitchFamily="49" charset="0"/>
              </a:rPr>
              <a:t>compute()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Data-Parallel </a:t>
            </a:r>
            <a:r>
              <a:rPr lang="en-US" dirty="0" err="1"/>
              <a:t>DataFrame</a:t>
            </a:r>
            <a:r>
              <a:rPr lang="en-US" dirty="0"/>
              <a:t> Operations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0016" y="1986469"/>
            <a:ext cx="1991333" cy="12566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1390" y="1986469"/>
            <a:ext cx="956977" cy="1253300"/>
          </a:xfrm>
          <a:prstGeom prst="rect">
            <a:avLst/>
          </a:prstGeom>
        </p:spPr>
      </p:pic>
      <p:pic>
        <p:nvPicPr>
          <p:cNvPr id="9" name="Picture 2" descr="Bildergebnis für dask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95" t="34381" r="29495" b="34871"/>
          <a:stretch/>
        </p:blipFill>
        <p:spPr bwMode="auto">
          <a:xfrm>
            <a:off x="1780629" y="626550"/>
            <a:ext cx="779636" cy="321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21949" y="811306"/>
            <a:ext cx="496005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3715967" y="642025"/>
            <a:ext cx="4601186" cy="95410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[Matthew Rocklin: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Dask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Parallel Computation with Blocked algorithms and Task Scheduling,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Python in Science 2015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Dask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Development Team: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Dask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Library for dynamic task scheduling, 2016, 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7"/>
              </a:rPr>
              <a:t>https://dask.org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813245" y="4289896"/>
            <a:ext cx="4608704" cy="192360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600" b="1" dirty="0">
                <a:latin typeface="Consolas" panose="020B0609020204030204" pitchFamily="49" charset="0"/>
                <a:cs typeface="Calibri" panose="020F0502020204030204" pitchFamily="34" charset="0"/>
              </a:rPr>
              <a:t>import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onsolas" panose="020B0609020204030204" pitchFamily="49" charset="0"/>
                <a:cs typeface="Calibri" panose="020F0502020204030204" pitchFamily="34" charset="0"/>
              </a:rPr>
              <a:t>dask.array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 </a:t>
            </a:r>
            <a:r>
              <a:rPr lang="en-US" sz="1600" b="1" dirty="0">
                <a:latin typeface="Consolas" panose="020B0609020204030204" pitchFamily="49" charset="0"/>
                <a:cs typeface="Calibri" panose="020F0502020204030204" pitchFamily="34" charset="0"/>
              </a:rPr>
              <a:t>as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 da</a:t>
            </a:r>
          </a:p>
          <a:p>
            <a:endParaRPr lang="en-US" sz="700" dirty="0">
              <a:latin typeface="Consolas" panose="020B0609020204030204" pitchFamily="49" charset="0"/>
              <a:cs typeface="Calibri" panose="020F0502020204030204" pitchFamily="34" charset="0"/>
            </a:endParaRPr>
          </a:p>
          <a:p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x = </a:t>
            </a:r>
            <a:r>
              <a:rPr lang="en-US" sz="1600" dirty="0" err="1">
                <a:latin typeface="Consolas" panose="020B0609020204030204" pitchFamily="49" charset="0"/>
                <a:cs typeface="Calibri" panose="020F0502020204030204" pitchFamily="34" charset="0"/>
              </a:rPr>
              <a:t>da.random.</a:t>
            </a:r>
            <a:r>
              <a:rPr lang="en-US" sz="1600" b="1" dirty="0" err="1">
                <a:latin typeface="Consolas" panose="020B0609020204030204" pitchFamily="49" charset="0"/>
                <a:cs typeface="Calibri" panose="020F0502020204030204" pitchFamily="34" charset="0"/>
              </a:rPr>
              <a:t>random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(</a:t>
            </a:r>
          </a:p>
          <a:p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  (10000,10000), chunks=(1000,1000))</a:t>
            </a:r>
          </a:p>
          <a:p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y = x + </a:t>
            </a:r>
            <a:r>
              <a:rPr lang="en-US" sz="1600" dirty="0" err="1">
                <a:latin typeface="Consolas" panose="020B0609020204030204" pitchFamily="49" charset="0"/>
                <a:cs typeface="Calibri" panose="020F0502020204030204" pitchFamily="34" charset="0"/>
              </a:rPr>
              <a:t>x.T</a:t>
            </a:r>
            <a:endParaRPr lang="en-US" sz="1600" dirty="0">
              <a:latin typeface="Consolas" panose="020B0609020204030204" pitchFamily="49" charset="0"/>
              <a:cs typeface="Calibri" panose="020F0502020204030204" pitchFamily="34" charset="0"/>
            </a:endParaRPr>
          </a:p>
          <a:p>
            <a:r>
              <a:rPr lang="en-US" sz="1600" dirty="0" err="1">
                <a:latin typeface="Consolas" panose="020B0609020204030204" pitchFamily="49" charset="0"/>
                <a:cs typeface="Calibri" panose="020F0502020204030204" pitchFamily="34" charset="0"/>
              </a:rPr>
              <a:t>y.</a:t>
            </a:r>
            <a:r>
              <a:rPr lang="en-US" sz="1600" b="1" dirty="0" err="1">
                <a:latin typeface="Consolas" panose="020B0609020204030204" pitchFamily="49" charset="0"/>
                <a:cs typeface="Calibri" panose="020F0502020204030204" pitchFamily="34" charset="0"/>
              </a:rPr>
              <a:t>persist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() </a:t>
            </a:r>
            <a:r>
              <a:rPr lang="en-US" sz="1600" b="1" dirty="0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# cache in memory</a:t>
            </a:r>
          </a:p>
          <a:p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z = y[::2, 5000:].</a:t>
            </a:r>
            <a:r>
              <a:rPr lang="en-US" sz="1600" b="1" dirty="0">
                <a:latin typeface="Consolas" panose="020B0609020204030204" pitchFamily="49" charset="0"/>
                <a:cs typeface="Calibri" panose="020F0502020204030204" pitchFamily="34" charset="0"/>
              </a:rPr>
              <a:t>mean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(axis=1) </a:t>
            </a:r>
            <a:r>
              <a:rPr lang="en-US" sz="1600" b="1" dirty="0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# </a:t>
            </a:r>
            <a:r>
              <a:rPr lang="en-US" sz="1600" b="1" dirty="0" err="1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colMeans</a:t>
            </a:r>
            <a:endParaRPr lang="en-US" sz="1600" b="1" dirty="0">
              <a:solidFill>
                <a:srgbClr val="00B050"/>
              </a:solidFill>
              <a:latin typeface="Consolas" panose="020B0609020204030204" pitchFamily="49" charset="0"/>
              <a:cs typeface="Calibri" panose="020F0502020204030204" pitchFamily="34" charset="0"/>
            </a:endParaRPr>
          </a:p>
          <a:p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ret = </a:t>
            </a:r>
            <a:r>
              <a:rPr lang="en-US" sz="1600" dirty="0" err="1">
                <a:latin typeface="Consolas" panose="020B0609020204030204" pitchFamily="49" charset="0"/>
                <a:cs typeface="Calibri" panose="020F0502020204030204" pitchFamily="34" charset="0"/>
              </a:rPr>
              <a:t>z.</a:t>
            </a:r>
            <a:r>
              <a:rPr lang="en-US" sz="1600" b="1" dirty="0" err="1">
                <a:solidFill>
                  <a:srgbClr val="7889FB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compute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() </a:t>
            </a:r>
            <a:r>
              <a:rPr lang="en-US" sz="1600" b="1" dirty="0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# returns </a:t>
            </a:r>
            <a:r>
              <a:rPr lang="en-US" sz="1600" b="1" dirty="0" err="1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NumPy</a:t>
            </a:r>
            <a:r>
              <a:rPr lang="en-US" sz="1600" b="1" dirty="0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 array</a:t>
            </a:r>
          </a:p>
        </p:txBody>
      </p:sp>
    </p:spTree>
    <p:extLst>
      <p:ext uri="{BB962C8B-B14F-4D97-AF65-F5344CB8AC3E}">
        <p14:creationId xmlns:p14="http://schemas.microsoft.com/office/powerpoint/2010/main" val="712323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Data-Parallel Operations </a:t>
            </a:r>
            <a:br>
              <a:rPr lang="en-US" dirty="0"/>
            </a:br>
            <a:r>
              <a:rPr lang="en-US" dirty="0"/>
              <a:t>in </a:t>
            </a:r>
            <a:r>
              <a:rPr lang="en-US" dirty="0" err="1" smtClean="0">
                <a:solidFill>
                  <a:schemeClr val="accent1"/>
                </a:solidFill>
              </a:rPr>
              <a:t>SystemDS</a:t>
            </a:r>
            <a:r>
              <a:rPr lang="en-US" dirty="0" smtClean="0">
                <a:solidFill>
                  <a:schemeClr val="accent1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</a:rPr>
              <a:t>/</a:t>
            </a:r>
            <a:r>
              <a:rPr lang="en-US" dirty="0" smtClean="0">
                <a:solidFill>
                  <a:schemeClr val="accent1"/>
                </a:solidFill>
              </a:rPr>
              <a:t> DAPHNE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67998" y="3871609"/>
            <a:ext cx="6262431" cy="218521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[Matthias Boehm et al.: </a:t>
            </a:r>
            <a:r>
              <a:rPr lang="en-US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SystemDS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: A Declarative Machine Learning System for the End-to-End Data Science Lifecycle. 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CIDR 2020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  <a:p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[Matthias Boehm et al.: </a:t>
            </a:r>
            <a:r>
              <a:rPr lang="en-US" b="1" dirty="0" err="1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SystemML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: Declarative Machine Learning on Spark. 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PVLDB 9(13) 2016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  <a:p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Amol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Ghoting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et al.: </a:t>
            </a:r>
            <a:r>
              <a:rPr lang="en-US" b="1" dirty="0" err="1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SystemML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: Declarative Machine Learning 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on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MapReduce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ICDE 2011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8034" y="3899527"/>
            <a:ext cx="496372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8034" y="5326811"/>
            <a:ext cx="496251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8034" y="4613169"/>
            <a:ext cx="496372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</p:spTree>
    <p:extLst>
      <p:ext uri="{BB962C8B-B14F-4D97-AF65-F5344CB8AC3E}">
        <p14:creationId xmlns:p14="http://schemas.microsoft.com/office/powerpoint/2010/main" val="903514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Course Outline Part B: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Large-Scale Data Management and Analysis</a:t>
            </a:r>
          </a:p>
        </p:txBody>
      </p:sp>
      <p:sp>
        <p:nvSpPr>
          <p:cNvPr id="6" name="Rectangle 5"/>
          <p:cNvSpPr/>
          <p:nvPr/>
        </p:nvSpPr>
        <p:spPr>
          <a:xfrm>
            <a:off x="1304926" y="5372100"/>
            <a:ext cx="6505575" cy="552450"/>
          </a:xfrm>
          <a:prstGeom prst="rect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07 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Cloud Computing 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Fundamentals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304923" y="4714919"/>
            <a:ext cx="6505575" cy="552450"/>
          </a:xfrm>
          <a:prstGeom prst="rect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08 Cloud 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Resource Management and 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Scheduling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304926" y="3790100"/>
            <a:ext cx="6505574" cy="552450"/>
          </a:xfrm>
          <a:prstGeom prst="rect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09 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Distributed Data 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Storage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304924" y="3124041"/>
            <a:ext cx="6505575" cy="552450"/>
          </a:xfrm>
          <a:prstGeom prst="rect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10 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Distributed Data-Parallel 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Computation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304926" y="1962150"/>
            <a:ext cx="3143249" cy="77805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11 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Distributed Stream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Processing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667251" y="1962150"/>
            <a:ext cx="3143249" cy="77805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12 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Distributed Machine Learning 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Systems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201413" y="3052183"/>
            <a:ext cx="6717640" cy="1348857"/>
          </a:xfrm>
          <a:prstGeom prst="rect">
            <a:avLst/>
          </a:prstGeom>
          <a:noFill/>
          <a:ln w="19050">
            <a:solidFill>
              <a:srgbClr val="7889F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201410" y="4645191"/>
            <a:ext cx="6714770" cy="1348857"/>
          </a:xfrm>
          <a:prstGeom prst="rect">
            <a:avLst/>
          </a:prstGeom>
          <a:noFill/>
          <a:ln w="19050">
            <a:solidFill>
              <a:srgbClr val="7889F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7253" y="3407435"/>
            <a:ext cx="1149651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Compute/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Storage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3006" y="5121210"/>
            <a:ext cx="1149651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Infra</a:t>
            </a:r>
          </a:p>
        </p:txBody>
      </p:sp>
    </p:spTree>
    <p:extLst>
      <p:ext uri="{BB962C8B-B14F-4D97-AF65-F5344CB8AC3E}">
        <p14:creationId xmlns:p14="http://schemas.microsoft.com/office/powerpoint/2010/main" val="1146722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13" grpId="0" animBg="1"/>
      <p:bldP spid="3" grpId="0" animBg="1"/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Background: Matrix Formats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Matrix Block </a:t>
            </a:r>
            <a:r>
              <a:rPr lang="en-US" b="0" dirty="0"/>
              <a:t>(m x n)</a:t>
            </a:r>
          </a:p>
          <a:p>
            <a:pPr lvl="1"/>
            <a:r>
              <a:rPr lang="en-US" dirty="0"/>
              <a:t>A.k.a. tiles/chunks, most operations defined here</a:t>
            </a:r>
          </a:p>
          <a:p>
            <a:pPr lvl="1"/>
            <a:r>
              <a:rPr lang="en-US" dirty="0"/>
              <a:t>Local matrix: single block, different representations</a:t>
            </a:r>
          </a:p>
          <a:p>
            <a:r>
              <a:rPr lang="en-US" dirty="0"/>
              <a:t>Common Block Representations</a:t>
            </a:r>
          </a:p>
          <a:p>
            <a:pPr lvl="1"/>
            <a:r>
              <a:rPr lang="en-US" dirty="0"/>
              <a:t>Dense (linearized arrays)</a:t>
            </a:r>
          </a:p>
          <a:p>
            <a:pPr lvl="1"/>
            <a:r>
              <a:rPr lang="en-US" dirty="0"/>
              <a:t>MCSR (modified CSR)</a:t>
            </a:r>
          </a:p>
          <a:p>
            <a:pPr lvl="1"/>
            <a:r>
              <a:rPr lang="en-US" dirty="0"/>
              <a:t>CSR (compressed sparse rows), CSC</a:t>
            </a:r>
          </a:p>
          <a:p>
            <a:pPr lvl="1"/>
            <a:r>
              <a:rPr lang="en-US" dirty="0"/>
              <a:t>COO (Coordinate matrix)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Data-Parallel Operations in </a:t>
            </a:r>
            <a:r>
              <a:rPr lang="en-US" dirty="0" err="1" smtClean="0">
                <a:solidFill>
                  <a:schemeClr val="accent1"/>
                </a:solidFill>
              </a:rPr>
              <a:t>SystemDS</a:t>
            </a:r>
            <a:r>
              <a:rPr lang="en-US" dirty="0" smtClean="0">
                <a:solidFill>
                  <a:schemeClr val="accent1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</a:rPr>
              <a:t>/</a:t>
            </a:r>
            <a:r>
              <a:rPr lang="en-US" dirty="0" smtClean="0">
                <a:solidFill>
                  <a:schemeClr val="accent1"/>
                </a:solidFill>
              </a:rPr>
              <a:t> DAPHNE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7086600" y="2040654"/>
            <a:ext cx="304800" cy="304800"/>
          </a:xfrm>
          <a:prstGeom prst="rect">
            <a:avLst/>
          </a:prstGeom>
          <a:noFill/>
          <a:ln w="19050">
            <a:solidFill>
              <a:srgbClr val="788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.7</a:t>
            </a:r>
          </a:p>
        </p:txBody>
      </p:sp>
      <p:sp>
        <p:nvSpPr>
          <p:cNvPr id="9" name="Rectangle 8"/>
          <p:cNvSpPr/>
          <p:nvPr/>
        </p:nvSpPr>
        <p:spPr>
          <a:xfrm>
            <a:off x="7391400" y="2040654"/>
            <a:ext cx="304800" cy="304800"/>
          </a:xfrm>
          <a:prstGeom prst="rect">
            <a:avLst/>
          </a:prstGeom>
          <a:noFill/>
          <a:ln w="19050">
            <a:solidFill>
              <a:srgbClr val="788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Consolas" panose="020B0609020204030204" pitchFamily="49" charset="0"/>
              <a:cs typeface="Calibri" panose="020F050202020403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696200" y="2040654"/>
            <a:ext cx="304800" cy="304800"/>
          </a:xfrm>
          <a:prstGeom prst="rect">
            <a:avLst/>
          </a:prstGeom>
          <a:noFill/>
          <a:ln w="19050">
            <a:solidFill>
              <a:srgbClr val="788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.1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086600" y="2345454"/>
            <a:ext cx="304800" cy="304800"/>
          </a:xfrm>
          <a:prstGeom prst="rect">
            <a:avLst/>
          </a:prstGeom>
          <a:noFill/>
          <a:ln w="19050">
            <a:solidFill>
              <a:srgbClr val="788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.2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391400" y="2345454"/>
            <a:ext cx="304800" cy="304800"/>
          </a:xfrm>
          <a:prstGeom prst="rect">
            <a:avLst/>
          </a:prstGeom>
          <a:noFill/>
          <a:ln w="19050">
            <a:solidFill>
              <a:srgbClr val="788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.4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696200" y="2345454"/>
            <a:ext cx="304800" cy="304800"/>
          </a:xfrm>
          <a:prstGeom prst="rect">
            <a:avLst/>
          </a:prstGeom>
          <a:noFill/>
          <a:ln w="19050">
            <a:solidFill>
              <a:srgbClr val="788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Consolas" panose="020B0609020204030204" pitchFamily="49" charset="0"/>
              <a:cs typeface="Calibri" panose="020F0502020204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086600" y="2650254"/>
            <a:ext cx="304800" cy="304800"/>
          </a:xfrm>
          <a:prstGeom prst="rect">
            <a:avLst/>
          </a:prstGeom>
          <a:noFill/>
          <a:ln w="19050">
            <a:solidFill>
              <a:srgbClr val="788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Consolas" panose="020B0609020204030204" pitchFamily="49" charset="0"/>
              <a:cs typeface="Calibri" panose="020F050202020403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391400" y="2650254"/>
            <a:ext cx="304800" cy="304800"/>
          </a:xfrm>
          <a:prstGeom prst="rect">
            <a:avLst/>
          </a:prstGeom>
          <a:noFill/>
          <a:ln w="19050">
            <a:solidFill>
              <a:srgbClr val="788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.3</a:t>
            </a:r>
          </a:p>
        </p:txBody>
      </p:sp>
      <p:sp>
        <p:nvSpPr>
          <p:cNvPr id="16" name="Rectangle 15"/>
          <p:cNvSpPr/>
          <p:nvPr/>
        </p:nvSpPr>
        <p:spPr>
          <a:xfrm>
            <a:off x="7696200" y="2650254"/>
            <a:ext cx="304800" cy="304800"/>
          </a:xfrm>
          <a:prstGeom prst="rect">
            <a:avLst/>
          </a:prstGeom>
          <a:noFill/>
          <a:ln w="19050">
            <a:solidFill>
              <a:srgbClr val="788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Consolas" panose="020B0609020204030204" pitchFamily="49" charset="0"/>
              <a:cs typeface="Calibri" panose="020F050202020403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848790" y="1282004"/>
            <a:ext cx="144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Example 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3x3 Matrix</a:t>
            </a:r>
          </a:p>
        </p:txBody>
      </p:sp>
      <p:sp>
        <p:nvSpPr>
          <p:cNvPr id="19" name="Rectangle 18"/>
          <p:cNvSpPr/>
          <p:nvPr/>
        </p:nvSpPr>
        <p:spPr>
          <a:xfrm>
            <a:off x="838200" y="4936254"/>
            <a:ext cx="304800" cy="304800"/>
          </a:xfrm>
          <a:prstGeom prst="rect">
            <a:avLst/>
          </a:prstGeom>
          <a:noFill/>
          <a:ln w="19050">
            <a:solidFill>
              <a:srgbClr val="788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.7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143000" y="4936254"/>
            <a:ext cx="304800" cy="304800"/>
          </a:xfrm>
          <a:prstGeom prst="rect">
            <a:avLst/>
          </a:prstGeom>
          <a:noFill/>
          <a:ln w="19050">
            <a:solidFill>
              <a:srgbClr val="788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447800" y="4936254"/>
            <a:ext cx="304800" cy="304800"/>
          </a:xfrm>
          <a:prstGeom prst="rect">
            <a:avLst/>
          </a:prstGeom>
          <a:noFill/>
          <a:ln w="19050">
            <a:solidFill>
              <a:srgbClr val="788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.1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752600" y="4936254"/>
            <a:ext cx="304800" cy="304800"/>
          </a:xfrm>
          <a:prstGeom prst="rect">
            <a:avLst/>
          </a:prstGeom>
          <a:noFill/>
          <a:ln w="19050">
            <a:solidFill>
              <a:srgbClr val="788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.2</a:t>
            </a:r>
          </a:p>
        </p:txBody>
      </p:sp>
      <p:sp>
        <p:nvSpPr>
          <p:cNvPr id="23" name="Rectangle 22"/>
          <p:cNvSpPr/>
          <p:nvPr/>
        </p:nvSpPr>
        <p:spPr>
          <a:xfrm>
            <a:off x="2057400" y="4936254"/>
            <a:ext cx="304800" cy="304800"/>
          </a:xfrm>
          <a:prstGeom prst="rect">
            <a:avLst/>
          </a:prstGeom>
          <a:noFill/>
          <a:ln w="19050">
            <a:solidFill>
              <a:srgbClr val="788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.4</a:t>
            </a:r>
          </a:p>
        </p:txBody>
      </p:sp>
      <p:sp>
        <p:nvSpPr>
          <p:cNvPr id="24" name="Rectangle 23"/>
          <p:cNvSpPr/>
          <p:nvPr/>
        </p:nvSpPr>
        <p:spPr>
          <a:xfrm>
            <a:off x="2362200" y="4936254"/>
            <a:ext cx="304800" cy="304800"/>
          </a:xfrm>
          <a:prstGeom prst="rect">
            <a:avLst/>
          </a:prstGeom>
          <a:noFill/>
          <a:ln w="19050">
            <a:solidFill>
              <a:srgbClr val="788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25" name="Rectangle 24"/>
          <p:cNvSpPr/>
          <p:nvPr/>
        </p:nvSpPr>
        <p:spPr>
          <a:xfrm>
            <a:off x="2667000" y="4936254"/>
            <a:ext cx="304800" cy="304800"/>
          </a:xfrm>
          <a:prstGeom prst="rect">
            <a:avLst/>
          </a:prstGeom>
          <a:noFill/>
          <a:ln w="19050">
            <a:solidFill>
              <a:srgbClr val="788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26" name="Rectangle 25"/>
          <p:cNvSpPr/>
          <p:nvPr/>
        </p:nvSpPr>
        <p:spPr>
          <a:xfrm>
            <a:off x="2971800" y="4936254"/>
            <a:ext cx="304800" cy="304800"/>
          </a:xfrm>
          <a:prstGeom prst="rect">
            <a:avLst/>
          </a:prstGeom>
          <a:noFill/>
          <a:ln w="19050">
            <a:solidFill>
              <a:srgbClr val="788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.3</a:t>
            </a:r>
          </a:p>
        </p:txBody>
      </p:sp>
      <p:sp>
        <p:nvSpPr>
          <p:cNvPr id="27" name="Rectangle 26"/>
          <p:cNvSpPr/>
          <p:nvPr/>
        </p:nvSpPr>
        <p:spPr>
          <a:xfrm>
            <a:off x="3276600" y="4936254"/>
            <a:ext cx="304800" cy="304800"/>
          </a:xfrm>
          <a:prstGeom prst="rect">
            <a:avLst/>
          </a:prstGeom>
          <a:noFill/>
          <a:ln w="19050">
            <a:solidFill>
              <a:srgbClr val="788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838200" y="4555254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Dense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(row-major)</a:t>
            </a:r>
          </a:p>
        </p:txBody>
      </p:sp>
      <p:sp>
        <p:nvSpPr>
          <p:cNvPr id="30" name="Rectangle 29"/>
          <p:cNvSpPr/>
          <p:nvPr/>
        </p:nvSpPr>
        <p:spPr>
          <a:xfrm>
            <a:off x="6858000" y="4326654"/>
            <a:ext cx="304800" cy="304800"/>
          </a:xfrm>
          <a:prstGeom prst="rect">
            <a:avLst/>
          </a:prstGeom>
          <a:noFill/>
          <a:ln w="19050">
            <a:solidFill>
              <a:srgbClr val="788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.7</a:t>
            </a:r>
          </a:p>
        </p:txBody>
      </p:sp>
      <p:sp>
        <p:nvSpPr>
          <p:cNvPr id="31" name="Rectangle 30"/>
          <p:cNvSpPr/>
          <p:nvPr/>
        </p:nvSpPr>
        <p:spPr>
          <a:xfrm>
            <a:off x="6858000" y="4631454"/>
            <a:ext cx="304800" cy="304800"/>
          </a:xfrm>
          <a:prstGeom prst="rect">
            <a:avLst/>
          </a:prstGeom>
          <a:noFill/>
          <a:ln w="19050">
            <a:solidFill>
              <a:srgbClr val="788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.1</a:t>
            </a:r>
          </a:p>
        </p:txBody>
      </p:sp>
      <p:sp>
        <p:nvSpPr>
          <p:cNvPr id="32" name="Rectangle 31"/>
          <p:cNvSpPr/>
          <p:nvPr/>
        </p:nvSpPr>
        <p:spPr>
          <a:xfrm>
            <a:off x="6858000" y="4936254"/>
            <a:ext cx="304800" cy="304800"/>
          </a:xfrm>
          <a:prstGeom prst="rect">
            <a:avLst/>
          </a:prstGeom>
          <a:noFill/>
          <a:ln w="19050">
            <a:solidFill>
              <a:srgbClr val="788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.2</a:t>
            </a:r>
          </a:p>
        </p:txBody>
      </p:sp>
      <p:sp>
        <p:nvSpPr>
          <p:cNvPr id="33" name="Rectangle 32"/>
          <p:cNvSpPr/>
          <p:nvPr/>
        </p:nvSpPr>
        <p:spPr>
          <a:xfrm>
            <a:off x="6858000" y="5241054"/>
            <a:ext cx="304800" cy="304800"/>
          </a:xfrm>
          <a:prstGeom prst="rect">
            <a:avLst/>
          </a:prstGeom>
          <a:noFill/>
          <a:ln w="19050">
            <a:solidFill>
              <a:srgbClr val="788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.4</a:t>
            </a:r>
          </a:p>
        </p:txBody>
      </p:sp>
      <p:sp>
        <p:nvSpPr>
          <p:cNvPr id="34" name="Rectangle 33"/>
          <p:cNvSpPr/>
          <p:nvPr/>
        </p:nvSpPr>
        <p:spPr>
          <a:xfrm>
            <a:off x="6858000" y="5545854"/>
            <a:ext cx="304800" cy="304800"/>
          </a:xfrm>
          <a:prstGeom prst="rect">
            <a:avLst/>
          </a:prstGeom>
          <a:noFill/>
          <a:ln w="19050">
            <a:solidFill>
              <a:srgbClr val="788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.3</a:t>
            </a:r>
          </a:p>
        </p:txBody>
      </p:sp>
      <p:sp>
        <p:nvSpPr>
          <p:cNvPr id="35" name="Rectangle 34"/>
          <p:cNvSpPr/>
          <p:nvPr/>
        </p:nvSpPr>
        <p:spPr>
          <a:xfrm>
            <a:off x="6553200" y="4326654"/>
            <a:ext cx="228600" cy="304800"/>
          </a:xfrm>
          <a:prstGeom prst="rect">
            <a:avLst/>
          </a:prstGeom>
          <a:solidFill>
            <a:schemeClr val="accent1"/>
          </a:solidFill>
          <a:ln w="19050">
            <a:solidFill>
              <a:srgbClr val="788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36" name="Rectangle 35"/>
          <p:cNvSpPr/>
          <p:nvPr/>
        </p:nvSpPr>
        <p:spPr>
          <a:xfrm>
            <a:off x="6553200" y="4631454"/>
            <a:ext cx="228600" cy="304800"/>
          </a:xfrm>
          <a:prstGeom prst="rect">
            <a:avLst/>
          </a:prstGeom>
          <a:solidFill>
            <a:schemeClr val="accent1"/>
          </a:solidFill>
          <a:ln w="19050">
            <a:solidFill>
              <a:srgbClr val="788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37" name="Rectangle 36"/>
          <p:cNvSpPr/>
          <p:nvPr/>
        </p:nvSpPr>
        <p:spPr>
          <a:xfrm>
            <a:off x="6553200" y="4936254"/>
            <a:ext cx="228600" cy="304800"/>
          </a:xfrm>
          <a:prstGeom prst="rect">
            <a:avLst/>
          </a:prstGeom>
          <a:solidFill>
            <a:schemeClr val="accent1"/>
          </a:solidFill>
          <a:ln w="19050">
            <a:solidFill>
              <a:srgbClr val="788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38" name="Rectangle 37"/>
          <p:cNvSpPr/>
          <p:nvPr/>
        </p:nvSpPr>
        <p:spPr>
          <a:xfrm>
            <a:off x="6553200" y="5241054"/>
            <a:ext cx="228600" cy="304800"/>
          </a:xfrm>
          <a:prstGeom prst="rect">
            <a:avLst/>
          </a:prstGeom>
          <a:solidFill>
            <a:schemeClr val="accent1"/>
          </a:solidFill>
          <a:ln w="19050">
            <a:solidFill>
              <a:srgbClr val="788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39" name="Rectangle 38"/>
          <p:cNvSpPr/>
          <p:nvPr/>
        </p:nvSpPr>
        <p:spPr>
          <a:xfrm>
            <a:off x="6553200" y="5545854"/>
            <a:ext cx="228600" cy="304800"/>
          </a:xfrm>
          <a:prstGeom prst="rect">
            <a:avLst/>
          </a:prstGeom>
          <a:solidFill>
            <a:schemeClr val="accent1"/>
          </a:solidFill>
          <a:ln w="19050">
            <a:solidFill>
              <a:srgbClr val="788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40" name="Rectangle 39"/>
          <p:cNvSpPr/>
          <p:nvPr/>
        </p:nvSpPr>
        <p:spPr>
          <a:xfrm>
            <a:off x="6096000" y="4326654"/>
            <a:ext cx="228600" cy="304800"/>
          </a:xfrm>
          <a:prstGeom prst="rect">
            <a:avLst/>
          </a:prstGeom>
          <a:noFill/>
          <a:ln w="19050">
            <a:solidFill>
              <a:srgbClr val="788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41" name="Rectangle 40"/>
          <p:cNvSpPr/>
          <p:nvPr/>
        </p:nvSpPr>
        <p:spPr>
          <a:xfrm>
            <a:off x="6096000" y="4631454"/>
            <a:ext cx="228600" cy="304800"/>
          </a:xfrm>
          <a:prstGeom prst="rect">
            <a:avLst/>
          </a:prstGeom>
          <a:noFill/>
          <a:ln w="19050">
            <a:solidFill>
              <a:srgbClr val="788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42" name="Rectangle 41"/>
          <p:cNvSpPr/>
          <p:nvPr/>
        </p:nvSpPr>
        <p:spPr>
          <a:xfrm>
            <a:off x="6096000" y="4936254"/>
            <a:ext cx="228600" cy="304800"/>
          </a:xfrm>
          <a:prstGeom prst="rect">
            <a:avLst/>
          </a:prstGeom>
          <a:noFill/>
          <a:ln w="19050">
            <a:solidFill>
              <a:srgbClr val="788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43" name="Rectangle 42"/>
          <p:cNvSpPr/>
          <p:nvPr/>
        </p:nvSpPr>
        <p:spPr>
          <a:xfrm>
            <a:off x="6096000" y="5241054"/>
            <a:ext cx="228600" cy="304800"/>
          </a:xfrm>
          <a:prstGeom prst="rect">
            <a:avLst/>
          </a:prstGeom>
          <a:noFill/>
          <a:ln w="19050">
            <a:solidFill>
              <a:srgbClr val="788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5</a:t>
            </a:r>
          </a:p>
        </p:txBody>
      </p:sp>
      <p:cxnSp>
        <p:nvCxnSpPr>
          <p:cNvPr id="44" name="Straight Arrow Connector 43"/>
          <p:cNvCxnSpPr>
            <a:stCxn id="37" idx="1"/>
          </p:cNvCxnSpPr>
          <p:nvPr/>
        </p:nvCxnSpPr>
        <p:spPr>
          <a:xfrm rot="10800000">
            <a:off x="6324600" y="4783854"/>
            <a:ext cx="228600" cy="304801"/>
          </a:xfrm>
          <a:prstGeom prst="straightConnector1">
            <a:avLst/>
          </a:prstGeom>
          <a:ln w="19050">
            <a:solidFill>
              <a:srgbClr val="7889FB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 rot="10800000">
            <a:off x="6324600" y="4479054"/>
            <a:ext cx="228600" cy="1"/>
          </a:xfrm>
          <a:prstGeom prst="straightConnector1">
            <a:avLst/>
          </a:prstGeom>
          <a:ln w="19050">
            <a:solidFill>
              <a:srgbClr val="7889FB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stCxn id="39" idx="1"/>
          </p:cNvCxnSpPr>
          <p:nvPr/>
        </p:nvCxnSpPr>
        <p:spPr>
          <a:xfrm rot="10800000">
            <a:off x="6324600" y="5088654"/>
            <a:ext cx="228600" cy="609601"/>
          </a:xfrm>
          <a:prstGeom prst="straightConnector1">
            <a:avLst/>
          </a:prstGeom>
          <a:ln w="19050">
            <a:solidFill>
              <a:srgbClr val="7889FB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5943600" y="3793254"/>
            <a:ext cx="1371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CSR</a:t>
            </a:r>
          </a:p>
        </p:txBody>
      </p:sp>
      <p:sp>
        <p:nvSpPr>
          <p:cNvPr id="49" name="Rectangle 48"/>
          <p:cNvSpPr/>
          <p:nvPr/>
        </p:nvSpPr>
        <p:spPr>
          <a:xfrm>
            <a:off x="8382000" y="4326654"/>
            <a:ext cx="304800" cy="304800"/>
          </a:xfrm>
          <a:prstGeom prst="rect">
            <a:avLst/>
          </a:prstGeom>
          <a:noFill/>
          <a:ln w="19050">
            <a:solidFill>
              <a:srgbClr val="788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.7</a:t>
            </a:r>
          </a:p>
        </p:txBody>
      </p:sp>
      <p:sp>
        <p:nvSpPr>
          <p:cNvPr id="50" name="Rectangle 49"/>
          <p:cNvSpPr/>
          <p:nvPr/>
        </p:nvSpPr>
        <p:spPr>
          <a:xfrm>
            <a:off x="8382000" y="4631454"/>
            <a:ext cx="304800" cy="304800"/>
          </a:xfrm>
          <a:prstGeom prst="rect">
            <a:avLst/>
          </a:prstGeom>
          <a:noFill/>
          <a:ln w="19050">
            <a:solidFill>
              <a:srgbClr val="788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.1</a:t>
            </a:r>
          </a:p>
        </p:txBody>
      </p:sp>
      <p:sp>
        <p:nvSpPr>
          <p:cNvPr id="51" name="Rectangle 50"/>
          <p:cNvSpPr/>
          <p:nvPr/>
        </p:nvSpPr>
        <p:spPr>
          <a:xfrm>
            <a:off x="8382000" y="4936254"/>
            <a:ext cx="304800" cy="304800"/>
          </a:xfrm>
          <a:prstGeom prst="rect">
            <a:avLst/>
          </a:prstGeom>
          <a:noFill/>
          <a:ln w="19050">
            <a:solidFill>
              <a:srgbClr val="788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.2</a:t>
            </a:r>
          </a:p>
        </p:txBody>
      </p:sp>
      <p:sp>
        <p:nvSpPr>
          <p:cNvPr id="52" name="Rectangle 51"/>
          <p:cNvSpPr/>
          <p:nvPr/>
        </p:nvSpPr>
        <p:spPr>
          <a:xfrm>
            <a:off x="8382000" y="5241054"/>
            <a:ext cx="304800" cy="304800"/>
          </a:xfrm>
          <a:prstGeom prst="rect">
            <a:avLst/>
          </a:prstGeom>
          <a:noFill/>
          <a:ln w="19050">
            <a:solidFill>
              <a:srgbClr val="788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.4</a:t>
            </a:r>
          </a:p>
        </p:txBody>
      </p:sp>
      <p:sp>
        <p:nvSpPr>
          <p:cNvPr id="53" name="Rectangle 52"/>
          <p:cNvSpPr/>
          <p:nvPr/>
        </p:nvSpPr>
        <p:spPr>
          <a:xfrm>
            <a:off x="8382000" y="5545854"/>
            <a:ext cx="304800" cy="304800"/>
          </a:xfrm>
          <a:prstGeom prst="rect">
            <a:avLst/>
          </a:prstGeom>
          <a:noFill/>
          <a:ln w="19050">
            <a:solidFill>
              <a:srgbClr val="788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.3</a:t>
            </a:r>
          </a:p>
        </p:txBody>
      </p:sp>
      <p:sp>
        <p:nvSpPr>
          <p:cNvPr id="54" name="Rectangle 53"/>
          <p:cNvSpPr/>
          <p:nvPr/>
        </p:nvSpPr>
        <p:spPr>
          <a:xfrm>
            <a:off x="8077200" y="4326654"/>
            <a:ext cx="228600" cy="304800"/>
          </a:xfrm>
          <a:prstGeom prst="rect">
            <a:avLst/>
          </a:prstGeom>
          <a:solidFill>
            <a:schemeClr val="accent1"/>
          </a:solidFill>
          <a:ln w="19050">
            <a:solidFill>
              <a:srgbClr val="788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55" name="Rectangle 54"/>
          <p:cNvSpPr/>
          <p:nvPr/>
        </p:nvSpPr>
        <p:spPr>
          <a:xfrm>
            <a:off x="8077200" y="4631454"/>
            <a:ext cx="228600" cy="304800"/>
          </a:xfrm>
          <a:prstGeom prst="rect">
            <a:avLst/>
          </a:prstGeom>
          <a:solidFill>
            <a:schemeClr val="accent1"/>
          </a:solidFill>
          <a:ln w="19050">
            <a:solidFill>
              <a:srgbClr val="788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56" name="Rectangle 55"/>
          <p:cNvSpPr/>
          <p:nvPr/>
        </p:nvSpPr>
        <p:spPr>
          <a:xfrm>
            <a:off x="8077200" y="4936254"/>
            <a:ext cx="228600" cy="304800"/>
          </a:xfrm>
          <a:prstGeom prst="rect">
            <a:avLst/>
          </a:prstGeom>
          <a:solidFill>
            <a:schemeClr val="accent1"/>
          </a:solidFill>
          <a:ln w="19050">
            <a:solidFill>
              <a:srgbClr val="788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57" name="Rectangle 56"/>
          <p:cNvSpPr/>
          <p:nvPr/>
        </p:nvSpPr>
        <p:spPr>
          <a:xfrm>
            <a:off x="8077200" y="5241054"/>
            <a:ext cx="228600" cy="304800"/>
          </a:xfrm>
          <a:prstGeom prst="rect">
            <a:avLst/>
          </a:prstGeom>
          <a:solidFill>
            <a:schemeClr val="accent1"/>
          </a:solidFill>
          <a:ln w="19050">
            <a:solidFill>
              <a:srgbClr val="788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58" name="Rectangle 57"/>
          <p:cNvSpPr/>
          <p:nvPr/>
        </p:nvSpPr>
        <p:spPr>
          <a:xfrm>
            <a:off x="8077200" y="5545854"/>
            <a:ext cx="228600" cy="304800"/>
          </a:xfrm>
          <a:prstGeom prst="rect">
            <a:avLst/>
          </a:prstGeom>
          <a:solidFill>
            <a:schemeClr val="accent1"/>
          </a:solidFill>
          <a:ln w="19050">
            <a:solidFill>
              <a:srgbClr val="788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7772400" y="3793254"/>
            <a:ext cx="9144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COO</a:t>
            </a:r>
          </a:p>
        </p:txBody>
      </p:sp>
      <p:sp>
        <p:nvSpPr>
          <p:cNvPr id="60" name="Rectangle 59"/>
          <p:cNvSpPr/>
          <p:nvPr/>
        </p:nvSpPr>
        <p:spPr>
          <a:xfrm>
            <a:off x="7772400" y="4326654"/>
            <a:ext cx="228600" cy="304800"/>
          </a:xfrm>
          <a:prstGeom prst="rect">
            <a:avLst/>
          </a:prstGeom>
          <a:solidFill>
            <a:schemeClr val="accent1"/>
          </a:solidFill>
          <a:ln w="19050">
            <a:solidFill>
              <a:srgbClr val="788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61" name="Rectangle 60"/>
          <p:cNvSpPr/>
          <p:nvPr/>
        </p:nvSpPr>
        <p:spPr>
          <a:xfrm>
            <a:off x="7772400" y="4631454"/>
            <a:ext cx="228600" cy="304800"/>
          </a:xfrm>
          <a:prstGeom prst="rect">
            <a:avLst/>
          </a:prstGeom>
          <a:solidFill>
            <a:schemeClr val="accent1"/>
          </a:solidFill>
          <a:ln w="19050">
            <a:solidFill>
              <a:srgbClr val="788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62" name="Rectangle 61"/>
          <p:cNvSpPr/>
          <p:nvPr/>
        </p:nvSpPr>
        <p:spPr>
          <a:xfrm>
            <a:off x="7772400" y="4936254"/>
            <a:ext cx="228600" cy="304800"/>
          </a:xfrm>
          <a:prstGeom prst="rect">
            <a:avLst/>
          </a:prstGeom>
          <a:solidFill>
            <a:schemeClr val="accent1"/>
          </a:solidFill>
          <a:ln w="19050">
            <a:solidFill>
              <a:srgbClr val="788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63" name="Rectangle 62"/>
          <p:cNvSpPr/>
          <p:nvPr/>
        </p:nvSpPr>
        <p:spPr>
          <a:xfrm>
            <a:off x="7772400" y="5241054"/>
            <a:ext cx="228600" cy="304800"/>
          </a:xfrm>
          <a:prstGeom prst="rect">
            <a:avLst/>
          </a:prstGeom>
          <a:solidFill>
            <a:schemeClr val="accent1"/>
          </a:solidFill>
          <a:ln w="19050">
            <a:solidFill>
              <a:srgbClr val="788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64" name="Rectangle 63"/>
          <p:cNvSpPr/>
          <p:nvPr/>
        </p:nvSpPr>
        <p:spPr>
          <a:xfrm>
            <a:off x="7772400" y="5545854"/>
            <a:ext cx="228600" cy="304800"/>
          </a:xfrm>
          <a:prstGeom prst="rect">
            <a:avLst/>
          </a:prstGeom>
          <a:solidFill>
            <a:schemeClr val="accent1"/>
          </a:solidFill>
          <a:ln w="19050">
            <a:solidFill>
              <a:srgbClr val="788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2</a:t>
            </a:r>
          </a:p>
        </p:txBody>
      </p:sp>
      <p:cxnSp>
        <p:nvCxnSpPr>
          <p:cNvPr id="65" name="Straight Arrow Connector 64"/>
          <p:cNvCxnSpPr/>
          <p:nvPr/>
        </p:nvCxnSpPr>
        <p:spPr>
          <a:xfrm rot="10800000" flipV="1">
            <a:off x="6172200" y="3107454"/>
            <a:ext cx="838200" cy="381000"/>
          </a:xfrm>
          <a:prstGeom prst="straightConnector1">
            <a:avLst/>
          </a:prstGeom>
          <a:ln w="19050">
            <a:solidFill>
              <a:srgbClr val="7889FB"/>
            </a:solidFill>
            <a:headEnd type="oval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/>
          <p:nvPr/>
        </p:nvCxnSpPr>
        <p:spPr>
          <a:xfrm rot="10800000" flipV="1">
            <a:off x="6781800" y="3107454"/>
            <a:ext cx="533400" cy="381000"/>
          </a:xfrm>
          <a:prstGeom prst="straightConnector1">
            <a:avLst/>
          </a:prstGeom>
          <a:ln w="19050">
            <a:solidFill>
              <a:srgbClr val="7889FB"/>
            </a:solidFill>
            <a:headEnd type="oval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/>
          <p:cNvCxnSpPr/>
          <p:nvPr/>
        </p:nvCxnSpPr>
        <p:spPr>
          <a:xfrm rot="5400000">
            <a:off x="7277100" y="3145554"/>
            <a:ext cx="381000" cy="304800"/>
          </a:xfrm>
          <a:prstGeom prst="straightConnector1">
            <a:avLst/>
          </a:prstGeom>
          <a:ln w="19050">
            <a:solidFill>
              <a:srgbClr val="7889FB"/>
            </a:solidFill>
            <a:headEnd type="oval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/>
          <p:nvPr/>
        </p:nvCxnSpPr>
        <p:spPr>
          <a:xfrm rot="16200000" flipH="1">
            <a:off x="7886700" y="3145554"/>
            <a:ext cx="381000" cy="304800"/>
          </a:xfrm>
          <a:prstGeom prst="straightConnector1">
            <a:avLst/>
          </a:prstGeom>
          <a:ln w="19050">
            <a:solidFill>
              <a:srgbClr val="7889FB"/>
            </a:solidFill>
            <a:headEnd type="oval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Rectangle 69"/>
          <p:cNvSpPr/>
          <p:nvPr/>
        </p:nvSpPr>
        <p:spPr>
          <a:xfrm>
            <a:off x="4800600" y="4479054"/>
            <a:ext cx="304800" cy="304800"/>
          </a:xfrm>
          <a:prstGeom prst="rect">
            <a:avLst/>
          </a:prstGeom>
          <a:noFill/>
          <a:ln w="19050">
            <a:solidFill>
              <a:srgbClr val="788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.7</a:t>
            </a:r>
          </a:p>
        </p:txBody>
      </p:sp>
      <p:sp>
        <p:nvSpPr>
          <p:cNvPr id="71" name="Rectangle 70"/>
          <p:cNvSpPr/>
          <p:nvPr/>
        </p:nvSpPr>
        <p:spPr>
          <a:xfrm>
            <a:off x="5105400" y="4479054"/>
            <a:ext cx="304800" cy="304800"/>
          </a:xfrm>
          <a:prstGeom prst="rect">
            <a:avLst/>
          </a:prstGeom>
          <a:noFill/>
          <a:ln w="19050">
            <a:solidFill>
              <a:srgbClr val="788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.1</a:t>
            </a:r>
          </a:p>
        </p:txBody>
      </p:sp>
      <p:sp>
        <p:nvSpPr>
          <p:cNvPr id="72" name="Rectangle 71"/>
          <p:cNvSpPr/>
          <p:nvPr/>
        </p:nvSpPr>
        <p:spPr>
          <a:xfrm>
            <a:off x="5105400" y="4250454"/>
            <a:ext cx="304800" cy="228600"/>
          </a:xfrm>
          <a:prstGeom prst="rect">
            <a:avLst/>
          </a:prstGeom>
          <a:solidFill>
            <a:schemeClr val="accent1"/>
          </a:solidFill>
          <a:ln w="19050">
            <a:solidFill>
              <a:srgbClr val="788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73" name="Rectangle 72"/>
          <p:cNvSpPr/>
          <p:nvPr/>
        </p:nvSpPr>
        <p:spPr>
          <a:xfrm>
            <a:off x="4267200" y="4250454"/>
            <a:ext cx="228600" cy="304800"/>
          </a:xfrm>
          <a:prstGeom prst="rect">
            <a:avLst/>
          </a:prstGeom>
          <a:noFill/>
          <a:ln w="19050">
            <a:solidFill>
              <a:srgbClr val="788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Consolas" panose="020B0609020204030204" pitchFamily="49" charset="0"/>
              <a:cs typeface="Calibri" panose="020F0502020204030204" pitchFamily="34" charset="0"/>
            </a:endParaRPr>
          </a:p>
        </p:txBody>
      </p:sp>
      <p:cxnSp>
        <p:nvCxnSpPr>
          <p:cNvPr id="74" name="Straight Arrow Connector 73"/>
          <p:cNvCxnSpPr/>
          <p:nvPr/>
        </p:nvCxnSpPr>
        <p:spPr>
          <a:xfrm>
            <a:off x="4419600" y="4402854"/>
            <a:ext cx="381000" cy="76200"/>
          </a:xfrm>
          <a:prstGeom prst="straightConnector1">
            <a:avLst/>
          </a:prstGeom>
          <a:ln w="19050">
            <a:solidFill>
              <a:srgbClr val="7889FB"/>
            </a:solidFill>
            <a:prstDash val="solid"/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/>
          <p:cNvSpPr txBox="1"/>
          <p:nvPr/>
        </p:nvSpPr>
        <p:spPr>
          <a:xfrm>
            <a:off x="4114800" y="3793254"/>
            <a:ext cx="1371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MCSR</a:t>
            </a:r>
          </a:p>
        </p:txBody>
      </p:sp>
      <p:sp>
        <p:nvSpPr>
          <p:cNvPr id="76" name="Rectangle 75"/>
          <p:cNvSpPr/>
          <p:nvPr/>
        </p:nvSpPr>
        <p:spPr>
          <a:xfrm>
            <a:off x="4800600" y="4250454"/>
            <a:ext cx="304800" cy="228600"/>
          </a:xfrm>
          <a:prstGeom prst="rect">
            <a:avLst/>
          </a:prstGeom>
          <a:solidFill>
            <a:schemeClr val="accent1"/>
          </a:solidFill>
          <a:ln w="19050">
            <a:solidFill>
              <a:srgbClr val="788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77" name="Rectangle 76"/>
          <p:cNvSpPr/>
          <p:nvPr/>
        </p:nvSpPr>
        <p:spPr>
          <a:xfrm>
            <a:off x="4800600" y="5088654"/>
            <a:ext cx="304800" cy="304800"/>
          </a:xfrm>
          <a:prstGeom prst="rect">
            <a:avLst/>
          </a:prstGeom>
          <a:noFill/>
          <a:ln w="19050">
            <a:solidFill>
              <a:srgbClr val="788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.2</a:t>
            </a:r>
          </a:p>
        </p:txBody>
      </p:sp>
      <p:sp>
        <p:nvSpPr>
          <p:cNvPr id="78" name="Rectangle 77"/>
          <p:cNvSpPr/>
          <p:nvPr/>
        </p:nvSpPr>
        <p:spPr>
          <a:xfrm>
            <a:off x="5105400" y="5088654"/>
            <a:ext cx="304800" cy="304800"/>
          </a:xfrm>
          <a:prstGeom prst="rect">
            <a:avLst/>
          </a:prstGeom>
          <a:noFill/>
          <a:ln w="19050">
            <a:solidFill>
              <a:srgbClr val="788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.4</a:t>
            </a:r>
          </a:p>
        </p:txBody>
      </p:sp>
      <p:sp>
        <p:nvSpPr>
          <p:cNvPr id="79" name="Rectangle 78"/>
          <p:cNvSpPr/>
          <p:nvPr/>
        </p:nvSpPr>
        <p:spPr>
          <a:xfrm>
            <a:off x="5105400" y="4860054"/>
            <a:ext cx="304800" cy="228600"/>
          </a:xfrm>
          <a:prstGeom prst="rect">
            <a:avLst/>
          </a:prstGeom>
          <a:solidFill>
            <a:schemeClr val="accent1"/>
          </a:solidFill>
          <a:ln w="19050">
            <a:solidFill>
              <a:srgbClr val="788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80" name="Rectangle 79"/>
          <p:cNvSpPr/>
          <p:nvPr/>
        </p:nvSpPr>
        <p:spPr>
          <a:xfrm>
            <a:off x="4800600" y="4860054"/>
            <a:ext cx="304800" cy="228600"/>
          </a:xfrm>
          <a:prstGeom prst="rect">
            <a:avLst/>
          </a:prstGeom>
          <a:solidFill>
            <a:schemeClr val="accent1"/>
          </a:solidFill>
          <a:ln w="19050">
            <a:solidFill>
              <a:srgbClr val="788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81" name="Rectangle 80"/>
          <p:cNvSpPr/>
          <p:nvPr/>
        </p:nvSpPr>
        <p:spPr>
          <a:xfrm>
            <a:off x="4800600" y="5698254"/>
            <a:ext cx="304800" cy="304800"/>
          </a:xfrm>
          <a:prstGeom prst="rect">
            <a:avLst/>
          </a:prstGeom>
          <a:noFill/>
          <a:ln w="19050">
            <a:solidFill>
              <a:srgbClr val="788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.3</a:t>
            </a:r>
          </a:p>
        </p:txBody>
      </p:sp>
      <p:sp>
        <p:nvSpPr>
          <p:cNvPr id="82" name="Rectangle 81"/>
          <p:cNvSpPr/>
          <p:nvPr/>
        </p:nvSpPr>
        <p:spPr>
          <a:xfrm>
            <a:off x="4800600" y="5469654"/>
            <a:ext cx="304800" cy="228600"/>
          </a:xfrm>
          <a:prstGeom prst="rect">
            <a:avLst/>
          </a:prstGeom>
          <a:solidFill>
            <a:schemeClr val="accent1"/>
          </a:solidFill>
          <a:ln w="19050">
            <a:solidFill>
              <a:srgbClr val="788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83" name="Rectangle 82"/>
          <p:cNvSpPr/>
          <p:nvPr/>
        </p:nvSpPr>
        <p:spPr>
          <a:xfrm>
            <a:off x="4267200" y="4555254"/>
            <a:ext cx="228600" cy="304800"/>
          </a:xfrm>
          <a:prstGeom prst="rect">
            <a:avLst/>
          </a:prstGeom>
          <a:noFill/>
          <a:ln w="19050">
            <a:solidFill>
              <a:srgbClr val="788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Consolas" panose="020B0609020204030204" pitchFamily="49" charset="0"/>
              <a:cs typeface="Calibri" panose="020F0502020204030204" pitchFamily="34" charset="0"/>
            </a:endParaRPr>
          </a:p>
        </p:txBody>
      </p:sp>
      <p:sp>
        <p:nvSpPr>
          <p:cNvPr id="84" name="Rectangle 83"/>
          <p:cNvSpPr/>
          <p:nvPr/>
        </p:nvSpPr>
        <p:spPr>
          <a:xfrm>
            <a:off x="4267200" y="4860054"/>
            <a:ext cx="228600" cy="304800"/>
          </a:xfrm>
          <a:prstGeom prst="rect">
            <a:avLst/>
          </a:prstGeom>
          <a:noFill/>
          <a:ln w="19050">
            <a:solidFill>
              <a:srgbClr val="788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Consolas" panose="020B0609020204030204" pitchFamily="49" charset="0"/>
              <a:cs typeface="Calibri" panose="020F0502020204030204" pitchFamily="34" charset="0"/>
            </a:endParaRPr>
          </a:p>
        </p:txBody>
      </p:sp>
      <p:cxnSp>
        <p:nvCxnSpPr>
          <p:cNvPr id="85" name="Straight Arrow Connector 84"/>
          <p:cNvCxnSpPr/>
          <p:nvPr/>
        </p:nvCxnSpPr>
        <p:spPr>
          <a:xfrm rot="16200000" flipH="1">
            <a:off x="4419600" y="4707654"/>
            <a:ext cx="381000" cy="381000"/>
          </a:xfrm>
          <a:prstGeom prst="straightConnector1">
            <a:avLst/>
          </a:prstGeom>
          <a:ln w="19050">
            <a:solidFill>
              <a:srgbClr val="7889FB"/>
            </a:solidFill>
            <a:prstDash val="solid"/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/>
          <p:cNvCxnSpPr/>
          <p:nvPr/>
        </p:nvCxnSpPr>
        <p:spPr>
          <a:xfrm rot="16200000" flipH="1">
            <a:off x="4267200" y="5164854"/>
            <a:ext cx="685800" cy="381000"/>
          </a:xfrm>
          <a:prstGeom prst="straightConnector1">
            <a:avLst/>
          </a:prstGeom>
          <a:ln w="19050">
            <a:solidFill>
              <a:srgbClr val="7889FB"/>
            </a:solidFill>
            <a:prstDash val="solid"/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TextBox 86"/>
          <p:cNvSpPr txBox="1"/>
          <p:nvPr/>
        </p:nvSpPr>
        <p:spPr>
          <a:xfrm>
            <a:off x="1724966" y="5361188"/>
            <a:ext cx="1022420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O(</a:t>
            </a:r>
            <a:r>
              <a:rPr lang="en-US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mn</a:t>
            </a:r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5153137" y="5925572"/>
            <a:ext cx="1523993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O(m + </a:t>
            </a:r>
            <a:r>
              <a:rPr lang="en-US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nnz</a:t>
            </a:r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(X))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7676949" y="5907150"/>
            <a:ext cx="1135454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O(</a:t>
            </a:r>
            <a:r>
              <a:rPr lang="en-US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nnz</a:t>
            </a:r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(X))</a:t>
            </a:r>
          </a:p>
        </p:txBody>
      </p:sp>
    </p:spTree>
    <p:extLst>
      <p:ext uri="{BB962C8B-B14F-4D97-AF65-F5344CB8AC3E}">
        <p14:creationId xmlns:p14="http://schemas.microsoft.com/office/powerpoint/2010/main" val="3844965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7" grpId="0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/>
      <p:bldP spid="60" grpId="0" animBg="1"/>
      <p:bldP spid="61" grpId="0" animBg="1"/>
      <p:bldP spid="62" grpId="0" animBg="1"/>
      <p:bldP spid="63" grpId="0" animBg="1"/>
      <p:bldP spid="64" grpId="0" animBg="1"/>
      <p:bldP spid="70" grpId="0" animBg="1"/>
      <p:bldP spid="71" grpId="0" animBg="1"/>
      <p:bldP spid="72" grpId="0" animBg="1"/>
      <p:bldP spid="73" grpId="0" animBg="1"/>
      <p:bldP spid="75" grpId="0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7" grpId="0"/>
      <p:bldP spid="88" grpId="0"/>
      <p:bldP spid="8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Distributed Matrix Representations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Collection of “Matrix Blocks” (and keys)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Bag semantics </a:t>
            </a:r>
            <a:r>
              <a:rPr lang="en-US" dirty="0"/>
              <a:t>(duplicates, unordered)</a:t>
            </a:r>
          </a:p>
          <a:p>
            <a:pPr lvl="1"/>
            <a:r>
              <a:rPr lang="en-US" dirty="0"/>
              <a:t>Logical (Fixed-Size) Blocking </a:t>
            </a:r>
          </a:p>
          <a:p>
            <a:pPr lvl="1">
              <a:buNone/>
            </a:pPr>
            <a:r>
              <a:rPr lang="en-US" dirty="0"/>
              <a:t>	</a:t>
            </a:r>
            <a:r>
              <a:rPr lang="en-US" b="1" dirty="0">
                <a:solidFill>
                  <a:srgbClr val="00B050"/>
                </a:solidFill>
              </a:rPr>
              <a:t>+ join processing / independence</a:t>
            </a:r>
            <a:r>
              <a:rPr lang="en-US" dirty="0"/>
              <a:t/>
            </a:r>
            <a:br>
              <a:rPr lang="en-US" dirty="0"/>
            </a:br>
            <a:r>
              <a:rPr lang="en-US" b="1" dirty="0">
                <a:solidFill>
                  <a:schemeClr val="accent1"/>
                </a:solidFill>
              </a:rPr>
              <a:t>- (sparsity skew)</a:t>
            </a:r>
          </a:p>
          <a:p>
            <a:pPr lvl="1"/>
            <a:r>
              <a:rPr lang="en-US" dirty="0"/>
              <a:t>E.g., </a:t>
            </a:r>
            <a:r>
              <a:rPr lang="en-US" dirty="0" err="1"/>
              <a:t>SystemML</a:t>
            </a:r>
            <a:r>
              <a:rPr lang="en-US" dirty="0"/>
              <a:t>/</a:t>
            </a:r>
            <a:r>
              <a:rPr lang="en-US" dirty="0" err="1"/>
              <a:t>SystemDS</a:t>
            </a:r>
            <a:r>
              <a:rPr lang="en-US" dirty="0"/>
              <a:t> on Spark:</a:t>
            </a:r>
            <a:br>
              <a:rPr lang="en-US" dirty="0"/>
            </a:br>
            <a:r>
              <a:rPr lang="en-US" dirty="0" err="1">
                <a:latin typeface="Consolas" pitchFamily="49" charset="0"/>
                <a:cs typeface="Consolas" pitchFamily="49" charset="0"/>
              </a:rPr>
              <a:t>JavaPairRDD</a:t>
            </a:r>
            <a:r>
              <a:rPr lang="en-US" dirty="0">
                <a:latin typeface="Consolas" pitchFamily="49" charset="0"/>
                <a:cs typeface="Consolas" pitchFamily="49" charset="0"/>
              </a:rPr>
              <a:t>&lt;</a:t>
            </a:r>
            <a:r>
              <a:rPr lang="en-US" dirty="0" err="1">
                <a:latin typeface="Consolas" pitchFamily="49" charset="0"/>
                <a:cs typeface="Consolas" pitchFamily="49" charset="0"/>
              </a:rPr>
              <a:t>MatrixIndexes,MatrixBlock</a:t>
            </a:r>
            <a:r>
              <a:rPr lang="en-US" dirty="0">
                <a:latin typeface="Consolas" pitchFamily="49" charset="0"/>
                <a:cs typeface="Consolas" pitchFamily="49" charset="0"/>
              </a:rPr>
              <a:t>&gt;</a:t>
            </a:r>
            <a:endParaRPr lang="en-US" dirty="0"/>
          </a:p>
          <a:p>
            <a:pPr lvl="1"/>
            <a:r>
              <a:rPr lang="en-US" dirty="0"/>
              <a:t>Blocks encoded independently (dense/sparse)</a:t>
            </a:r>
          </a:p>
          <a:p>
            <a:pPr lvl="1"/>
            <a:endParaRPr lang="en-US" dirty="0"/>
          </a:p>
          <a:p>
            <a:r>
              <a:rPr lang="en-US" dirty="0"/>
              <a:t>Partitioning</a:t>
            </a:r>
          </a:p>
          <a:p>
            <a:pPr lvl="1"/>
            <a:r>
              <a:rPr lang="en-US" dirty="0"/>
              <a:t>Logical Partitioning </a:t>
            </a:r>
            <a:br>
              <a:rPr lang="en-US" dirty="0"/>
            </a:br>
            <a:r>
              <a:rPr lang="en-US" dirty="0"/>
              <a:t>(e.g., row-/column-wise)</a:t>
            </a:r>
          </a:p>
          <a:p>
            <a:pPr lvl="1"/>
            <a:r>
              <a:rPr lang="en-US" dirty="0"/>
              <a:t>Physical Partitioning</a:t>
            </a:r>
            <a:br>
              <a:rPr lang="en-US" dirty="0"/>
            </a:br>
            <a:r>
              <a:rPr lang="en-US" dirty="0"/>
              <a:t>(e.g., hash / grid)</a:t>
            </a:r>
          </a:p>
          <a:p>
            <a:pPr lvl="1"/>
            <a:r>
              <a:rPr lang="en-US" dirty="0" err="1"/>
              <a:t>PartitionPruning</a:t>
            </a:r>
            <a:r>
              <a:rPr lang="en-US" dirty="0"/>
              <a:t> for Indexing</a:t>
            </a:r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Data-Parallel Operations in </a:t>
            </a:r>
            <a:r>
              <a:rPr lang="en-US" dirty="0" err="1">
                <a:solidFill>
                  <a:schemeClr val="accent1"/>
                </a:solidFill>
              </a:rPr>
              <a:t>SystemDS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/</a:t>
            </a:r>
            <a:r>
              <a:rPr lang="en-US" dirty="0">
                <a:solidFill>
                  <a:schemeClr val="accent1"/>
                </a:solidFill>
              </a:rPr>
              <a:t> DAPHNE</a:t>
            </a:r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59803" y="1996913"/>
            <a:ext cx="1447800" cy="1849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63464" y="4208833"/>
            <a:ext cx="3686861" cy="1890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6678803" y="1074003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Logical Blocking 3,400x2,700 Matrix 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(w/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en-US" baseline="-25000" dirty="0" err="1"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=1,000)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835168" y="4749436"/>
            <a:ext cx="152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Physical Blocking and Partitioning </a:t>
            </a:r>
          </a:p>
        </p:txBody>
      </p:sp>
    </p:spTree>
    <p:extLst>
      <p:ext uri="{BB962C8B-B14F-4D97-AF65-F5344CB8AC3E}">
        <p14:creationId xmlns:p14="http://schemas.microsoft.com/office/powerpoint/2010/main" val="834437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Distributed Matrix Operations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Data-Parallel Operations in </a:t>
            </a:r>
            <a:r>
              <a:rPr lang="en-US" dirty="0" err="1">
                <a:solidFill>
                  <a:schemeClr val="accent1"/>
                </a:solidFill>
              </a:rPr>
              <a:t>SystemDS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/</a:t>
            </a:r>
            <a:r>
              <a:rPr lang="en-US" dirty="0">
                <a:solidFill>
                  <a:schemeClr val="accent1"/>
                </a:solidFill>
              </a:rPr>
              <a:t> DAPHNE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264" y="2147508"/>
            <a:ext cx="2680335" cy="21669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4642" y="2147508"/>
            <a:ext cx="2973705" cy="33937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3390" y="2147509"/>
            <a:ext cx="2146935" cy="342709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38518" y="1457013"/>
            <a:ext cx="2594398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Elementwise Multiplication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Hadamard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Product)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953501" y="1629509"/>
            <a:ext cx="2358544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Transposition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686660" y="1448641"/>
            <a:ext cx="2358544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Matrix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Multiplication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00326" y="4391135"/>
            <a:ext cx="2224226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Note: also with row/column vector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rhs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036886" y="5625738"/>
            <a:ext cx="1740233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Note: 1:N join</a:t>
            </a:r>
          </a:p>
        </p:txBody>
      </p:sp>
    </p:spTree>
    <p:extLst>
      <p:ext uri="{BB962C8B-B14F-4D97-AF65-F5344CB8AC3E}">
        <p14:creationId xmlns:p14="http://schemas.microsoft.com/office/powerpoint/2010/main" val="1857479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and </a:t>
            </a:r>
            <a:r>
              <a:rPr lang="en-US" dirty="0">
                <a:solidFill>
                  <a:schemeClr val="accent1"/>
                </a:solidFill>
              </a:rPr>
              <a:t>Q&amp;A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720725" y="1310400"/>
            <a:ext cx="8229600" cy="4975848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Motivation and Terminology</a:t>
            </a:r>
          </a:p>
          <a:p>
            <a:r>
              <a:rPr lang="en-US" dirty="0">
                <a:solidFill>
                  <a:schemeClr val="tx1"/>
                </a:solidFill>
              </a:rPr>
              <a:t>Data-Parallel Collection Processing</a:t>
            </a:r>
          </a:p>
          <a:p>
            <a:r>
              <a:rPr lang="en-US" dirty="0">
                <a:solidFill>
                  <a:schemeClr val="tx1"/>
                </a:solidFill>
              </a:rPr>
              <a:t>Data-Parallel </a:t>
            </a:r>
            <a:r>
              <a:rPr lang="en-US" dirty="0" err="1">
                <a:solidFill>
                  <a:schemeClr val="tx1"/>
                </a:solidFill>
              </a:rPr>
              <a:t>DataFrame</a:t>
            </a:r>
            <a:r>
              <a:rPr lang="en-US" dirty="0">
                <a:solidFill>
                  <a:schemeClr val="tx1"/>
                </a:solidFill>
              </a:rPr>
              <a:t> Operations</a:t>
            </a:r>
          </a:p>
          <a:p>
            <a:r>
              <a:rPr lang="en-US" dirty="0"/>
              <a:t>Data-Parallel Computation in </a:t>
            </a:r>
            <a:r>
              <a:rPr lang="en-US" dirty="0" err="1">
                <a:solidFill>
                  <a:schemeClr val="accent1"/>
                </a:solidFill>
              </a:rPr>
              <a:t>SystemDS</a:t>
            </a:r>
            <a:r>
              <a:rPr lang="en-US" dirty="0"/>
              <a:t> </a:t>
            </a:r>
            <a:r>
              <a:rPr lang="en-US" dirty="0" smtClean="0"/>
              <a:t>/ </a:t>
            </a:r>
            <a:r>
              <a:rPr lang="en-US" dirty="0" smtClean="0">
                <a:solidFill>
                  <a:schemeClr val="accent1"/>
                </a:solidFill>
              </a:rPr>
              <a:t>DAPHNE</a:t>
            </a:r>
            <a:endParaRPr lang="en-US" dirty="0">
              <a:solidFill>
                <a:schemeClr val="accent1"/>
              </a:solidFill>
            </a:endParaRPr>
          </a:p>
          <a:p>
            <a:pPr lvl="1"/>
            <a:endParaRPr lang="en-US" dirty="0"/>
          </a:p>
          <a:p>
            <a:r>
              <a:rPr lang="en-US" dirty="0"/>
              <a:t>Next Lectures 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12 Distributed Stream Processing </a:t>
            </a:r>
            <a:r>
              <a:rPr lang="en-US" dirty="0">
                <a:solidFill>
                  <a:schemeClr val="tx1"/>
                </a:solidFill>
              </a:rPr>
              <a:t>[Jan </a:t>
            </a:r>
            <a:r>
              <a:rPr lang="en-US" dirty="0" smtClean="0">
                <a:solidFill>
                  <a:schemeClr val="tx1"/>
                </a:solidFill>
              </a:rPr>
              <a:t>27] </a:t>
            </a:r>
            <a:endParaRPr lang="en-US" dirty="0">
              <a:solidFill>
                <a:schemeClr val="tx1"/>
              </a:solidFill>
            </a:endParaRP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13 Distributed Machine Learning Systems</a:t>
            </a:r>
            <a:r>
              <a:rPr lang="en-US" dirty="0">
                <a:solidFill>
                  <a:schemeClr val="tx1"/>
                </a:solidFill>
              </a:rPr>
              <a:t> [Jan </a:t>
            </a:r>
            <a:r>
              <a:rPr lang="en-US" dirty="0" smtClean="0">
                <a:solidFill>
                  <a:schemeClr val="tx1"/>
                </a:solidFill>
              </a:rPr>
              <a:t>27]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Q&amp;A Session including sample exam questions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3645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Motivation and Terminology</a:t>
            </a:r>
          </a:p>
          <a:p>
            <a:r>
              <a:rPr lang="en-US" dirty="0">
                <a:solidFill>
                  <a:schemeClr val="tx1"/>
                </a:solidFill>
              </a:rPr>
              <a:t>Data-Parallel Collection Processing</a:t>
            </a:r>
          </a:p>
          <a:p>
            <a:r>
              <a:rPr lang="en-US" dirty="0">
                <a:solidFill>
                  <a:schemeClr val="tx1"/>
                </a:solidFill>
              </a:rPr>
              <a:t>Data-Parallel </a:t>
            </a:r>
            <a:r>
              <a:rPr lang="en-US" dirty="0" err="1">
                <a:solidFill>
                  <a:schemeClr val="tx1"/>
                </a:solidFill>
              </a:rPr>
              <a:t>DataFrame</a:t>
            </a:r>
            <a:r>
              <a:rPr lang="en-US" dirty="0">
                <a:solidFill>
                  <a:schemeClr val="tx1"/>
                </a:solidFill>
              </a:rPr>
              <a:t> Operations</a:t>
            </a:r>
          </a:p>
          <a:p>
            <a:r>
              <a:rPr lang="en-US" dirty="0"/>
              <a:t>Data-Parallel Computation in </a:t>
            </a:r>
            <a:r>
              <a:rPr lang="en-US" dirty="0" err="1">
                <a:solidFill>
                  <a:schemeClr val="accent1"/>
                </a:solidFill>
              </a:rPr>
              <a:t>SystemDS</a:t>
            </a:r>
            <a:r>
              <a:rPr lang="en-US" dirty="0"/>
              <a:t> 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76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 and Terminology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266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Recap: Central Data Abstractions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#1 Files and Objects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File:</a:t>
            </a:r>
            <a:r>
              <a:rPr lang="en-US" dirty="0"/>
              <a:t> Arbitrarily large sequential data in specific file format (CSV, binary, </a:t>
            </a:r>
            <a:r>
              <a:rPr lang="en-US" dirty="0" err="1"/>
              <a:t>etc</a:t>
            </a:r>
            <a:r>
              <a:rPr lang="en-US" dirty="0"/>
              <a:t>)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Object:</a:t>
            </a:r>
            <a:r>
              <a:rPr lang="en-US" dirty="0"/>
              <a:t> binary large object, with certain meta data</a:t>
            </a:r>
          </a:p>
          <a:p>
            <a:pPr lvl="1"/>
            <a:endParaRPr lang="en-US" sz="1200" dirty="0"/>
          </a:p>
          <a:p>
            <a:r>
              <a:rPr lang="en-US" dirty="0"/>
              <a:t>#2 Distributed Collections</a:t>
            </a:r>
          </a:p>
          <a:p>
            <a:pPr lvl="1"/>
            <a:r>
              <a:rPr lang="en-US" dirty="0"/>
              <a:t>Logical multi-set (</a:t>
            </a:r>
            <a:r>
              <a:rPr lang="en-US" b="1" dirty="0">
                <a:solidFill>
                  <a:schemeClr val="accent1"/>
                </a:solidFill>
              </a:rPr>
              <a:t>bag</a:t>
            </a:r>
            <a:r>
              <a:rPr lang="en-US" dirty="0"/>
              <a:t>) of </a:t>
            </a:r>
            <a:r>
              <a:rPr lang="en-US" b="1" dirty="0">
                <a:solidFill>
                  <a:srgbClr val="7889FB"/>
                </a:solidFill>
              </a:rPr>
              <a:t>key-value pairs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(</a:t>
            </a:r>
            <a:r>
              <a:rPr lang="en-US" b="1" dirty="0">
                <a:solidFill>
                  <a:schemeClr val="accent1"/>
                </a:solidFill>
              </a:rPr>
              <a:t>unsorted collection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Different physical representations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Easy distribution</a:t>
            </a:r>
            <a:r>
              <a:rPr lang="en-US" dirty="0"/>
              <a:t> of pairs</a:t>
            </a:r>
            <a:br>
              <a:rPr lang="en-US" dirty="0"/>
            </a:br>
            <a:r>
              <a:rPr lang="en-US" dirty="0"/>
              <a:t>via horizontal partitioning</a:t>
            </a:r>
            <a:br>
              <a:rPr lang="en-US" dirty="0"/>
            </a:br>
            <a:r>
              <a:rPr lang="en-US" dirty="0"/>
              <a:t>(aka shards, partitions)</a:t>
            </a:r>
          </a:p>
          <a:p>
            <a:pPr lvl="1"/>
            <a:r>
              <a:rPr lang="en-US" dirty="0"/>
              <a:t>Can be created from single file,</a:t>
            </a:r>
            <a:br>
              <a:rPr lang="en-US" dirty="0"/>
            </a:br>
            <a:r>
              <a:rPr lang="en-US" dirty="0"/>
              <a:t>or directory of files (unsorted)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Motivation and Terminology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5590163" y="2675483"/>
          <a:ext cx="2832053" cy="3429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1368">
                  <a:extLst>
                    <a:ext uri="{9D8B030D-6E8A-4147-A177-3AD203B41FA5}">
                      <a16:colId xmlns:a16="http://schemas.microsoft.com/office/drawing/2014/main" val="604872030"/>
                    </a:ext>
                  </a:extLst>
                </a:gridCol>
                <a:gridCol w="1840685">
                  <a:extLst>
                    <a:ext uri="{9D8B030D-6E8A-4147-A177-3AD203B41FA5}">
                      <a16:colId xmlns:a16="http://schemas.microsoft.com/office/drawing/2014/main" val="2054570774"/>
                    </a:ext>
                  </a:extLst>
                </a:gridCol>
              </a:tblGrid>
              <a:tr h="319029">
                <a:tc>
                  <a:txBody>
                    <a:bodyPr/>
                    <a:lstStyle/>
                    <a:p>
                      <a:pPr algn="ctr"/>
                      <a:r>
                        <a:rPr lang="en-US" sz="19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Key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Value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9744587"/>
                  </a:ext>
                </a:extLst>
              </a:tr>
              <a:tr h="319029">
                <a:tc>
                  <a:txBody>
                    <a:bodyPr/>
                    <a:lstStyle/>
                    <a:p>
                      <a:pPr algn="ctr"/>
                      <a:r>
                        <a:rPr lang="en-US" sz="19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Delta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0997068"/>
                  </a:ext>
                </a:extLst>
              </a:tr>
              <a:tr h="319029">
                <a:tc>
                  <a:txBody>
                    <a:bodyPr/>
                    <a:lstStyle/>
                    <a:p>
                      <a:pPr algn="ctr"/>
                      <a:r>
                        <a:rPr lang="en-US" sz="19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Bravo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9178890"/>
                  </a:ext>
                </a:extLst>
              </a:tr>
              <a:tr h="319029">
                <a:tc>
                  <a:txBody>
                    <a:bodyPr/>
                    <a:lstStyle/>
                    <a:p>
                      <a:pPr algn="ctr"/>
                      <a:r>
                        <a:rPr lang="en-US" sz="19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Alfa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9110133"/>
                  </a:ext>
                </a:extLst>
              </a:tr>
              <a:tr h="319029">
                <a:tc>
                  <a:txBody>
                    <a:bodyPr/>
                    <a:lstStyle/>
                    <a:p>
                      <a:pPr algn="ctr"/>
                      <a:r>
                        <a:rPr lang="en-US" sz="19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Charlie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9860487"/>
                  </a:ext>
                </a:extLst>
              </a:tr>
              <a:tr h="319029">
                <a:tc>
                  <a:txBody>
                    <a:bodyPr/>
                    <a:lstStyle/>
                    <a:p>
                      <a:pPr algn="ctr"/>
                      <a:r>
                        <a:rPr lang="en-US" sz="19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Echo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9869225"/>
                  </a:ext>
                </a:extLst>
              </a:tr>
              <a:tr h="319029">
                <a:tc>
                  <a:txBody>
                    <a:bodyPr/>
                    <a:lstStyle/>
                    <a:p>
                      <a:pPr algn="ctr"/>
                      <a:r>
                        <a:rPr lang="en-US" sz="19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Foxtrot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1918202"/>
                  </a:ext>
                </a:extLst>
              </a:tr>
              <a:tr h="319029">
                <a:tc>
                  <a:txBody>
                    <a:bodyPr/>
                    <a:lstStyle/>
                    <a:p>
                      <a:pPr algn="ctr"/>
                      <a:r>
                        <a:rPr lang="en-US" sz="19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Golf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9878432"/>
                  </a:ext>
                </a:extLst>
              </a:tr>
              <a:tr h="319029">
                <a:tc>
                  <a:txBody>
                    <a:bodyPr/>
                    <a:lstStyle/>
                    <a:p>
                      <a:pPr algn="ctr"/>
                      <a:r>
                        <a:rPr lang="en-US" sz="19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Alfa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03697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23775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6229978"/>
            <a:ext cx="9144000" cy="62802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Excursus: Nehalem Architecture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Multi-core CPU </a:t>
            </a:r>
          </a:p>
          <a:p>
            <a:pPr lvl="1"/>
            <a:r>
              <a:rPr lang="en-US" dirty="0"/>
              <a:t>4 core w/ hyper-threading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Per core:</a:t>
            </a:r>
            <a:r>
              <a:rPr lang="en-US" dirty="0"/>
              <a:t> L1i/L1d, L2 cache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Per CPU:</a:t>
            </a:r>
            <a:r>
              <a:rPr lang="en-US" dirty="0"/>
              <a:t> L3 cache (8MB)</a:t>
            </a:r>
          </a:p>
          <a:p>
            <a:pPr lvl="1"/>
            <a:r>
              <a:rPr lang="en-US" dirty="0"/>
              <a:t>3 memory channels </a:t>
            </a:r>
            <a:br>
              <a:rPr lang="en-US" dirty="0"/>
            </a:br>
            <a:r>
              <a:rPr lang="en-US" dirty="0"/>
              <a:t>(8B width, max 1.333Ghz)</a:t>
            </a:r>
          </a:p>
          <a:p>
            <a:pPr lvl="1"/>
            <a:endParaRPr lang="en-US" sz="1200" dirty="0"/>
          </a:p>
          <a:p>
            <a:r>
              <a:rPr lang="en-US" dirty="0"/>
              <a:t>Pipeline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Frontend:</a:t>
            </a:r>
            <a:r>
              <a:rPr lang="en-US" dirty="0"/>
              <a:t> Instruction Fetch, </a:t>
            </a:r>
            <a:br>
              <a:rPr lang="en-US" dirty="0"/>
            </a:br>
            <a:r>
              <a:rPr lang="en-US" dirty="0"/>
              <a:t>Pre-Decode, and Decode 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Backend: </a:t>
            </a:r>
            <a:r>
              <a:rPr lang="en-US" dirty="0"/>
              <a:t>Rename/Allocate,</a:t>
            </a:r>
            <a:br>
              <a:rPr lang="en-US" dirty="0"/>
            </a:br>
            <a:r>
              <a:rPr lang="en-US" dirty="0"/>
              <a:t>Scheduler, Execute</a:t>
            </a:r>
          </a:p>
          <a:p>
            <a:pPr lvl="1"/>
            <a:endParaRPr lang="en-US" sz="1200" dirty="0"/>
          </a:p>
          <a:p>
            <a:r>
              <a:rPr lang="en-US" dirty="0"/>
              <a:t>Out-of-Order</a:t>
            </a:r>
            <a:br>
              <a:rPr lang="en-US" dirty="0"/>
            </a:br>
            <a:r>
              <a:rPr lang="en-US" dirty="0"/>
              <a:t>Execution Engine </a:t>
            </a:r>
            <a:r>
              <a:rPr lang="en-US" b="0" dirty="0"/>
              <a:t>(IPC=4)</a:t>
            </a:r>
          </a:p>
          <a:p>
            <a:pPr lvl="1"/>
            <a:r>
              <a:rPr lang="en-US" dirty="0"/>
              <a:t>128b FP Multiply</a:t>
            </a:r>
          </a:p>
          <a:p>
            <a:pPr lvl="1"/>
            <a:r>
              <a:rPr lang="en-US" dirty="0"/>
              <a:t>128b FP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Motivation and Terminology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0465" y="776811"/>
            <a:ext cx="49748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4181" y="1685821"/>
            <a:ext cx="2544637" cy="160836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789285" y="619798"/>
            <a:ext cx="2519464" cy="95410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[Michael E.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Thomadakis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b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The Architecture of the </a:t>
            </a:r>
            <a:b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Nehalem Processor and Nehalem-EP SMP Platforms, Report, 2010]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125512" y="2528917"/>
            <a:ext cx="1726659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QPI … Quick Path Interconnect</a:t>
            </a:r>
          </a:p>
        </p:txBody>
      </p:sp>
      <p:cxnSp>
        <p:nvCxnSpPr>
          <p:cNvPr id="11" name="Straight Arrow Connector 10"/>
          <p:cNvCxnSpPr>
            <a:endCxn id="9" idx="1"/>
          </p:cNvCxnSpPr>
          <p:nvPr/>
        </p:nvCxnSpPr>
        <p:spPr>
          <a:xfrm>
            <a:off x="6828818" y="2852082"/>
            <a:ext cx="296694" cy="1"/>
          </a:xfrm>
          <a:prstGeom prst="straightConnector1">
            <a:avLst/>
          </a:prstGeom>
          <a:ln w="19050">
            <a:solidFill>
              <a:srgbClr val="7889FB"/>
            </a:solidFill>
            <a:headEnd type="triangle" w="med" len="lg"/>
            <a:tailEnd type="non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2044" y="3531677"/>
            <a:ext cx="4650083" cy="320292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109231" y="5428035"/>
            <a:ext cx="1211536" cy="225484"/>
          </a:xfrm>
          <a:prstGeom prst="rect">
            <a:avLst/>
          </a:prstGeom>
          <a:noFill/>
          <a:ln w="254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8800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Terminology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Flynn’s Classification</a:t>
            </a:r>
          </a:p>
          <a:p>
            <a:pPr lvl="1"/>
            <a:r>
              <a:rPr lang="en-US" dirty="0"/>
              <a:t>SISD, SIMD</a:t>
            </a:r>
          </a:p>
          <a:p>
            <a:pPr lvl="1"/>
            <a:r>
              <a:rPr lang="en-US" dirty="0"/>
              <a:t>(MISD), MIMD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Example: SIMD Processing</a:t>
            </a:r>
          </a:p>
          <a:p>
            <a:pPr lvl="1"/>
            <a:r>
              <a:rPr lang="en-US" dirty="0"/>
              <a:t>Streaming SIMD Extensions (SSE)</a:t>
            </a:r>
          </a:p>
          <a:p>
            <a:pPr lvl="1"/>
            <a:r>
              <a:rPr lang="en-US" dirty="0"/>
              <a:t>Process the same operation on </a:t>
            </a:r>
            <a:br>
              <a:rPr lang="en-US" dirty="0"/>
            </a:br>
            <a:r>
              <a:rPr lang="en-US" dirty="0"/>
              <a:t>multiple elements at a time</a:t>
            </a:r>
            <a:br>
              <a:rPr lang="en-US" dirty="0"/>
            </a:br>
            <a:r>
              <a:rPr lang="en-US" dirty="0"/>
              <a:t>(</a:t>
            </a:r>
            <a:r>
              <a:rPr lang="en-US" b="1" dirty="0">
                <a:solidFill>
                  <a:schemeClr val="accent1"/>
                </a:solidFill>
              </a:rPr>
              <a:t>packed</a:t>
            </a:r>
            <a:r>
              <a:rPr lang="en-US" dirty="0"/>
              <a:t> vs scalar SSE instructions)</a:t>
            </a:r>
          </a:p>
          <a:p>
            <a:pPr lvl="1"/>
            <a:r>
              <a:rPr lang="en-US" dirty="0"/>
              <a:t>Data parallelism </a:t>
            </a:r>
            <a:br>
              <a:rPr lang="en-US" dirty="0"/>
            </a:br>
            <a:r>
              <a:rPr lang="en-US" dirty="0"/>
              <a:t>(aka: instruction-level parallelism)</a:t>
            </a:r>
          </a:p>
          <a:p>
            <a:pPr lvl="1"/>
            <a:r>
              <a:rPr lang="en-US" dirty="0"/>
              <a:t>Example:</a:t>
            </a:r>
            <a:r>
              <a:rPr lang="en-US" dirty="0">
                <a:latin typeface="Consolas" panose="020B0609020204030204" pitchFamily="49" charset="0"/>
              </a:rPr>
              <a:t> </a:t>
            </a:r>
            <a:r>
              <a:rPr lang="en-US" b="1" dirty="0">
                <a:solidFill>
                  <a:schemeClr val="accent1"/>
                </a:solidFill>
                <a:latin typeface="Consolas" panose="020B0609020204030204" pitchFamily="49" charset="0"/>
              </a:rPr>
              <a:t>VFMADD132PD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Motivation and Terminology</a:t>
            </a:r>
          </a:p>
        </p:txBody>
      </p:sp>
      <p:sp>
        <p:nvSpPr>
          <p:cNvPr id="5" name="Rectangle 4"/>
          <p:cNvSpPr/>
          <p:nvPr/>
        </p:nvSpPr>
        <p:spPr>
          <a:xfrm>
            <a:off x="5680955" y="1432697"/>
            <a:ext cx="1527242" cy="99222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SISD</a:t>
            </a:r>
          </a:p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uni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-core)</a:t>
            </a:r>
          </a:p>
        </p:txBody>
      </p:sp>
      <p:sp>
        <p:nvSpPr>
          <p:cNvPr id="6" name="Rectangle 5"/>
          <p:cNvSpPr/>
          <p:nvPr/>
        </p:nvSpPr>
        <p:spPr>
          <a:xfrm>
            <a:off x="7360597" y="1432697"/>
            <a:ext cx="1527242" cy="99222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SIMD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(vector)</a:t>
            </a:r>
          </a:p>
        </p:txBody>
      </p:sp>
      <p:sp>
        <p:nvSpPr>
          <p:cNvPr id="7" name="Rectangle 6"/>
          <p:cNvSpPr/>
          <p:nvPr/>
        </p:nvSpPr>
        <p:spPr>
          <a:xfrm>
            <a:off x="5680955" y="2577319"/>
            <a:ext cx="1527242" cy="99222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MISD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pipelining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8" name="Rectangle 7"/>
          <p:cNvSpPr/>
          <p:nvPr/>
        </p:nvSpPr>
        <p:spPr>
          <a:xfrm>
            <a:off x="7360597" y="2576600"/>
            <a:ext cx="1527242" cy="99222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MIMD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(multi-core)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875508" y="956960"/>
            <a:ext cx="1138136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Single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Data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435646" y="956960"/>
            <a:ext cx="1377145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Multiple Data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390419" y="1576947"/>
            <a:ext cx="1138136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Single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Instruction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390419" y="2749545"/>
            <a:ext cx="1138136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Multiple Instruction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162714" y="3895533"/>
            <a:ext cx="3542083" cy="9233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2009 Nehalem: </a:t>
            </a:r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128b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(2xFP64)</a:t>
            </a:r>
          </a:p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2012 Sandy Bridge: </a:t>
            </a:r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256b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(4xFP64)</a:t>
            </a:r>
          </a:p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2017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Skylake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512b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(8xFP64)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5124658" y="5041535"/>
            <a:ext cx="3793295" cy="1129886"/>
            <a:chOff x="5124658" y="2794439"/>
            <a:chExt cx="3793295" cy="1129886"/>
          </a:xfrm>
        </p:grpSpPr>
        <p:sp>
          <p:nvSpPr>
            <p:cNvPr id="15" name="Rectangle 14"/>
            <p:cNvSpPr/>
            <p:nvPr/>
          </p:nvSpPr>
          <p:spPr>
            <a:xfrm>
              <a:off x="5840615" y="3187839"/>
              <a:ext cx="306474" cy="176685"/>
            </a:xfrm>
            <a:prstGeom prst="rect">
              <a:avLst/>
            </a:prstGeom>
            <a:noFill/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6145415" y="3187839"/>
              <a:ext cx="306474" cy="176685"/>
            </a:xfrm>
            <a:prstGeom prst="rect">
              <a:avLst/>
            </a:prstGeom>
            <a:noFill/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6450215" y="3187839"/>
              <a:ext cx="306474" cy="176685"/>
            </a:xfrm>
            <a:prstGeom prst="rect">
              <a:avLst/>
            </a:prstGeom>
            <a:noFill/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6755015" y="3187839"/>
              <a:ext cx="306474" cy="176685"/>
            </a:xfrm>
            <a:prstGeom prst="rect">
              <a:avLst/>
            </a:prstGeom>
            <a:noFill/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7059815" y="3187839"/>
              <a:ext cx="306474" cy="176685"/>
            </a:xfrm>
            <a:prstGeom prst="rect">
              <a:avLst/>
            </a:prstGeom>
            <a:noFill/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7364615" y="3187839"/>
              <a:ext cx="306474" cy="176685"/>
            </a:xfrm>
            <a:prstGeom prst="rect">
              <a:avLst/>
            </a:prstGeom>
            <a:noFill/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7669415" y="3187839"/>
              <a:ext cx="306474" cy="176685"/>
            </a:xfrm>
            <a:prstGeom prst="rect">
              <a:avLst/>
            </a:prstGeom>
            <a:noFill/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974215" y="3187839"/>
              <a:ext cx="306474" cy="176685"/>
            </a:xfrm>
            <a:prstGeom prst="rect">
              <a:avLst/>
            </a:prstGeom>
            <a:noFill/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5842289" y="3430675"/>
              <a:ext cx="306474" cy="176685"/>
            </a:xfrm>
            <a:prstGeom prst="rect">
              <a:avLst/>
            </a:prstGeom>
            <a:noFill/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6147089" y="3430675"/>
              <a:ext cx="306474" cy="176685"/>
            </a:xfrm>
            <a:prstGeom prst="rect">
              <a:avLst/>
            </a:prstGeom>
            <a:noFill/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6451889" y="3430675"/>
              <a:ext cx="306474" cy="176685"/>
            </a:xfrm>
            <a:prstGeom prst="rect">
              <a:avLst/>
            </a:prstGeom>
            <a:noFill/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6756689" y="3430675"/>
              <a:ext cx="306474" cy="176685"/>
            </a:xfrm>
            <a:prstGeom prst="rect">
              <a:avLst/>
            </a:prstGeom>
            <a:noFill/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7061489" y="3430675"/>
              <a:ext cx="306474" cy="176685"/>
            </a:xfrm>
            <a:prstGeom prst="rect">
              <a:avLst/>
            </a:prstGeom>
            <a:noFill/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7366289" y="3430675"/>
              <a:ext cx="306474" cy="176685"/>
            </a:xfrm>
            <a:prstGeom prst="rect">
              <a:avLst/>
            </a:prstGeom>
            <a:noFill/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7671089" y="3430675"/>
              <a:ext cx="306474" cy="176685"/>
            </a:xfrm>
            <a:prstGeom prst="rect">
              <a:avLst/>
            </a:prstGeom>
            <a:noFill/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7975889" y="3430675"/>
              <a:ext cx="306474" cy="176685"/>
            </a:xfrm>
            <a:prstGeom prst="rect">
              <a:avLst/>
            </a:prstGeom>
            <a:noFill/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5843963" y="3663462"/>
              <a:ext cx="306474" cy="176685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6148763" y="3663462"/>
              <a:ext cx="306474" cy="176685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6453563" y="3663462"/>
              <a:ext cx="306474" cy="176685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6758363" y="3663462"/>
              <a:ext cx="306474" cy="176685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endParaRP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7063163" y="3663462"/>
              <a:ext cx="306474" cy="176685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7367963" y="3663462"/>
              <a:ext cx="306474" cy="176685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endParaRP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7672763" y="3663462"/>
              <a:ext cx="306474" cy="176685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endParaRP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7977563" y="3663462"/>
              <a:ext cx="306474" cy="176685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436157" y="3079374"/>
              <a:ext cx="432080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a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5437832" y="3332254"/>
              <a:ext cx="432080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b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5429459" y="3554993"/>
              <a:ext cx="432080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c</a:t>
              </a: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5124658" y="2794439"/>
              <a:ext cx="3793295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latin typeface="Consolas" panose="020B0609020204030204" pitchFamily="49" charset="0"/>
                </a:rPr>
                <a:t>c = </a:t>
              </a:r>
              <a:r>
                <a:rPr lang="en-US" b="1" dirty="0">
                  <a:latin typeface="Consolas" panose="020B0609020204030204" pitchFamily="49" charset="0"/>
                </a:rPr>
                <a:t>_mm512_fmadd_pd</a:t>
              </a:r>
              <a:r>
                <a:rPr lang="en-US" dirty="0">
                  <a:latin typeface="Consolas" panose="020B0609020204030204" pitchFamily="49" charset="0"/>
                </a:rPr>
                <a:t>(a, b);</a:t>
              </a:r>
            </a:p>
          </p:txBody>
        </p:sp>
      </p:grpSp>
      <p:pic>
        <p:nvPicPr>
          <p:cNvPr id="45" name="Picture 4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5698" y="2650343"/>
            <a:ext cx="496251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46" name="TextBox 45"/>
          <p:cNvSpPr txBox="1"/>
          <p:nvPr/>
        </p:nvSpPr>
        <p:spPr>
          <a:xfrm>
            <a:off x="1671168" y="2601051"/>
            <a:ext cx="2341125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[Michael J. Flynn, Kevin W. Rudd: Parallel Architectures.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ACM </a:t>
            </a:r>
            <a:r>
              <a:rPr lang="en-US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Comput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Surv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. 28(1) 1996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851354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Terminology cont.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1784" y="1311256"/>
            <a:ext cx="8422216" cy="4941101"/>
          </a:xfrm>
        </p:spPr>
        <p:txBody>
          <a:bodyPr/>
          <a:lstStyle/>
          <a:p>
            <a:r>
              <a:rPr lang="en-US" dirty="0"/>
              <a:t>Distributed, Data-Parallel </a:t>
            </a:r>
            <a:br>
              <a:rPr lang="en-US" dirty="0"/>
            </a:br>
            <a:r>
              <a:rPr lang="en-US" dirty="0"/>
              <a:t>Computation</a:t>
            </a:r>
          </a:p>
          <a:p>
            <a:pPr lvl="1"/>
            <a:r>
              <a:rPr lang="en-US" dirty="0"/>
              <a:t>Parallel computation of function foo() </a:t>
            </a:r>
            <a:r>
              <a:rPr lang="en-US" dirty="0">
                <a:sym typeface="Wingdings" panose="05000000000000000000" pitchFamily="2" charset="2"/>
              </a:rPr>
              <a:t> </a:t>
            </a:r>
            <a:r>
              <a:rPr lang="en-US" b="1" dirty="0">
                <a:solidFill>
                  <a:srgbClr val="7889FB"/>
                </a:solidFill>
                <a:sym typeface="Wingdings" panose="05000000000000000000" pitchFamily="2" charset="2"/>
              </a:rPr>
              <a:t>single instruction</a:t>
            </a:r>
            <a:r>
              <a:rPr lang="en-US" b="1" dirty="0">
                <a:solidFill>
                  <a:srgbClr val="7889FB"/>
                </a:solidFill>
              </a:rPr>
              <a:t> </a:t>
            </a:r>
          </a:p>
          <a:p>
            <a:pPr lvl="1"/>
            <a:r>
              <a:rPr lang="en-US" dirty="0"/>
              <a:t>Collection X of data items (key-value pairs) </a:t>
            </a:r>
            <a:r>
              <a:rPr lang="en-US" dirty="0">
                <a:sym typeface="Wingdings" panose="05000000000000000000" pitchFamily="2" charset="2"/>
              </a:rPr>
              <a:t> </a:t>
            </a:r>
            <a:r>
              <a:rPr lang="en-US" b="1" dirty="0">
                <a:solidFill>
                  <a:srgbClr val="7889FB"/>
                </a:solidFill>
                <a:sym typeface="Wingdings" panose="05000000000000000000" pitchFamily="2" charset="2"/>
              </a:rPr>
              <a:t>multiple data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Data parallelism similar to </a:t>
            </a:r>
            <a:r>
              <a:rPr lang="en-US" b="1" dirty="0">
                <a:solidFill>
                  <a:schemeClr val="accent1"/>
                </a:solidFill>
                <a:sym typeface="Wingdings" panose="05000000000000000000" pitchFamily="2" charset="2"/>
              </a:rPr>
              <a:t>SIMD</a:t>
            </a:r>
            <a:r>
              <a:rPr lang="en-US" dirty="0">
                <a:sym typeface="Wingdings" panose="05000000000000000000" pitchFamily="2" charset="2"/>
              </a:rPr>
              <a:t> but more coarse-grained notion of </a:t>
            </a:r>
            <a:br>
              <a:rPr lang="en-US" dirty="0">
                <a:sym typeface="Wingdings" panose="05000000000000000000" pitchFamily="2" charset="2"/>
              </a:rPr>
            </a:br>
            <a:r>
              <a:rPr lang="en-US" dirty="0">
                <a:sym typeface="Wingdings" panose="05000000000000000000" pitchFamily="2" charset="2"/>
              </a:rPr>
              <a:t>“instruction” and “data”  </a:t>
            </a:r>
            <a:r>
              <a:rPr lang="en-US" b="1" dirty="0">
                <a:solidFill>
                  <a:schemeClr val="accent1"/>
                </a:solidFill>
                <a:sym typeface="Wingdings" panose="05000000000000000000" pitchFamily="2" charset="2"/>
              </a:rPr>
              <a:t>SPMD</a:t>
            </a:r>
            <a:r>
              <a:rPr lang="en-US" dirty="0">
                <a:sym typeface="Wingdings" panose="05000000000000000000" pitchFamily="2" charset="2"/>
              </a:rPr>
              <a:t> (single program, multiple data)</a:t>
            </a:r>
          </a:p>
          <a:p>
            <a:pPr lvl="1"/>
            <a:endParaRPr lang="en-US" dirty="0">
              <a:sym typeface="Wingdings" panose="05000000000000000000" pitchFamily="2" charset="2"/>
            </a:endParaRPr>
          </a:p>
          <a:p>
            <a:pPr lvl="1"/>
            <a:endParaRPr lang="en-US" sz="1200" dirty="0">
              <a:sym typeface="Wingdings" panose="05000000000000000000" pitchFamily="2" charset="2"/>
            </a:endParaRPr>
          </a:p>
          <a:p>
            <a:r>
              <a:rPr lang="en-US" dirty="0">
                <a:sym typeface="Wingdings" panose="05000000000000000000" pitchFamily="2" charset="2"/>
              </a:rPr>
              <a:t>Additional Terminology</a:t>
            </a:r>
          </a:p>
          <a:p>
            <a:pPr lvl="1"/>
            <a:r>
              <a:rPr lang="en-US" b="1" dirty="0">
                <a:solidFill>
                  <a:srgbClr val="7889FB"/>
                </a:solidFill>
                <a:sym typeface="Wingdings" panose="05000000000000000000" pitchFamily="2" charset="2"/>
              </a:rPr>
              <a:t>BSP:</a:t>
            </a:r>
            <a:r>
              <a:rPr lang="en-US" dirty="0">
                <a:sym typeface="Wingdings" panose="05000000000000000000" pitchFamily="2" charset="2"/>
              </a:rPr>
              <a:t> Bulk Synchronous Parallel (global barriers)</a:t>
            </a:r>
          </a:p>
          <a:p>
            <a:pPr lvl="1"/>
            <a:r>
              <a:rPr lang="en-US" b="1" dirty="0">
                <a:solidFill>
                  <a:srgbClr val="7889FB"/>
                </a:solidFill>
                <a:sym typeface="Wingdings" panose="05000000000000000000" pitchFamily="2" charset="2"/>
              </a:rPr>
              <a:t>ASP:</a:t>
            </a:r>
            <a:r>
              <a:rPr lang="en-US" dirty="0">
                <a:sym typeface="Wingdings" panose="05000000000000000000" pitchFamily="2" charset="2"/>
              </a:rPr>
              <a:t> Asynchronous Parallel (no barriers, often with accuracy impact)</a:t>
            </a:r>
          </a:p>
          <a:p>
            <a:pPr lvl="1"/>
            <a:r>
              <a:rPr lang="en-US" b="1" dirty="0">
                <a:solidFill>
                  <a:srgbClr val="7889FB"/>
                </a:solidFill>
                <a:sym typeface="Wingdings" panose="05000000000000000000" pitchFamily="2" charset="2"/>
              </a:rPr>
              <a:t>SSP: </a:t>
            </a:r>
            <a:r>
              <a:rPr lang="en-US" dirty="0">
                <a:sym typeface="Wingdings" panose="05000000000000000000" pitchFamily="2" charset="2"/>
              </a:rPr>
              <a:t>Stale-synchronous parallel (staleness constraint on fastest-slowest)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Other: </a:t>
            </a:r>
            <a:r>
              <a:rPr lang="en-US" dirty="0" err="1">
                <a:sym typeface="Wingdings" panose="05000000000000000000" pitchFamily="2" charset="2"/>
              </a:rPr>
              <a:t>Fork&amp;Join</a:t>
            </a:r>
            <a:r>
              <a:rPr lang="en-US" dirty="0">
                <a:sym typeface="Wingdings" panose="05000000000000000000" pitchFamily="2" charset="2"/>
              </a:rPr>
              <a:t>, </a:t>
            </a:r>
            <a:r>
              <a:rPr lang="en-US" dirty="0" err="1">
                <a:sym typeface="Wingdings" panose="05000000000000000000" pitchFamily="2" charset="2"/>
              </a:rPr>
              <a:t>Hogwild</a:t>
            </a:r>
            <a:r>
              <a:rPr lang="en-US" dirty="0">
                <a:sym typeface="Wingdings" panose="05000000000000000000" pitchFamily="2" charset="2"/>
              </a:rPr>
              <a:t>!, event-based, decentralized</a:t>
            </a:r>
          </a:p>
          <a:p>
            <a:pPr lvl="1"/>
            <a:endParaRPr lang="en-US" sz="1200" dirty="0">
              <a:sym typeface="Wingdings" panose="05000000000000000000" pitchFamily="2" charset="2"/>
            </a:endParaRPr>
          </a:p>
          <a:p>
            <a:r>
              <a:rPr lang="en-US" dirty="0">
                <a:solidFill>
                  <a:schemeClr val="accent1"/>
                </a:solidFill>
                <a:sym typeface="Wingdings" panose="05000000000000000000" pitchFamily="2" charset="2"/>
              </a:rPr>
              <a:t>Beware: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>
                <a:solidFill>
                  <a:srgbClr val="7889FB"/>
                </a:solidFill>
                <a:sym typeface="Wingdings" panose="05000000000000000000" pitchFamily="2" charset="2"/>
              </a:rPr>
              <a:t>data parallelism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b="0" dirty="0">
                <a:sym typeface="Wingdings" panose="05000000000000000000" pitchFamily="2" charset="2"/>
              </a:rPr>
              <a:t>used in very different contexts (e.g., </a:t>
            </a:r>
            <a:r>
              <a:rPr lang="en-US" b="0" dirty="0" err="1">
                <a:sym typeface="Wingdings" panose="05000000000000000000" pitchFamily="2" charset="2"/>
              </a:rPr>
              <a:t>Param</a:t>
            </a:r>
            <a:r>
              <a:rPr lang="en-US" b="0" dirty="0">
                <a:sym typeface="Wingdings" panose="05000000000000000000" pitchFamily="2" charset="2"/>
              </a:rPr>
              <a:t> Server)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Motivation and Terminology</a:t>
            </a:r>
          </a:p>
        </p:txBody>
      </p:sp>
      <p:sp>
        <p:nvSpPr>
          <p:cNvPr id="5" name="Rectangle 4"/>
          <p:cNvSpPr/>
          <p:nvPr/>
        </p:nvSpPr>
        <p:spPr>
          <a:xfrm>
            <a:off x="4478871" y="1339740"/>
            <a:ext cx="39228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Consolas" panose="020B0609020204030204" pitchFamily="49" charset="0"/>
              </a:rPr>
              <a:t>Y = </a:t>
            </a:r>
            <a:r>
              <a:rPr lang="en-US" sz="2400" dirty="0" err="1">
                <a:latin typeface="Consolas" panose="020B0609020204030204" pitchFamily="49" charset="0"/>
              </a:rPr>
              <a:t>X.</a:t>
            </a:r>
            <a:r>
              <a:rPr lang="en-US" sz="2400" b="1" dirty="0" err="1">
                <a:latin typeface="Consolas" panose="020B0609020204030204" pitchFamily="49" charset="0"/>
              </a:rPr>
              <a:t>map</a:t>
            </a:r>
            <a:r>
              <a:rPr lang="en-US" sz="2400" dirty="0">
                <a:latin typeface="Consolas" panose="020B0609020204030204" pitchFamily="49" charset="0"/>
              </a:rPr>
              <a:t>(x -&gt; </a:t>
            </a:r>
            <a:r>
              <a:rPr lang="en-US" sz="2400" b="1" dirty="0">
                <a:solidFill>
                  <a:schemeClr val="accent1"/>
                </a:solidFill>
                <a:latin typeface="Consolas" panose="020B0609020204030204" pitchFamily="49" charset="0"/>
              </a:rPr>
              <a:t>foo</a:t>
            </a:r>
            <a:r>
              <a:rPr lang="en-US" sz="2400" dirty="0">
                <a:latin typeface="Consolas" panose="020B0609020204030204" pitchFamily="49" charset="0"/>
              </a:rPr>
              <a:t>(x))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0181" y="3173295"/>
            <a:ext cx="415522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4807455" y="3376317"/>
            <a:ext cx="3501956" cy="52322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[Frederica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Darema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The SPMD Model : Past, Present and Future.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PVM/MPI 2001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069330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TU Graz Standard">
  <a:themeElements>
    <a:clrScheme name="Benutzerdefiniert 3">
      <a:dk1>
        <a:srgbClr val="0F0F0F"/>
      </a:dk1>
      <a:lt1>
        <a:srgbClr val="FFFFFF"/>
      </a:lt1>
      <a:dk2>
        <a:srgbClr val="3B5A70"/>
      </a:dk2>
      <a:lt2>
        <a:srgbClr val="EEECE1"/>
      </a:lt2>
      <a:accent1>
        <a:srgbClr val="F70146"/>
      </a:accent1>
      <a:accent2>
        <a:srgbClr val="5191C1"/>
      </a:accent2>
      <a:accent3>
        <a:srgbClr val="A5A5A5"/>
      </a:accent3>
      <a:accent4>
        <a:srgbClr val="285F82"/>
      </a:accent4>
      <a:accent5>
        <a:srgbClr val="78BE73"/>
      </a:accent5>
      <a:accent6>
        <a:srgbClr val="E59352"/>
      </a:accent6>
      <a:hlink>
        <a:srgbClr val="0066D8"/>
      </a:hlink>
      <a:folHlink>
        <a:srgbClr val="6C2F91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 dirty="0">
            <a:latin typeface="Calibri" panose="020F0502020204030204" pitchFamily="34" charset="0"/>
            <a:cs typeface="Calibri" panose="020F0502020204030204" pitchFamily="34" charset="0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  <a:tailEnd type="none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rIns="0" rtlCol="0">
        <a:spAutoFit/>
      </a:bodyPr>
      <a:lstStyle>
        <a:defPPr algn="ctr">
          <a:defRPr dirty="0" smtClean="0">
            <a:latin typeface="Calibri" panose="020F0502020204030204" pitchFamily="34" charset="0"/>
            <a:cs typeface="Calibri" panose="020F050202020403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TU-Graz-Powerpoint-Standard-Juli2018-v4.potx" id="{4AC053B4-8322-43F5-A727-5B659888AAC6}" vid="{588F3A19-2155-4FC5-B6D9-DEED5DC30034}"/>
    </a:ext>
  </a:ext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TU-Graz-Powerpoint-Standard-Juli2018-v4</Template>
  <TotalTime>52309</TotalTime>
  <Words>2515</Words>
  <Application>Microsoft Office PowerPoint</Application>
  <PresentationFormat>On-screen Show (4:3)</PresentationFormat>
  <Paragraphs>688</Paragraphs>
  <Slides>33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1" baseType="lpstr">
      <vt:lpstr>ＭＳ Ｐゴシック</vt:lpstr>
      <vt:lpstr>Arial</vt:lpstr>
      <vt:lpstr>Calibri</vt:lpstr>
      <vt:lpstr>Cambria</vt:lpstr>
      <vt:lpstr>Consolas</vt:lpstr>
      <vt:lpstr>Courier New</vt:lpstr>
      <vt:lpstr>Wingdings</vt:lpstr>
      <vt:lpstr>TU Graz Standard</vt:lpstr>
      <vt:lpstr>Data Integration and Large Scale Analysis 10 Distributed Data-Parallel Computation</vt:lpstr>
      <vt:lpstr>Announcements/Org</vt:lpstr>
      <vt:lpstr>Course Outline Part B: Large-Scale Data Management and Analysis</vt:lpstr>
      <vt:lpstr>Agenda</vt:lpstr>
      <vt:lpstr>Motivation and Terminology</vt:lpstr>
      <vt:lpstr>Recap: Central Data Abstractions</vt:lpstr>
      <vt:lpstr>Excursus: Nehalem Architecture</vt:lpstr>
      <vt:lpstr>Terminology</vt:lpstr>
      <vt:lpstr>Terminology cont.</vt:lpstr>
      <vt:lpstr>Data-Parallel Collection Processing</vt:lpstr>
      <vt:lpstr>Hadoop History and Architecture</vt:lpstr>
      <vt:lpstr>MapReduce – Programming Model</vt:lpstr>
      <vt:lpstr>MapReduce – Execution Model</vt:lpstr>
      <vt:lpstr>MapReduce – Query Processing</vt:lpstr>
      <vt:lpstr>Spark History and Architecture </vt:lpstr>
      <vt:lpstr>Spark History and Architecture, cont.</vt:lpstr>
      <vt:lpstr>Spark Resilient Distributed Datasets (RDDs)</vt:lpstr>
      <vt:lpstr>Spark Resilient Distributed Datasets (RDDs), cont.</vt:lpstr>
      <vt:lpstr>Spark Partitions and Implicit/Explicit Partitioning</vt:lpstr>
      <vt:lpstr>Spark Scheduling Process</vt:lpstr>
      <vt:lpstr>Spark Lazy Evaluation, Caching, and Lineage</vt:lpstr>
      <vt:lpstr>Example: k-Means Clustering</vt:lpstr>
      <vt:lpstr>Example: K-Means Clustering in Spark</vt:lpstr>
      <vt:lpstr>Data-Parallel DataFrame Operations</vt:lpstr>
      <vt:lpstr>Origins of DataFrames </vt:lpstr>
      <vt:lpstr>Spark DataFrames and DataSets</vt:lpstr>
      <vt:lpstr>SparkSQL and DataFrame/Dataset </vt:lpstr>
      <vt:lpstr>Dask </vt:lpstr>
      <vt:lpstr>Data-Parallel Operations  in SystemDS / DAPHNE</vt:lpstr>
      <vt:lpstr>Background: Matrix Formats</vt:lpstr>
      <vt:lpstr>Distributed Matrix Representations</vt:lpstr>
      <vt:lpstr>Distributed Matrix Operations</vt:lpstr>
      <vt:lpstr>Summary and Q&amp;A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 - 10 Distributed Data-Parallel Computation</dc:title>
  <dc:subject/>
  <dc:creator>Shafaq Siddiqi</dc:creator>
  <cp:keywords/>
  <dc:description/>
  <cp:lastModifiedBy>Shafaq Siddiqui</cp:lastModifiedBy>
  <cp:revision>1852</cp:revision>
  <cp:lastPrinted>2019-04-29T15:50:34Z</cp:lastPrinted>
  <dcterms:created xsi:type="dcterms:W3CDTF">2018-07-12T06:39:10Z</dcterms:created>
  <dcterms:modified xsi:type="dcterms:W3CDTF">2023-01-20T12:56:59Z</dcterms:modified>
  <cp:category/>
</cp:coreProperties>
</file>