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619" r:id="rId3"/>
    <p:sldId id="289" r:id="rId4"/>
    <p:sldId id="563" r:id="rId5"/>
    <p:sldId id="566" r:id="rId6"/>
    <p:sldId id="567" r:id="rId7"/>
    <p:sldId id="575" r:id="rId8"/>
    <p:sldId id="569" r:id="rId9"/>
    <p:sldId id="578" r:id="rId10"/>
    <p:sldId id="577" r:id="rId11"/>
    <p:sldId id="568" r:id="rId12"/>
    <p:sldId id="573" r:id="rId13"/>
    <p:sldId id="570" r:id="rId14"/>
    <p:sldId id="574" r:id="rId15"/>
    <p:sldId id="618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11" r:id="rId26"/>
    <p:sldId id="609" r:id="rId27"/>
    <p:sldId id="610" r:id="rId28"/>
    <p:sldId id="612" r:id="rId2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7" autoAdjust="0"/>
    <p:restoredTop sz="91759" autoAdjust="0"/>
  </p:normalViewPr>
  <p:slideViewPr>
    <p:cSldViewPr snapToGrid="0" snapToObjects="1">
      <p:cViewPr varScale="1">
        <p:scale>
          <a:sx n="78" d="100"/>
          <a:sy n="78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23.01.2023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23.01.2023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03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Stream Processing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2022/23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11 Distributed Stream Processing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flink.apache.org/news/2019/02/13/unified-batch-streaming-blink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dirty="0"/>
              <a:t>Data Integration and </a:t>
            </a:r>
            <a:r>
              <a:rPr lang="de-DE" sz="3600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 smtClean="0"/>
              <a:t>11 </a:t>
            </a:r>
            <a:r>
              <a:rPr lang="de-DE" sz="3200" b="1" dirty="0"/>
              <a:t>Stream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 smtClean="0"/>
              <a:t>Slides credit: Matthias Boehm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27, 2023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last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93671" y="145749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1520055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1638408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7764752" y="1463980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98743" y="1526540"/>
            <a:ext cx="293277" cy="236705"/>
            <a:chOff x="5581337" y="3056661"/>
            <a:chExt cx="293277" cy="236705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6" idx="0"/>
            <a:endCxn id="14" idx="1"/>
          </p:cNvCxnSpPr>
          <p:nvPr/>
        </p:nvCxnSpPr>
        <p:spPr>
          <a:xfrm>
            <a:off x="7492020" y="1644893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5" idx="3"/>
            <a:endCxn id="19" idx="2"/>
          </p:cNvCxnSpPr>
          <p:nvPr/>
        </p:nvCxnSpPr>
        <p:spPr>
          <a:xfrm>
            <a:off x="6941143" y="1642161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>
            <a:off x="8212224" y="1648646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5187292" y="145425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31011" y="1516812"/>
            <a:ext cx="293277" cy="236705"/>
            <a:chOff x="5581337" y="3056661"/>
            <a:chExt cx="293277" cy="236705"/>
          </a:xfrm>
        </p:grpSpPr>
        <p:sp>
          <p:nvSpPr>
            <p:cNvPr id="29" name="Rectangle 2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0"/>
            <a:endCxn id="27" idx="1"/>
          </p:cNvCxnSpPr>
          <p:nvPr/>
        </p:nvCxnSpPr>
        <p:spPr>
          <a:xfrm>
            <a:off x="4924288" y="1635165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4" name="Straight Arrow Connector 33"/>
          <p:cNvCxnSpPr>
            <a:stCxn id="27" idx="3"/>
            <a:endCxn id="10" idx="2"/>
          </p:cNvCxnSpPr>
          <p:nvPr/>
        </p:nvCxnSpPr>
        <p:spPr>
          <a:xfrm flipV="1">
            <a:off x="5634764" y="1638408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637806" y="1516811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53053" y="2232506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4851" y="183331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7282" y="1830068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90802" y="1826825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364987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6230667" y="3619653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902314" y="1520928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54" name="Rectangle 5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1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</a:t>
            </a:r>
            <a:br>
              <a:rPr lang="en-US" dirty="0"/>
            </a:br>
            <a:r>
              <a:rPr lang="en-US" dirty="0"/>
              <a:t>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is processed</a:t>
            </a:r>
          </a:p>
          <a:p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3" y="4309352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5486403" y="1439691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84067" y="4319079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8310" y="2333063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86403" y="1984443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564221" y="3781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00413" y="337060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59818" y="3172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16499" y="3033375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63453" y="2660482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96397" y="2268131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09" y="193414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7172535" y="2022821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172535" y="1585608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9675" y="1651556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8F1FAD-8CA6-4581-8C75-53B10127E986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080122" y="2111497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58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 and Consistency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sz="12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62" y="5000254"/>
            <a:ext cx="541711" cy="652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187123" y="5426148"/>
            <a:ext cx="780708" cy="6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8" y="5683124"/>
            <a:ext cx="1524585" cy="455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25" y="5673396"/>
            <a:ext cx="932414" cy="479612"/>
          </a:xfrm>
          <a:prstGeom prst="rect">
            <a:avLst/>
          </a:prstGeom>
        </p:spPr>
      </p:pic>
      <p:pic>
        <p:nvPicPr>
          <p:cNvPr id="1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51" y="567181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005" y="5321596"/>
            <a:ext cx="228656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Message-oriented Middleware, EAI,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29872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dirty="0">
                <a:solidFill>
                  <a:schemeClr val="tx1"/>
                </a:solidFill>
              </a:rPr>
              <a:t>windows of </a:t>
            </a:r>
            <a:r>
              <a:rPr lang="en-US" b="1" dirty="0">
                <a:solidFill>
                  <a:schemeClr val="tx1"/>
                </a:solidFill>
              </a:rPr>
              <a:t>(a)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(b)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elements counts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</a:t>
            </a:r>
            <a:br>
              <a:rPr lang="en-US" dirty="0"/>
            </a:br>
            <a:r>
              <a:rPr lang="en-US" dirty="0"/>
              <a:t>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</a:t>
            </a:r>
            <a:br>
              <a:rPr lang="en-US" dirty="0"/>
            </a:br>
            <a:r>
              <a:rPr lang="en-US" dirty="0"/>
              <a:t>sliding windows</a:t>
            </a:r>
          </a:p>
          <a:p>
            <a:pPr lvl="1"/>
            <a:r>
              <a:rPr lang="en-US" dirty="0"/>
              <a:t>Insert new and </a:t>
            </a:r>
            <a:br>
              <a:rPr lang="en-US" dirty="0"/>
            </a:br>
            <a:r>
              <a:rPr lang="en-US" dirty="0"/>
              <a:t>expire old data items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6692" y="2519464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3449" y="4355069"/>
            <a:ext cx="3793608" cy="1717916"/>
            <a:chOff x="4553449" y="4355069"/>
            <a:chExt cx="3793608" cy="171791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</a:t>
            </a:r>
            <a:br>
              <a:rPr lang="en-US" dirty="0"/>
            </a:br>
            <a:r>
              <a:rPr lang="en-US" dirty="0"/>
              <a:t>for both R and S) </a:t>
            </a:r>
          </a:p>
          <a:p>
            <a:pPr lvl="2"/>
            <a:r>
              <a:rPr lang="en-US" dirty="0"/>
              <a:t>Applies to arbitrary join </a:t>
            </a:r>
            <a:r>
              <a:rPr lang="en-US" dirty="0" err="1"/>
              <a:t>pred</a:t>
            </a:r>
            <a:endParaRPr lang="en-US" dirty="0"/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08 Query Processing (NLJ)</a:t>
            </a:r>
          </a:p>
          <a:p>
            <a:pPr lvl="1"/>
            <a:endParaRPr lang="en-US" sz="700" dirty="0"/>
          </a:p>
          <a:p>
            <a:r>
              <a:rPr lang="en-US" dirty="0"/>
              <a:t>Excursus: How Soccer Players </a:t>
            </a:r>
            <a:br>
              <a:rPr lang="en-US" dirty="0"/>
            </a:br>
            <a:r>
              <a:rPr lang="en-US" dirty="0"/>
              <a:t>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/>
          <a:stretch/>
        </p:blipFill>
        <p:spPr>
          <a:xfrm>
            <a:off x="6384902" y="3816360"/>
            <a:ext cx="2533052" cy="1284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8113" y="1361871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5379536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78229" y="5360080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28" y="4756825"/>
            <a:ext cx="4576675" cy="14490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264595" y="5656927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1378083" y="5090684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68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probe (right)+emit, and build (left)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feld 5"/>
          <p:cNvSpPr txBox="1"/>
          <p:nvPr/>
        </p:nvSpPr>
        <p:spPr>
          <a:xfrm>
            <a:off x="3885895" y="3152787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6" name="Tabelle 20"/>
          <p:cNvGraphicFramePr>
            <a:graphicFrameLocks noGrp="1"/>
          </p:cNvGraphicFramePr>
          <p:nvPr/>
        </p:nvGraphicFramePr>
        <p:xfrm>
          <a:off x="3099239" y="318894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328809" y="2850202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8" name="Tabelle 20"/>
          <p:cNvGraphicFramePr>
            <a:graphicFrameLocks noGrp="1"/>
          </p:cNvGraphicFramePr>
          <p:nvPr/>
        </p:nvGraphicFramePr>
        <p:xfrm>
          <a:off x="5304178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00400" y="3810219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3" name="Tabelle 20"/>
          <p:cNvGraphicFramePr>
            <a:graphicFrameLocks noGrp="1"/>
          </p:cNvGraphicFramePr>
          <p:nvPr/>
        </p:nvGraphicFramePr>
        <p:xfrm>
          <a:off x="1802215" y="44452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/>
          <p:cNvGraphicFramePr>
            <a:graphicFrameLocks noGrp="1"/>
          </p:cNvGraphicFramePr>
          <p:nvPr/>
        </p:nvGraphicFramePr>
        <p:xfrm>
          <a:off x="1798972" y="485056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20"/>
          <p:cNvGraphicFramePr>
            <a:graphicFrameLocks noGrp="1"/>
          </p:cNvGraphicFramePr>
          <p:nvPr/>
        </p:nvGraphicFramePr>
        <p:xfrm>
          <a:off x="1795728" y="5246159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20"/>
          <p:cNvGraphicFramePr>
            <a:graphicFrameLocks noGrp="1"/>
          </p:cNvGraphicFramePr>
          <p:nvPr/>
        </p:nvGraphicFramePr>
        <p:xfrm>
          <a:off x="1792485" y="566120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020152" y="3810219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6127792" y="445173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0"/>
          <p:cNvGraphicFramePr>
            <a:graphicFrameLocks noGrp="1"/>
          </p:cNvGraphicFramePr>
          <p:nvPr/>
        </p:nvGraphicFramePr>
        <p:xfrm>
          <a:off x="6124549" y="485705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0"/>
          <p:cNvGraphicFramePr>
            <a:graphicFrameLocks noGrp="1"/>
          </p:cNvGraphicFramePr>
          <p:nvPr/>
        </p:nvGraphicFramePr>
        <p:xfrm>
          <a:off x="6121305" y="5252644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0"/>
          <p:cNvGraphicFramePr>
            <a:graphicFrameLocks noGrp="1"/>
          </p:cNvGraphicFramePr>
          <p:nvPr/>
        </p:nvGraphicFramePr>
        <p:xfrm>
          <a:off x="3096637" y="3185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3093388" y="318245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0"/>
          <p:cNvGraphicFramePr>
            <a:graphicFrameLocks noGrp="1"/>
          </p:cNvGraphicFramePr>
          <p:nvPr/>
        </p:nvGraphicFramePr>
        <p:xfrm>
          <a:off x="5302926" y="319218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/>
          <p:cNvGraphicFramePr>
            <a:graphicFrameLocks noGrp="1"/>
          </p:cNvGraphicFramePr>
          <p:nvPr/>
        </p:nvGraphicFramePr>
        <p:xfrm>
          <a:off x="5307407" y="319093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2272" y="5446548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725" y="5453032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30629" y="487196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68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470" y="5663154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75824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170982" y="631467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7387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31" name="Tabelle 20"/>
          <p:cNvGraphicFramePr>
            <a:graphicFrameLocks noGrp="1"/>
          </p:cNvGraphicFramePr>
          <p:nvPr/>
        </p:nvGraphicFramePr>
        <p:xfrm>
          <a:off x="5313891" y="318769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e 20"/>
          <p:cNvGraphicFramePr>
            <a:graphicFrameLocks noGrp="1"/>
          </p:cNvGraphicFramePr>
          <p:nvPr/>
        </p:nvGraphicFramePr>
        <p:xfrm>
          <a:off x="3100854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elle 20"/>
          <p:cNvGraphicFramePr>
            <a:graphicFrameLocks noGrp="1"/>
          </p:cNvGraphicFramePr>
          <p:nvPr/>
        </p:nvGraphicFramePr>
        <p:xfrm>
          <a:off x="2900814" y="3187184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Stream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Query-Aware Stream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Example Use Case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AT&amp;T network monitoring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 err="1"/>
              <a:t>Gigascope</a:t>
            </a:r>
            <a:r>
              <a:rPr lang="en-US" dirty="0"/>
              <a:t> (e.g., OC768 network)</a:t>
            </a:r>
          </a:p>
          <a:p>
            <a:pPr lvl="1"/>
            <a:r>
              <a:rPr lang="en-US" dirty="0"/>
              <a:t>2x40 </a:t>
            </a:r>
            <a:r>
              <a:rPr lang="en-US" dirty="0" err="1"/>
              <a:t>Gbit</a:t>
            </a:r>
            <a:r>
              <a:rPr lang="en-US" dirty="0"/>
              <a:t>/s traffic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112M packets/s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26 cycles/tuple </a:t>
            </a:r>
            <a:r>
              <a:rPr lang="en-US" dirty="0">
                <a:sym typeface="Wingdings" panose="05000000000000000000" pitchFamily="2" charset="2"/>
              </a:rPr>
              <a:t>on 3Ghz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Complex query sets (apps w/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~50 queries</a:t>
            </a:r>
            <a:r>
              <a:rPr lang="en-US" dirty="0">
                <a:sym typeface="Wingdings" panose="05000000000000000000" pitchFamily="2" charset="2"/>
              </a:rPr>
              <a:t>) and massive data rates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Baseline Query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Execution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1391637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44374" y="1265177"/>
            <a:ext cx="345332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[Theodore Johnson,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Vladislav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Shkapenyuk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Oliver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Spatscheck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Query-aware partitioning for monitoring massive network data streams.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9353" y="5690692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flows: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destIP</a:t>
            </a:r>
            <a:r>
              <a:rPr lang="en-US" sz="1500" dirty="0">
                <a:latin typeface="Consolas" panose="020B0609020204030204" pitchFamily="49" charset="0"/>
              </a:rPr>
              <a:t>, COUNT(*)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TCP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... 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time/60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tb,srcIP,destIP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838" y="4597947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tb,srcIP,max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r>
              <a:rPr lang="en-US" sz="1500" dirty="0">
                <a:latin typeface="Consolas" panose="020B0609020204030204" pitchFamily="49" charset="0"/>
              </a:rPr>
              <a:t>) as </a:t>
            </a:r>
            <a:r>
              <a:rPr lang="en-US" sz="1500" dirty="0" err="1">
                <a:latin typeface="Consolas" panose="020B0609020204030204" pitchFamily="49" charset="0"/>
              </a:rPr>
              <a:t>max_cnt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</a:rPr>
              <a:t>flows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2596" y="3291197"/>
            <a:ext cx="4608601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flow_pairs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S1.tb, S1.srcIP, S1.max, S2.max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S1,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S2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S1.srcIP = S2.srcIP </a:t>
            </a:r>
            <a:br>
              <a:rPr lang="en-US" sz="1500" dirty="0">
                <a:latin typeface="Consolas" panose="020B0609020204030204" pitchFamily="49" charset="0"/>
              </a:rPr>
            </a:br>
            <a:r>
              <a:rPr lang="en-US" sz="1500" dirty="0">
                <a:latin typeface="Consolas" panose="020B0609020204030204" pitchFamily="49" charset="0"/>
              </a:rPr>
              <a:t>     </a:t>
            </a:r>
            <a:r>
              <a:rPr lang="en-US" sz="1500" b="1" dirty="0">
                <a:latin typeface="Consolas" panose="020B0609020204030204" pitchFamily="49" charset="0"/>
              </a:rPr>
              <a:t>and</a:t>
            </a:r>
            <a:r>
              <a:rPr lang="en-US" sz="1500" dirty="0">
                <a:latin typeface="Consolas" panose="020B0609020204030204" pitchFamily="49" charset="0"/>
              </a:rPr>
              <a:t> S1.tb = S2.tb+1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1973" y="5152099"/>
            <a:ext cx="2969568" cy="1295840"/>
            <a:chOff x="391973" y="5152099"/>
            <a:chExt cx="2969568" cy="1295840"/>
          </a:xfrm>
        </p:grpSpPr>
        <p:sp>
          <p:nvSpPr>
            <p:cNvPr id="24" name="Textfeld 10"/>
            <p:cNvSpPr txBox="1"/>
            <p:nvPr/>
          </p:nvSpPr>
          <p:spPr>
            <a:xfrm>
              <a:off x="2724120" y="515209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9"/>
            <p:cNvCxnSpPr>
              <a:stCxn id="19" idx="0"/>
              <a:endCxn id="24" idx="2"/>
            </p:cNvCxnSpPr>
            <p:nvPr/>
          </p:nvCxnSpPr>
          <p:spPr>
            <a:xfrm flipH="1" flipV="1">
              <a:off x="3033103" y="5478051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02223" y="5582435"/>
              <a:ext cx="2859318" cy="865504"/>
              <a:chOff x="502223" y="5582435"/>
              <a:chExt cx="2859318" cy="865504"/>
            </a:xfrm>
          </p:grpSpPr>
          <p:cxnSp>
            <p:nvCxnSpPr>
              <p:cNvPr id="17" name="Gerade Verbindung 9"/>
              <p:cNvCxnSpPr>
                <a:stCxn id="21" idx="0"/>
                <a:endCxn id="19" idx="2"/>
              </p:cNvCxnSpPr>
              <p:nvPr/>
            </p:nvCxnSpPr>
            <p:spPr>
              <a:xfrm flipV="1">
                <a:off x="3028380" y="5961069"/>
                <a:ext cx="5005" cy="160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10"/>
              <p:cNvSpPr txBox="1"/>
              <p:nvPr/>
            </p:nvSpPr>
            <p:spPr>
              <a:xfrm>
                <a:off x="2724402" y="5635117"/>
                <a:ext cx="61796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b="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feld 7"/>
              <p:cNvSpPr txBox="1"/>
              <p:nvPr/>
            </p:nvSpPr>
            <p:spPr>
              <a:xfrm>
                <a:off x="2695218" y="6121987"/>
                <a:ext cx="66632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TCP</a:t>
                </a:r>
                <a:endPara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2223" y="5582435"/>
                <a:ext cx="1861598" cy="372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Low-level filtering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1973" y="51609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Low-level aggregation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9003" y="4662469"/>
            <a:ext cx="2959838" cy="489630"/>
            <a:chOff x="379003" y="4662469"/>
            <a:chExt cx="2959838" cy="489630"/>
          </a:xfrm>
        </p:grpSpPr>
        <p:sp>
          <p:nvSpPr>
            <p:cNvPr id="30" name="Textfeld 10"/>
            <p:cNvSpPr txBox="1"/>
            <p:nvPr/>
          </p:nvSpPr>
          <p:spPr>
            <a:xfrm>
              <a:off x="2720876" y="466246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Gerade Verbindung 9"/>
            <p:cNvCxnSpPr>
              <a:stCxn id="24" idx="0"/>
              <a:endCxn id="30" idx="2"/>
            </p:cNvCxnSpPr>
            <p:nvPr/>
          </p:nvCxnSpPr>
          <p:spPr>
            <a:xfrm flipH="1" flipV="1">
              <a:off x="3029859" y="4988421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9003" y="46810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High-level aggregation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729" y="3978614"/>
            <a:ext cx="3525659" cy="683855"/>
            <a:chOff x="388729" y="3978614"/>
            <a:chExt cx="3525659" cy="683855"/>
          </a:xfrm>
        </p:grpSpPr>
        <p:cxnSp>
          <p:nvCxnSpPr>
            <p:cNvPr id="13" name="Gerade Verbindung 9"/>
            <p:cNvCxnSpPr/>
            <p:nvPr/>
          </p:nvCxnSpPr>
          <p:spPr>
            <a:xfrm flipV="1">
              <a:off x="3046726" y="3978614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10"/>
            <p:cNvSpPr txBox="1"/>
            <p:nvPr/>
          </p:nvSpPr>
          <p:spPr>
            <a:xfrm>
              <a:off x="2799171" y="4153377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endCxn id="30" idx="0"/>
            </p:cNvCxnSpPr>
            <p:nvPr/>
          </p:nvCxnSpPr>
          <p:spPr>
            <a:xfrm>
              <a:off x="2724402" y="4431872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9"/>
            <p:cNvCxnSpPr>
              <a:stCxn id="30" idx="0"/>
            </p:cNvCxnSpPr>
            <p:nvPr/>
          </p:nvCxnSpPr>
          <p:spPr>
            <a:xfrm flipV="1">
              <a:off x="3029859" y="4500770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88729" y="418489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Self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3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Query-Aware Stream Partitioning,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Query </a:t>
            </a:r>
            <a:br>
              <a:rPr lang="en-US" dirty="0"/>
            </a:br>
            <a:r>
              <a:rPr lang="en-US" dirty="0"/>
              <a:t>Execution Plan</a:t>
            </a:r>
          </a:p>
          <a:p>
            <a:pPr lvl="1"/>
            <a:r>
              <a:rPr lang="en-US" dirty="0"/>
              <a:t>Distributed plan</a:t>
            </a:r>
            <a:br>
              <a:rPr lang="en-US" dirty="0"/>
            </a:br>
            <a:r>
              <a:rPr lang="en-US" dirty="0"/>
              <a:t>operators</a:t>
            </a:r>
          </a:p>
          <a:p>
            <a:pPr lvl="1"/>
            <a:r>
              <a:rPr lang="en-US" dirty="0"/>
              <a:t>Pipeline and task</a:t>
            </a:r>
            <a:br>
              <a:rPr lang="en-US" dirty="0"/>
            </a:br>
            <a:r>
              <a:rPr lang="en-US" dirty="0"/>
              <a:t>parallelism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41906" y="3453321"/>
            <a:ext cx="1219170" cy="2469325"/>
            <a:chOff x="1051241" y="2490280"/>
            <a:chExt cx="1219170" cy="2469325"/>
          </a:xfrm>
        </p:grpSpPr>
        <p:cxnSp>
          <p:nvCxnSpPr>
            <p:cNvPr id="5" name="Gerade Verbindung 9"/>
            <p:cNvCxnSpPr/>
            <p:nvPr/>
          </p:nvCxnSpPr>
          <p:spPr>
            <a:xfrm flipV="1">
              <a:off x="1402749" y="2490280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9"/>
            <p:cNvCxnSpPr>
              <a:stCxn id="8" idx="0"/>
              <a:endCxn id="7" idx="2"/>
            </p:cNvCxnSpPr>
            <p:nvPr/>
          </p:nvCxnSpPr>
          <p:spPr>
            <a:xfrm flipV="1">
              <a:off x="1384403" y="447273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/>
            <p:cNvSpPr txBox="1"/>
            <p:nvPr/>
          </p:nvSpPr>
          <p:spPr>
            <a:xfrm>
              <a:off x="1080425" y="414678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051241" y="46336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10"/>
            <p:cNvSpPr txBox="1"/>
            <p:nvPr/>
          </p:nvSpPr>
          <p:spPr>
            <a:xfrm>
              <a:off x="1080143" y="366376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/>
            <p:cNvCxnSpPr>
              <a:stCxn id="7" idx="0"/>
              <a:endCxn id="9" idx="2"/>
            </p:cNvCxnSpPr>
            <p:nvPr/>
          </p:nvCxnSpPr>
          <p:spPr>
            <a:xfrm flipH="1" flipV="1">
              <a:off x="1389126" y="3989717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1076899" y="317413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9"/>
            <p:cNvCxnSpPr>
              <a:stCxn id="9" idx="0"/>
              <a:endCxn id="11" idx="2"/>
            </p:cNvCxnSpPr>
            <p:nvPr/>
          </p:nvCxnSpPr>
          <p:spPr>
            <a:xfrm flipH="1" flipV="1">
              <a:off x="1385882" y="3500087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/>
            <p:cNvSpPr txBox="1"/>
            <p:nvPr/>
          </p:nvSpPr>
          <p:spPr>
            <a:xfrm>
              <a:off x="1155194" y="2665043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 Verbindung 9"/>
            <p:cNvCxnSpPr>
              <a:endCxn id="11" idx="0"/>
            </p:cNvCxnSpPr>
            <p:nvPr/>
          </p:nvCxnSpPr>
          <p:spPr>
            <a:xfrm>
              <a:off x="1080425" y="2943538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>
              <a:stCxn id="11" idx="0"/>
            </p:cNvCxnSpPr>
            <p:nvPr/>
          </p:nvCxnSpPr>
          <p:spPr>
            <a:xfrm flipV="1">
              <a:off x="1385882" y="3012436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/>
          <p:cNvSpPr/>
          <p:nvPr/>
        </p:nvSpPr>
        <p:spPr>
          <a:xfrm>
            <a:off x="3331314" y="437403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9606" y="1311256"/>
            <a:ext cx="3767566" cy="4894991"/>
            <a:chOff x="4349606" y="1311256"/>
            <a:chExt cx="3767566" cy="4894991"/>
          </a:xfrm>
        </p:grpSpPr>
        <p:cxnSp>
          <p:nvCxnSpPr>
            <p:cNvPr id="19" name="Gerade Verbindung 9"/>
            <p:cNvCxnSpPr/>
            <p:nvPr/>
          </p:nvCxnSpPr>
          <p:spPr>
            <a:xfrm flipV="1">
              <a:off x="6249628" y="1418978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10"/>
            <p:cNvSpPr txBox="1"/>
            <p:nvPr/>
          </p:nvSpPr>
          <p:spPr>
            <a:xfrm>
              <a:off x="5923778" y="21028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9"/>
            <p:cNvCxnSpPr>
              <a:stCxn id="30" idx="0"/>
              <a:endCxn id="25" idx="2"/>
            </p:cNvCxnSpPr>
            <p:nvPr/>
          </p:nvCxnSpPr>
          <p:spPr>
            <a:xfrm flipV="1">
              <a:off x="6232032" y="2428785"/>
              <a:ext cx="729" cy="160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10"/>
            <p:cNvSpPr txBox="1"/>
            <p:nvPr/>
          </p:nvSpPr>
          <p:spPr>
            <a:xfrm>
              <a:off x="6002073" y="1593741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9"/>
            <p:cNvCxnSpPr>
              <a:endCxn id="25" idx="0"/>
            </p:cNvCxnSpPr>
            <p:nvPr/>
          </p:nvCxnSpPr>
          <p:spPr>
            <a:xfrm>
              <a:off x="5927304" y="1872236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9"/>
            <p:cNvCxnSpPr>
              <a:stCxn id="25" idx="0"/>
            </p:cNvCxnSpPr>
            <p:nvPr/>
          </p:nvCxnSpPr>
          <p:spPr>
            <a:xfrm flipV="1">
              <a:off x="6232761" y="1941134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"/>
            <p:cNvSpPr txBox="1"/>
            <p:nvPr/>
          </p:nvSpPr>
          <p:spPr>
            <a:xfrm>
              <a:off x="5923049" y="258963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52849" y="4529403"/>
              <a:ext cx="959511" cy="167684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1</a:t>
              </a:r>
            </a:p>
          </p:txBody>
        </p:sp>
        <p:cxnSp>
          <p:nvCxnSpPr>
            <p:cNvPr id="32" name="Gerade Verbindung 9"/>
            <p:cNvCxnSpPr>
              <a:stCxn id="34" idx="0"/>
              <a:endCxn id="33" idx="2"/>
            </p:cNvCxnSpPr>
            <p:nvPr/>
          </p:nvCxnSpPr>
          <p:spPr>
            <a:xfrm flipV="1">
              <a:off x="4844217" y="5306072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10"/>
            <p:cNvSpPr txBox="1"/>
            <p:nvPr/>
          </p:nvSpPr>
          <p:spPr>
            <a:xfrm>
              <a:off x="4540239" y="498012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feld 7"/>
            <p:cNvSpPr txBox="1"/>
            <p:nvPr/>
          </p:nvSpPr>
          <p:spPr>
            <a:xfrm>
              <a:off x="4511055" y="5466990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stCxn id="48" idx="0"/>
              <a:endCxn id="30" idx="2"/>
            </p:cNvCxnSpPr>
            <p:nvPr/>
          </p:nvCxnSpPr>
          <p:spPr>
            <a:xfrm flipV="1">
              <a:off x="4855706" y="2915589"/>
              <a:ext cx="1376326" cy="1613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9"/>
            <p:cNvCxnSpPr>
              <a:stCxn id="38" idx="0"/>
              <a:endCxn id="37" idx="2"/>
            </p:cNvCxnSpPr>
            <p:nvPr/>
          </p:nvCxnSpPr>
          <p:spPr>
            <a:xfrm flipV="1">
              <a:off x="6232032" y="5312557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10"/>
            <p:cNvSpPr txBox="1"/>
            <p:nvPr/>
          </p:nvSpPr>
          <p:spPr>
            <a:xfrm>
              <a:off x="5928054" y="498660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feld 7"/>
            <p:cNvSpPr txBox="1"/>
            <p:nvPr/>
          </p:nvSpPr>
          <p:spPr>
            <a:xfrm>
              <a:off x="5898870" y="547347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Gerade Verbindung 9"/>
            <p:cNvCxnSpPr>
              <a:stCxn id="55" idx="0"/>
              <a:endCxn id="30" idx="2"/>
            </p:cNvCxnSpPr>
            <p:nvPr/>
          </p:nvCxnSpPr>
          <p:spPr>
            <a:xfrm flipH="1" flipV="1">
              <a:off x="6232032" y="2915589"/>
              <a:ext cx="11489" cy="16202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42" idx="0"/>
              <a:endCxn id="41" idx="2"/>
            </p:cNvCxnSpPr>
            <p:nvPr/>
          </p:nvCxnSpPr>
          <p:spPr>
            <a:xfrm flipV="1">
              <a:off x="7629573" y="5319041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10"/>
            <p:cNvSpPr txBox="1"/>
            <p:nvPr/>
          </p:nvSpPr>
          <p:spPr>
            <a:xfrm>
              <a:off x="7325595" y="4993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7"/>
            <p:cNvSpPr txBox="1"/>
            <p:nvPr/>
          </p:nvSpPr>
          <p:spPr>
            <a:xfrm>
              <a:off x="7296411" y="547995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Gerade Verbindung 9"/>
            <p:cNvCxnSpPr>
              <a:stCxn id="57" idx="0"/>
              <a:endCxn id="30" idx="2"/>
            </p:cNvCxnSpPr>
            <p:nvPr/>
          </p:nvCxnSpPr>
          <p:spPr>
            <a:xfrm flipH="1" flipV="1">
              <a:off x="6232032" y="2915589"/>
              <a:ext cx="1409030" cy="16267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760117" y="4529403"/>
              <a:ext cx="959511" cy="1673601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57661" y="4529403"/>
              <a:ext cx="959511" cy="1670358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3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49606" y="1311256"/>
              <a:ext cx="3767566" cy="305722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4</a:t>
              </a:r>
            </a:p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Gerade Verbindung 9"/>
            <p:cNvCxnSpPr>
              <a:stCxn id="53" idx="0"/>
              <a:endCxn id="52" idx="2"/>
            </p:cNvCxnSpPr>
            <p:nvPr/>
          </p:nvCxnSpPr>
          <p:spPr>
            <a:xfrm flipV="1">
              <a:off x="4840974" y="3795041"/>
              <a:ext cx="5005" cy="102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0"/>
            <p:cNvSpPr txBox="1"/>
            <p:nvPr/>
          </p:nvSpPr>
          <p:spPr>
            <a:xfrm>
              <a:off x="4536996" y="3469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feld 7"/>
            <p:cNvSpPr txBox="1"/>
            <p:nvPr/>
          </p:nvSpPr>
          <p:spPr>
            <a:xfrm>
              <a:off x="4507812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Gerade Verbindung 9"/>
            <p:cNvCxnSpPr>
              <a:stCxn id="59" idx="0"/>
              <a:endCxn id="30" idx="2"/>
            </p:cNvCxnSpPr>
            <p:nvPr/>
          </p:nvCxnSpPr>
          <p:spPr>
            <a:xfrm flipV="1">
              <a:off x="4845974" y="2915589"/>
              <a:ext cx="1386058" cy="9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894911" y="3192193"/>
              <a:ext cx="115759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Partitioning on </a:t>
              </a:r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srcIP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endCxn id="48" idx="2"/>
            </p:cNvCxnSpPr>
            <p:nvPr/>
          </p:nvCxnSpPr>
          <p:spPr>
            <a:xfrm flipV="1">
              <a:off x="4850701" y="485535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0"/>
            <p:cNvSpPr txBox="1"/>
            <p:nvPr/>
          </p:nvSpPr>
          <p:spPr>
            <a:xfrm>
              <a:off x="4546723" y="452940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Gerade Verbindung 9"/>
            <p:cNvCxnSpPr>
              <a:endCxn id="55" idx="2"/>
            </p:cNvCxnSpPr>
            <p:nvPr/>
          </p:nvCxnSpPr>
          <p:spPr>
            <a:xfrm flipV="1">
              <a:off x="6238516" y="4861840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0"/>
            <p:cNvSpPr txBox="1"/>
            <p:nvPr/>
          </p:nvSpPr>
          <p:spPr>
            <a:xfrm>
              <a:off x="5934538" y="453588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Gerade Verbindung 9"/>
            <p:cNvCxnSpPr>
              <a:endCxn id="57" idx="2"/>
            </p:cNvCxnSpPr>
            <p:nvPr/>
          </p:nvCxnSpPr>
          <p:spPr>
            <a:xfrm flipV="1">
              <a:off x="7636057" y="4868324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0"/>
            <p:cNvSpPr txBox="1"/>
            <p:nvPr/>
          </p:nvSpPr>
          <p:spPr>
            <a:xfrm>
              <a:off x="7332079" y="45423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2" idx="0"/>
              <a:endCxn id="59" idx="2"/>
            </p:cNvCxnSpPr>
            <p:nvPr/>
          </p:nvCxnSpPr>
          <p:spPr>
            <a:xfrm flipH="1" flipV="1">
              <a:off x="4845974" y="3337837"/>
              <a:ext cx="5" cy="131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10"/>
            <p:cNvSpPr txBox="1"/>
            <p:nvPr/>
          </p:nvSpPr>
          <p:spPr>
            <a:xfrm>
              <a:off x="4536991" y="301188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4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37" y="3332144"/>
            <a:ext cx="3181226" cy="1438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Group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Large-Scale Stream Processing</a:t>
            </a:r>
          </a:p>
          <a:p>
            <a:pPr lvl="1"/>
            <a:r>
              <a:rPr lang="en-US" dirty="0"/>
              <a:t>Limited pipeline parallelism and task parallelism (independent subqueries)</a:t>
            </a:r>
          </a:p>
          <a:p>
            <a:pPr lvl="1"/>
            <a:r>
              <a:rPr lang="en-US" dirty="0"/>
              <a:t>Combine with </a:t>
            </a:r>
            <a:r>
              <a:rPr lang="en-US" b="1" dirty="0">
                <a:solidFill>
                  <a:srgbClr val="7889FB"/>
                </a:solidFill>
              </a:rPr>
              <a:t>data-parallelism over stream groups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Shuffle Grouping</a:t>
            </a:r>
          </a:p>
          <a:p>
            <a:pPr lvl="1"/>
            <a:r>
              <a:rPr lang="en-US" dirty="0"/>
              <a:t>Tuples are randomly distributed across consumer tasks</a:t>
            </a:r>
          </a:p>
          <a:p>
            <a:pPr lvl="1"/>
            <a:r>
              <a:rPr lang="en-US" dirty="0"/>
              <a:t>Good load balance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Fields Grouping</a:t>
            </a:r>
          </a:p>
          <a:p>
            <a:pPr lvl="1"/>
            <a:r>
              <a:rPr lang="en-US" dirty="0"/>
              <a:t>Tuples partitioned by grouping attributes</a:t>
            </a:r>
          </a:p>
          <a:p>
            <a:pPr lvl="1"/>
            <a:r>
              <a:rPr lang="en-US" dirty="0"/>
              <a:t>Guarantees order within keys, but load imbalance if skew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Partial Key Grouping</a:t>
            </a:r>
          </a:p>
          <a:p>
            <a:pPr lvl="1"/>
            <a:r>
              <a:rPr lang="en-US" dirty="0"/>
              <a:t>Apply </a:t>
            </a:r>
            <a:r>
              <a:rPr lang="en-US" b="1" dirty="0">
                <a:solidFill>
                  <a:schemeClr val="accent1"/>
                </a:solidFill>
              </a:rPr>
              <a:t>“power of two choices”</a:t>
            </a:r>
            <a:r>
              <a:rPr lang="en-US" dirty="0"/>
              <a:t> to streaming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Key splitting:</a:t>
            </a:r>
            <a:r>
              <a:rPr lang="en-US" dirty="0">
                <a:sym typeface="Wingdings" panose="05000000000000000000" pitchFamily="2" charset="2"/>
              </a:rPr>
              <a:t> select among 2 candidates per key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(works for all associative aggregation functions) 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Others: Global, None, Direct, Local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06" y="2553523"/>
            <a:ext cx="1283998" cy="40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41" y="514415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40877" y="4939876"/>
            <a:ext cx="220213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Uddin Nasir et al: The power of both choices: Practical load balancing for distributed stream processing engines.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6522" y="680925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0187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#1 </a:t>
            </a:r>
            <a:r>
              <a:rPr lang="en-US" dirty="0">
                <a:solidFill>
                  <a:schemeClr val="tx1"/>
                </a:solidFill>
              </a:rPr>
              <a:t>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</a:t>
            </a:r>
            <a:r>
              <a:rPr lang="en-US" b="1" dirty="0" smtClean="0">
                <a:solidFill>
                  <a:schemeClr val="accent1"/>
                </a:solidFill>
              </a:rPr>
              <a:t>15 </a:t>
            </a:r>
            <a:r>
              <a:rPr lang="en-US" b="1" dirty="0">
                <a:solidFill>
                  <a:schemeClr val="accent1"/>
                </a:solidFill>
              </a:rPr>
              <a:t>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</a:t>
            </a:r>
            <a:r>
              <a:rPr lang="en-US" b="1" dirty="0" smtClean="0">
                <a:solidFill>
                  <a:schemeClr val="accent1"/>
                </a:solidFill>
              </a:rPr>
              <a:t>10, 2:30 pm</a:t>
            </a:r>
            <a:r>
              <a:rPr lang="en-US" dirty="0" smtClean="0">
                <a:solidFill>
                  <a:schemeClr val="tx1"/>
                </a:solidFill>
              </a:rPr>
              <a:t> (60+min </a:t>
            </a:r>
            <a:r>
              <a:rPr lang="en-US" dirty="0">
                <a:solidFill>
                  <a:schemeClr val="tx1"/>
                </a:solidFill>
              </a:rPr>
              <a:t>written exam)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Apache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Topology DAG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Spouts:</a:t>
            </a:r>
            <a:r>
              <a:rPr lang="en-US" dirty="0"/>
              <a:t> sources </a:t>
            </a:r>
            <a:br>
              <a:rPr lang="en-US" dirty="0"/>
            </a:br>
            <a:r>
              <a:rPr lang="en-US" dirty="0"/>
              <a:t>of streams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Bolts:</a:t>
            </a:r>
            <a:r>
              <a:rPr lang="en-US" dirty="0"/>
              <a:t> UDF </a:t>
            </a:r>
            <a:br>
              <a:rPr lang="en-US" dirty="0"/>
            </a:br>
            <a:r>
              <a:rPr lang="en-US" dirty="0"/>
              <a:t>compute ops </a:t>
            </a:r>
          </a:p>
          <a:p>
            <a:pPr lvl="1"/>
            <a:r>
              <a:rPr lang="en-US" dirty="0"/>
              <a:t>Tasks mapped to</a:t>
            </a:r>
            <a:br>
              <a:rPr lang="en-US" dirty="0"/>
            </a:br>
            <a:r>
              <a:rPr lang="en-US" dirty="0"/>
              <a:t>worker processes</a:t>
            </a:r>
            <a:br>
              <a:rPr lang="en-US" dirty="0"/>
            </a:br>
            <a:r>
              <a:rPr lang="en-US" dirty="0"/>
              <a:t>and executors </a:t>
            </a:r>
            <a:br>
              <a:rPr lang="en-US" dirty="0"/>
            </a:br>
            <a:r>
              <a:rPr lang="en-US" dirty="0"/>
              <a:t>(threads)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63050" y="2334636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98476" y="1637578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9197" y="2346379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98476" y="3139404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23107" y="257822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19862" y="284735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76686" y="3382376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73441" y="365150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63714" y="1754611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60469" y="2023742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6954" y="230260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62171" y="261064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58926" y="287977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9" idx="3"/>
            <a:endCxn id="13" idx="1"/>
          </p:cNvCxnSpPr>
          <p:nvPr/>
        </p:nvCxnSpPr>
        <p:spPr>
          <a:xfrm flipV="1">
            <a:off x="4185485" y="1864551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4185485" y="2133682"/>
            <a:ext cx="1774984" cy="55448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9" idx="3"/>
            <a:endCxn id="15" idx="1"/>
          </p:cNvCxnSpPr>
          <p:nvPr/>
        </p:nvCxnSpPr>
        <p:spPr>
          <a:xfrm flipV="1">
            <a:off x="4185485" y="2412543"/>
            <a:ext cx="1781469" cy="27562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/>
          <p:cNvCxnSpPr>
            <a:stCxn id="10" idx="3"/>
            <a:endCxn id="13" idx="1"/>
          </p:cNvCxnSpPr>
          <p:nvPr/>
        </p:nvCxnSpPr>
        <p:spPr>
          <a:xfrm flipV="1">
            <a:off x="4182240" y="1864551"/>
            <a:ext cx="1781474" cy="109274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/>
          <p:cNvCxnSpPr>
            <a:stCxn id="10" idx="3"/>
            <a:endCxn id="14" idx="1"/>
          </p:cNvCxnSpPr>
          <p:nvPr/>
        </p:nvCxnSpPr>
        <p:spPr>
          <a:xfrm flipV="1">
            <a:off x="4182240" y="2133682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3" name="Straight Arrow Connector 32"/>
          <p:cNvCxnSpPr>
            <a:stCxn id="10" idx="3"/>
            <a:endCxn id="15" idx="1"/>
          </p:cNvCxnSpPr>
          <p:nvPr/>
        </p:nvCxnSpPr>
        <p:spPr>
          <a:xfrm flipV="1">
            <a:off x="4182240" y="2412543"/>
            <a:ext cx="1784714" cy="54475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6" name="Straight Arrow Connector 35"/>
          <p:cNvCxnSpPr>
            <a:stCxn id="9" idx="3"/>
            <a:endCxn id="11" idx="1"/>
          </p:cNvCxnSpPr>
          <p:nvPr/>
        </p:nvCxnSpPr>
        <p:spPr>
          <a:xfrm>
            <a:off x="4185485" y="2688163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9" name="Straight Arrow Connector 38"/>
          <p:cNvCxnSpPr>
            <a:stCxn id="10" idx="3"/>
            <a:endCxn id="12" idx="1"/>
          </p:cNvCxnSpPr>
          <p:nvPr/>
        </p:nvCxnSpPr>
        <p:spPr>
          <a:xfrm>
            <a:off x="4182240" y="2957294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2" name="Straight Arrow Connector 41"/>
          <p:cNvCxnSpPr>
            <a:stCxn id="12" idx="3"/>
            <a:endCxn id="17" idx="1"/>
          </p:cNvCxnSpPr>
          <p:nvPr/>
        </p:nvCxnSpPr>
        <p:spPr>
          <a:xfrm flipV="1">
            <a:off x="6435819" y="2989718"/>
            <a:ext cx="1723107" cy="771729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5" name="Straight Arrow Connector 44"/>
          <p:cNvCxnSpPr>
            <a:endCxn id="16" idx="1"/>
          </p:cNvCxnSpPr>
          <p:nvPr/>
        </p:nvCxnSpPr>
        <p:spPr>
          <a:xfrm flipV="1">
            <a:off x="6439064" y="2720587"/>
            <a:ext cx="1723107" cy="77173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8" name="Straight Arrow Connector 47"/>
          <p:cNvCxnSpPr>
            <a:stCxn id="13" idx="3"/>
            <a:endCxn id="16" idx="1"/>
          </p:cNvCxnSpPr>
          <p:nvPr/>
        </p:nvCxnSpPr>
        <p:spPr>
          <a:xfrm>
            <a:off x="6426092" y="1864551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1" name="Straight Arrow Connector 50"/>
          <p:cNvCxnSpPr>
            <a:stCxn id="14" idx="3"/>
            <a:endCxn id="16" idx="1"/>
          </p:cNvCxnSpPr>
          <p:nvPr/>
        </p:nvCxnSpPr>
        <p:spPr>
          <a:xfrm>
            <a:off x="6422847" y="2133682"/>
            <a:ext cx="1739324" cy="58690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4" name="Straight Arrow Connector 53"/>
          <p:cNvCxnSpPr>
            <a:stCxn id="15" idx="3"/>
            <a:endCxn id="16" idx="1"/>
          </p:cNvCxnSpPr>
          <p:nvPr/>
        </p:nvCxnSpPr>
        <p:spPr>
          <a:xfrm>
            <a:off x="6429332" y="2412543"/>
            <a:ext cx="1732839" cy="30804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7" name="Straight Arrow Connector 56"/>
          <p:cNvCxnSpPr>
            <a:endCxn id="17" idx="1"/>
          </p:cNvCxnSpPr>
          <p:nvPr/>
        </p:nvCxnSpPr>
        <p:spPr>
          <a:xfrm>
            <a:off x="6429332" y="1864551"/>
            <a:ext cx="1729594" cy="1125167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60" name="Straight Arrow Connector 59"/>
          <p:cNvCxnSpPr>
            <a:stCxn id="14" idx="3"/>
            <a:endCxn id="17" idx="1"/>
          </p:cNvCxnSpPr>
          <p:nvPr/>
        </p:nvCxnSpPr>
        <p:spPr>
          <a:xfrm>
            <a:off x="6422847" y="2133682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63" name="Straight Arrow Connector 62"/>
          <p:cNvCxnSpPr>
            <a:stCxn id="15" idx="3"/>
            <a:endCxn id="17" idx="1"/>
          </p:cNvCxnSpPr>
          <p:nvPr/>
        </p:nvCxnSpPr>
        <p:spPr>
          <a:xfrm>
            <a:off x="6429332" y="2412543"/>
            <a:ext cx="1729594" cy="57717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497727" y="3332186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Spout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41578" y="1247220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48063" y="2761497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53003" y="1950854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3</a:t>
            </a:r>
          </a:p>
        </p:txBody>
      </p:sp>
      <p:cxnSp>
        <p:nvCxnSpPr>
          <p:cNvPr id="71" name="Straight Arrow Connector 70"/>
          <p:cNvCxnSpPr>
            <a:stCxn id="9" idx="3"/>
            <a:endCxn id="12" idx="1"/>
          </p:cNvCxnSpPr>
          <p:nvPr/>
        </p:nvCxnSpPr>
        <p:spPr>
          <a:xfrm>
            <a:off x="4185485" y="2688163"/>
            <a:ext cx="1787956" cy="107328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74" name="Straight Arrow Connector 73"/>
          <p:cNvCxnSpPr>
            <a:stCxn id="10" idx="3"/>
            <a:endCxn id="11" idx="1"/>
          </p:cNvCxnSpPr>
          <p:nvPr/>
        </p:nvCxnSpPr>
        <p:spPr>
          <a:xfrm>
            <a:off x="4182240" y="2957294"/>
            <a:ext cx="1794446" cy="5350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79" name="Straight Arrow Connector 78"/>
          <p:cNvCxnSpPr>
            <a:stCxn id="11" idx="3"/>
            <a:endCxn id="17" idx="1"/>
          </p:cNvCxnSpPr>
          <p:nvPr/>
        </p:nvCxnSpPr>
        <p:spPr>
          <a:xfrm flipV="1">
            <a:off x="6439064" y="2989718"/>
            <a:ext cx="1719862" cy="50259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82" name="Straight Arrow Connector 81"/>
          <p:cNvCxnSpPr>
            <a:stCxn id="12" idx="3"/>
            <a:endCxn id="16" idx="1"/>
          </p:cNvCxnSpPr>
          <p:nvPr/>
        </p:nvCxnSpPr>
        <p:spPr>
          <a:xfrm flipV="1">
            <a:off x="6435819" y="2720587"/>
            <a:ext cx="1726352" cy="104086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963917" y="4297804"/>
            <a:ext cx="7986408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conf.setNumWorkers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topBuilder.setSpout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("Spout1", new FooS1(),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("Bolt1", new FooB1(),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("Bolt2", new FooB2(),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("Bolt3", new FooB3(),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StormSubmitter.submitTopology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(...,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topBuilder.createTopology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78" y="811584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Twitter Heron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back pressure mechanism </a:t>
            </a:r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</a:p>
          <a:p>
            <a:pPr lvl="1"/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1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52" y="1219284"/>
            <a:ext cx="4423002" cy="2267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4952" y="1789886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9847" y="1796369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832" y="179312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1814" y="178988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5850" y="856034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86" y="3988139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86" y="5113720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498078" y="3851629"/>
            <a:ext cx="17018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9033" y="4996666"/>
            <a:ext cx="21109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993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Discretized Stream (Batch)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Fault tolerance</a:t>
            </a:r>
            <a:r>
              <a:rPr lang="en-US" dirty="0"/>
              <a:t> (low overhead, fast recovery)</a:t>
            </a:r>
          </a:p>
          <a:p>
            <a:pPr lvl="1"/>
            <a:r>
              <a:rPr lang="en-US" dirty="0"/>
              <a:t>Combination w/ </a:t>
            </a:r>
            <a:r>
              <a:rPr lang="en-US" b="1" dirty="0">
                <a:solidFill>
                  <a:srgbClr val="7889FB"/>
                </a:solidFill>
              </a:rPr>
              <a:t>distributed batch analytics</a:t>
            </a:r>
          </a:p>
          <a:p>
            <a:pPr lvl="1"/>
            <a:endParaRPr lang="en-US" sz="700" dirty="0"/>
          </a:p>
          <a:p>
            <a:r>
              <a:rPr lang="en-US" dirty="0"/>
              <a:t>Discretized Streams (</a:t>
            </a:r>
            <a:r>
              <a:rPr lang="en-US" dirty="0" err="1"/>
              <a:t>DStream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Batching of input tuples </a:t>
            </a:r>
            <a:r>
              <a:rPr lang="en-US" dirty="0"/>
              <a:t>(100ms </a:t>
            </a:r>
            <a:r>
              <a:rPr lang="en-AT" dirty="0"/>
              <a:t>–</a:t>
            </a:r>
            <a:r>
              <a:rPr lang="en-US" dirty="0"/>
              <a:t> 1s) based on ingest time</a:t>
            </a:r>
          </a:p>
          <a:p>
            <a:pPr lvl="1"/>
            <a:r>
              <a:rPr lang="en-US" dirty="0"/>
              <a:t>Periodically run distributed jobs of </a:t>
            </a:r>
            <a:r>
              <a:rPr lang="en-US" b="1" dirty="0">
                <a:solidFill>
                  <a:srgbClr val="7889FB"/>
                </a:solidFill>
              </a:rPr>
              <a:t>stateless, deterministic tasks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DStreams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State of all tasks materialized as RDDs, recovery via lineage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High latency, required for batching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30" y="725474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068543" y="3937544"/>
            <a:ext cx="7384792" cy="1261332"/>
            <a:chOff x="1068543" y="3937544"/>
            <a:chExt cx="7384792" cy="1261332"/>
          </a:xfrm>
        </p:grpSpPr>
        <p:sp>
          <p:nvSpPr>
            <p:cNvPr id="6" name="Rounded Rectangle 5"/>
            <p:cNvSpPr/>
            <p:nvPr/>
          </p:nvSpPr>
          <p:spPr>
            <a:xfrm>
              <a:off x="1068543" y="416230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59391" y="417852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79882" y="41850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27850" y="4054880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46488" y="4093792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13356" y="415906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4484" y="416555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820587" y="416654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65400" y="416329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16528" y="416005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64308" y="41590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585724" y="418500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06215" y="41817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54182" y="4051638"/>
              <a:ext cx="904481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36437" y="41785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58490" y="417527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78981" y="418176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26949" y="4051637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4134" y="4552545"/>
              <a:ext cx="298639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Sequence of immutable, partitioned datasets (RDDs)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392293" y="4100278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08606" y="3937544"/>
              <a:ext cx="164472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 Computation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49" y="155464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924895" y="1437912"/>
            <a:ext cx="23144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Discretized streams: fault-tolerant streaming computation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16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Batch/Streaming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Spark Streaming (</a:t>
            </a:r>
            <a:r>
              <a:rPr lang="en-US" dirty="0" err="1"/>
              <a:t>Databricks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Micro-batch computation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streaming</a:t>
            </a:r>
            <a:r>
              <a:rPr lang="en-US" dirty="0"/>
              <a:t> via SQL (2.0), </a:t>
            </a:r>
            <a:r>
              <a:rPr lang="en-US" b="1" dirty="0">
                <a:solidFill>
                  <a:srgbClr val="7889FB"/>
                </a:solidFill>
              </a:rPr>
              <a:t>continuous streaming</a:t>
            </a:r>
            <a:r>
              <a:rPr lang="en-US" dirty="0"/>
              <a:t> (2.3)</a:t>
            </a:r>
          </a:p>
          <a:p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(Data Artisans, now Alibaba)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dirty="0"/>
              <a:t>Batch processing viewed as special case of streaming</a:t>
            </a:r>
          </a:p>
          <a:p>
            <a:r>
              <a:rPr lang="en-US" dirty="0"/>
              <a:t>Google Cloud Dataflow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MR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FlumeJava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MillWheel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Dataflow</a:t>
            </a:r>
          </a:p>
          <a:p>
            <a:pPr lvl="1"/>
            <a:r>
              <a:rPr lang="en-US" dirty="0"/>
              <a:t>Google’s fully managed batch and stream service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Apache Beam (API+SDK from Dataflow)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Abstraction for Spark,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b="1" dirty="0">
                <a:solidFill>
                  <a:srgbClr val="7889FB"/>
                </a:solidFill>
              </a:rPr>
              <a:t>, Dataflow </a:t>
            </a:r>
            <a:r>
              <a:rPr lang="en-US" dirty="0"/>
              <a:t>w/ common API,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Individual runners for the different runtime frameworks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05" y="1469195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15" y="2726256"/>
            <a:ext cx="932414" cy="479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3719" y="3309778"/>
            <a:ext cx="2422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https://flink.apache.org/news/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2019/02/13/unified-batch-streaming-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blink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92" y="5384787"/>
            <a:ext cx="554728" cy="554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13" y="5578321"/>
            <a:ext cx="948447" cy="948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038" y="4408194"/>
            <a:ext cx="558213" cy="72000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31149" y="4184458"/>
            <a:ext cx="224709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Akidau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al.: The Dataflow Model: A Practical Approach to Balancing Correctness, Latency, and Cost in Massive-Scale, Unbounded, Out-of-Order Data Processing.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81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Example Algorithms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Stream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Streaming Analysis Model</a:t>
            </a:r>
          </a:p>
          <a:p>
            <a:pPr lvl="1"/>
            <a:r>
              <a:rPr lang="en-US" dirty="0"/>
              <a:t>Independent of actual storage model and processing system</a:t>
            </a:r>
          </a:p>
          <a:p>
            <a:pPr lvl="1"/>
            <a:r>
              <a:rPr lang="en-US" dirty="0"/>
              <a:t>Unbounded stream of data item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Evaluate function f(S) as aggregate over stream or window of stream</a:t>
            </a:r>
          </a:p>
          <a:p>
            <a:pPr lvl="1"/>
            <a:r>
              <a:rPr lang="en-US" dirty="0"/>
              <a:t>Standing vs ad-hoc queries </a:t>
            </a:r>
          </a:p>
          <a:p>
            <a:pPr lvl="1"/>
            <a:endParaRPr lang="en-US" sz="1200" dirty="0"/>
          </a:p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Aggregation functions (</a:t>
            </a:r>
            <a:r>
              <a:rPr lang="en-US" strike="sngStrike" dirty="0">
                <a:solidFill>
                  <a:schemeClr val="accent1"/>
                </a:solidFill>
              </a:rPr>
              <a:t>MEDIAN</a:t>
            </a:r>
            <a:r>
              <a:rPr lang="en-US" strike="sngStrike" dirty="0"/>
              <a:t>, </a:t>
            </a:r>
            <a:r>
              <a:rPr lang="en-US" strike="sngStrike" dirty="0">
                <a:solidFill>
                  <a:schemeClr val="accent1"/>
                </a:solidFill>
              </a:rPr>
              <a:t>QUANTILES</a:t>
            </a:r>
            <a:r>
              <a:rPr lang="en-US" strike="sngStrike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approximations</a:t>
            </a:r>
            <a:endParaRPr lang="en-US" dirty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Selected Algorithms</a:t>
            </a:r>
          </a:p>
          <a:p>
            <a:pPr lvl="1"/>
            <a:r>
              <a:rPr lang="en-US" dirty="0" smtClean="0"/>
              <a:t>Approximate </a:t>
            </a:r>
            <a:r>
              <a:rPr lang="en-US" dirty="0"/>
              <a:t># Distinct Items (e.g., </a:t>
            </a:r>
            <a:r>
              <a:rPr lang="en-US" dirty="0" smtClean="0"/>
              <a:t>KMV)</a:t>
            </a:r>
            <a:endParaRPr lang="en-US" dirty="0"/>
          </a:p>
          <a:p>
            <a:pPr lvl="1"/>
            <a:r>
              <a:rPr lang="en-US" dirty="0"/>
              <a:t>Approximate Heavy Hitters (e.g. </a:t>
            </a:r>
            <a:r>
              <a:rPr lang="en-US" dirty="0" err="1"/>
              <a:t>CountMin</a:t>
            </a:r>
            <a:r>
              <a:rPr lang="en-US" dirty="0"/>
              <a:t>-Sketch)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8352" y="3249036"/>
            <a:ext cx="24027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Data Warehousing, ETL, and SQL/OLAP</a:t>
            </a:r>
          </a:p>
        </p:txBody>
      </p:sp>
    </p:spTree>
    <p:extLst>
      <p:ext uri="{BB962C8B-B14F-4D97-AF65-F5344CB8AC3E}">
        <p14:creationId xmlns:p14="http://schemas.microsoft.com/office/powerpoint/2010/main" val="21513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47096" y="3404683"/>
            <a:ext cx="4101844" cy="687100"/>
            <a:chOff x="4747096" y="3404683"/>
            <a:chExt cx="4101844" cy="6871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2800" y="2548406"/>
            <a:ext cx="3728069" cy="759992"/>
            <a:chOff x="5202800" y="2548406"/>
            <a:chExt cx="3728069" cy="759992"/>
          </a:xfrm>
        </p:grpSpPr>
        <p:sp>
          <p:nvSpPr>
            <p:cNvPr id="20" name="Rounded Rectangle 19"/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839790" y="3630788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2511" y="3871449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39052" y="3479255"/>
            <a:ext cx="3632635" cy="143648"/>
            <a:chOff x="5039052" y="3479255"/>
            <a:chExt cx="3632635" cy="143648"/>
          </a:xfrm>
        </p:grpSpPr>
        <p:sp>
          <p:nvSpPr>
            <p:cNvPr id="44" name="Oval 43"/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33547" y="4590531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45" y="5529981"/>
            <a:ext cx="561701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1507787" y="5510525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38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7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4387"/>
              </p:ext>
            </p:extLst>
          </p:nvPr>
        </p:nvGraphicFramePr>
        <p:xfrm>
          <a:off x="4816338" y="3565776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Summarization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Summarize stream in sketch</a:t>
            </a:r>
            <a:r>
              <a:rPr lang="en-US" dirty="0"/>
              <a:t>/synopsis w/ limited memory</a:t>
            </a:r>
          </a:p>
          <a:p>
            <a:pPr lvl="1"/>
            <a:r>
              <a:rPr lang="en-US" dirty="0"/>
              <a:t>Finding quantiles, frequent items (heavy hitters),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Count-Min (CM) Sketch</a:t>
            </a:r>
          </a:p>
          <a:p>
            <a:pPr lvl="1"/>
            <a:r>
              <a:rPr lang="en-US" dirty="0"/>
              <a:t>Two-dimensional count array</a:t>
            </a:r>
            <a:br>
              <a:rPr lang="en-US" dirty="0"/>
            </a:br>
            <a:r>
              <a:rPr lang="en-US" dirty="0"/>
              <a:t>of width w and depth d</a:t>
            </a:r>
          </a:p>
          <a:p>
            <a:pPr lvl="1"/>
            <a:r>
              <a:rPr lang="en-US" dirty="0"/>
              <a:t>d hash functions map</a:t>
            </a:r>
            <a:br>
              <a:rPr lang="en-US" dirty="0"/>
            </a:br>
            <a:r>
              <a:rPr lang="en-US" dirty="0"/>
              <a:t>{1 … n} </a:t>
            </a:r>
            <a:r>
              <a:rPr lang="en-US" dirty="0">
                <a:sym typeface="Wingdings" panose="05000000000000000000" pitchFamily="2" charset="2"/>
              </a:rPr>
              <a:t> {1 … w}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Update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,c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and increase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counts of all locations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Point query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and estimate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frequency as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min(count[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j,h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j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)])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17974" y="2548406"/>
            <a:ext cx="3728069" cy="759992"/>
            <a:chOff x="5017974" y="2548406"/>
            <a:chExt cx="3728069" cy="759992"/>
          </a:xfrm>
        </p:grpSpPr>
        <p:sp>
          <p:nvSpPr>
            <p:cNvPr id="8" name="Rounded Rectangle 7"/>
            <p:cNvSpPr/>
            <p:nvPr/>
          </p:nvSpPr>
          <p:spPr>
            <a:xfrm>
              <a:off x="5017974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6448142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62787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13915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70018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14831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65959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13739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4482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Unlikely similar hash collisions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91609"/>
              </p:ext>
            </p:extLst>
          </p:nvPr>
        </p:nvGraphicFramePr>
        <p:xfrm>
          <a:off x="4806613" y="3560734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48264" y="3541278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4749" y="389796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1232" y="426437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7717" y="463078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4202" y="499719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78809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473620" y="631084"/>
            <a:ext cx="28208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[Graham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Cormode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Improved Data Stream Summary: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Count-Min Sketch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Its Applications. LATIN 2004]</a:t>
            </a:r>
          </a:p>
        </p:txBody>
      </p:sp>
    </p:spTree>
    <p:extLst>
      <p:ext uri="{BB962C8B-B14F-4D97-AF65-F5344CB8AC3E}">
        <p14:creationId xmlns:p14="http://schemas.microsoft.com/office/powerpoint/2010/main" val="37530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Distributed Machine Learning Systems</a:t>
            </a:r>
            <a:r>
              <a:rPr lang="en-US" dirty="0">
                <a:solidFill>
                  <a:schemeClr val="tx1"/>
                </a:solidFill>
              </a:rPr>
              <a:t> [Jan </a:t>
            </a:r>
            <a:r>
              <a:rPr lang="en-US" smtClean="0">
                <a:solidFill>
                  <a:schemeClr val="tx1"/>
                </a:solidFill>
              </a:rPr>
              <a:t>27]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Written Exam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[Feb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, 2:30 pm</a:t>
            </a:r>
            <a:r>
              <a:rPr lang="en-US" dirty="0">
                <a:solidFill>
                  <a:schemeClr val="tx1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9344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0" y="3091269"/>
            <a:ext cx="7717277" cy="2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streams</a:t>
            </a:r>
            <a:r>
              <a:rPr lang="en-US" dirty="0"/>
              <a:t>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</a:t>
            </a:r>
            <a:r>
              <a:rPr lang="en-US" dirty="0" err="1"/>
              <a:t>IoT</a:t>
            </a:r>
            <a:r>
              <a:rPr lang="en-US" dirty="0"/>
              <a:t>, and monitoring (traffic, </a:t>
            </a:r>
            <a:r>
              <a:rPr lang="en-US" dirty="0" err="1"/>
              <a:t>env</a:t>
            </a:r>
            <a:r>
              <a:rPr lang="en-US" dirty="0"/>
              <a:t>, networks)</a:t>
            </a:r>
          </a:p>
          <a:p>
            <a:pPr lvl="1"/>
            <a:endParaRPr lang="en-US" dirty="0"/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(aka standing) queries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B90E47-6EB2-41DC-88F9-8BF5BB0E60B7}"/>
              </a:ext>
            </a:extLst>
          </p:cNvPr>
          <p:cNvGrpSpPr/>
          <p:nvPr/>
        </p:nvGrpSpPr>
        <p:grpSpPr>
          <a:xfrm>
            <a:off x="408562" y="3894186"/>
            <a:ext cx="3029889" cy="2318900"/>
            <a:chOff x="408562" y="3894186"/>
            <a:chExt cx="3029889" cy="2318900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2"/>
              <a:endCxn id="19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2"/>
              <a:endCxn id="21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2"/>
              <a:endCxn id="22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20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CC0B8B-9DDB-4304-B0F9-5126ADE6745E}"/>
              </a:ext>
            </a:extLst>
          </p:cNvPr>
          <p:cNvGrpSpPr/>
          <p:nvPr/>
        </p:nvGrpSpPr>
        <p:grpSpPr>
          <a:xfrm>
            <a:off x="4140879" y="3715968"/>
            <a:ext cx="4523249" cy="2352584"/>
            <a:chOff x="4140879" y="3715968"/>
            <a:chExt cx="4523249" cy="2352584"/>
          </a:xfrm>
        </p:grpSpPr>
        <p:sp>
          <p:nvSpPr>
            <p:cNvPr id="29" name="Lightning Bolt 28"/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" name="Rounded Rectangle 3"/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35" name="Straight Arrow Connector 34"/>
            <p:cNvCxnSpPr>
              <a:stCxn id="4" idx="0"/>
              <a:endCxn id="31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9" name="Straight Arrow Connector 38"/>
            <p:cNvCxnSpPr>
              <a:stCxn id="4" idx="3"/>
              <a:endCxn id="32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2" name="Straight Arrow Connector 41"/>
            <p:cNvCxnSpPr>
              <a:stCxn id="31" idx="3"/>
              <a:endCxn id="33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6" name="Straight Arrow Connector 45"/>
            <p:cNvCxnSpPr>
              <a:stCxn id="32" idx="3"/>
              <a:endCxn id="33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9" y="908029"/>
            <a:ext cx="1051124" cy="5905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08" y="1002903"/>
            <a:ext cx="788817" cy="591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13" y="1639516"/>
            <a:ext cx="944872" cy="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</a:p>
          <a:p>
            <a:pPr lvl="1"/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850" y="2120629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324928" y="1789889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196171" cy="4941101"/>
          </a:xfrm>
        </p:spPr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 err="1">
                <a:solidFill>
                  <a:srgbClr val="7889FB"/>
                </a:solidFill>
              </a:rPr>
              <a:t>Biztalk</a:t>
            </a:r>
            <a:r>
              <a:rPr lang="en-US" b="1" dirty="0">
                <a:solidFill>
                  <a:srgbClr val="7889FB"/>
                </a:solidFill>
              </a:rPr>
              <a:t>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Artisans), </a:t>
            </a:r>
            <a:r>
              <a:rPr lang="en-US" b="1" dirty="0">
                <a:solidFill>
                  <a:srgbClr val="7889FB"/>
                </a:solidFill>
              </a:rPr>
              <a:t>Apache Kafka</a:t>
            </a:r>
            <a:r>
              <a:rPr lang="en-US" dirty="0"/>
              <a:t> (Confluent),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2" y="5683124"/>
            <a:ext cx="1524585" cy="455030"/>
          </a:xfrm>
          <a:prstGeom prst="rect">
            <a:avLst/>
          </a:prstGeom>
        </p:spPr>
      </p:pic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74" y="566086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88" y="5654233"/>
            <a:ext cx="932414" cy="479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5724388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</a:t>
            </a:r>
            <a:br>
              <a:rPr lang="en-US" dirty="0"/>
            </a:br>
            <a:r>
              <a:rPr lang="en-US" dirty="0"/>
              <a:t>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ops (w/ state)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</a:t>
            </a:r>
            <a:br>
              <a:rPr lang="en-US" dirty="0"/>
            </a:br>
            <a:r>
              <a:rPr lang="en-US" dirty="0"/>
              <a:t>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</a:t>
            </a:r>
            <a:br>
              <a:rPr lang="en-US" dirty="0"/>
            </a:br>
            <a:r>
              <a:rPr lang="en-US" dirty="0"/>
              <a:t>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</a:t>
            </a:r>
            <a:br>
              <a:rPr lang="en-US" dirty="0"/>
            </a:br>
            <a:r>
              <a:rPr lang="el-GR" dirty="0"/>
              <a:t>σ</a:t>
            </a:r>
            <a:r>
              <a:rPr lang="en-US" baseline="-25000" dirty="0"/>
              <a:t>A=7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638" y="4250987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067277" y="5750926"/>
            <a:ext cx="778958" cy="417324"/>
            <a:chOff x="1561928" y="5078588"/>
            <a:chExt cx="778958" cy="417324"/>
          </a:xfrm>
        </p:grpSpPr>
        <p:cxnSp>
          <p:nvCxnSpPr>
            <p:cNvPr id="6" name="Straight Arrow Connector 5"/>
            <p:cNvCxnSpPr>
              <a:endCxn id="7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ghtning Bolt 14"/>
          <p:cNvSpPr/>
          <p:nvPr/>
        </p:nvSpPr>
        <p:spPr>
          <a:xfrm>
            <a:off x="4617533" y="2955075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0292" y="213811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3264" y="213486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5647" y="305845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49422" y="3124766"/>
            <a:ext cx="293277" cy="236705"/>
            <a:chOff x="5581337" y="3056661"/>
            <a:chExt cx="293277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4557" y="2200672"/>
            <a:ext cx="293277" cy="236705"/>
            <a:chOff x="5581337" y="3056661"/>
            <a:chExt cx="293277" cy="236705"/>
          </a:xfrm>
        </p:grpSpPr>
        <p:sp>
          <p:nvSpPr>
            <p:cNvPr id="33" name="Rectangle 3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9279571">
            <a:off x="6568317" y="2549393"/>
            <a:ext cx="293277" cy="236705"/>
            <a:chOff x="5581337" y="3056661"/>
            <a:chExt cx="293277" cy="236705"/>
          </a:xfrm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7103"/>
              </p:ext>
            </p:extLst>
          </p:nvPr>
        </p:nvGraphicFramePr>
        <p:xfrm>
          <a:off x="6063024" y="1541367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>
            <a:stCxn id="15" idx="5"/>
            <a:endCxn id="24" idx="2"/>
          </p:cNvCxnSpPr>
          <p:nvPr/>
        </p:nvCxnSpPr>
        <p:spPr>
          <a:xfrm>
            <a:off x="5075312" y="3242853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0"/>
            <a:endCxn id="19" idx="1"/>
          </p:cNvCxnSpPr>
          <p:nvPr/>
        </p:nvCxnSpPr>
        <p:spPr>
          <a:xfrm>
            <a:off x="5742699" y="3243119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0"/>
            <a:endCxn id="41" idx="2"/>
          </p:cNvCxnSpPr>
          <p:nvPr/>
        </p:nvCxnSpPr>
        <p:spPr>
          <a:xfrm flipV="1">
            <a:off x="6289383" y="2759378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0"/>
            <a:endCxn id="17" idx="1"/>
          </p:cNvCxnSpPr>
          <p:nvPr/>
        </p:nvCxnSpPr>
        <p:spPr>
          <a:xfrm flipV="1">
            <a:off x="6829439" y="2319534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17" idx="1"/>
          </p:cNvCxnSpPr>
          <p:nvPr/>
        </p:nvCxnSpPr>
        <p:spPr>
          <a:xfrm>
            <a:off x="6535196" y="1763614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" idx="3"/>
            <a:endCxn id="36" idx="2"/>
          </p:cNvCxnSpPr>
          <p:nvPr/>
        </p:nvCxnSpPr>
        <p:spPr>
          <a:xfrm flipV="1">
            <a:off x="7550736" y="2319025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0"/>
            <a:endCxn id="16" idx="1"/>
          </p:cNvCxnSpPr>
          <p:nvPr/>
        </p:nvCxnSpPr>
        <p:spPr>
          <a:xfrm>
            <a:off x="8117834" y="2319025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n 64"/>
          <p:cNvSpPr/>
          <p:nvPr/>
        </p:nvSpPr>
        <p:spPr>
          <a:xfrm>
            <a:off x="6436481" y="3292699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>
            <a:off x="7385663" y="3026531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8936" y="3428662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1923" y="4863829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minimal DAG w/o redundancy (see </a:t>
            </a:r>
            <a:r>
              <a:rPr lang="en-US" b="1" dirty="0">
                <a:solidFill>
                  <a:srgbClr val="7889FB"/>
                </a:solidFill>
              </a:rPr>
              <a:t>DM 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subexpression 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611559" y="261699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926" y="2467619"/>
            <a:ext cx="1817427" cy="1820771"/>
            <a:chOff x="1086926" y="2467619"/>
            <a:chExt cx="1817427" cy="1820771"/>
          </a:xfrm>
        </p:grpSpPr>
        <p:cxnSp>
          <p:nvCxnSpPr>
            <p:cNvPr id="7" name="Gerade Verbindung 9"/>
            <p:cNvCxnSpPr>
              <a:stCxn id="24" idx="0"/>
              <a:endCxn id="27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7"/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23" name="Textfeld 7"/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4" name="Textfeld 7"/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5" name="Textfeld 10"/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10"/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9"/>
            <p:cNvCxnSpPr>
              <a:stCxn id="23" idx="0"/>
              <a:endCxn id="26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9"/>
            <p:cNvCxnSpPr>
              <a:stCxn id="22" idx="0"/>
              <a:endCxn id="25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0"/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7" name="Gerade Verbindung 9"/>
            <p:cNvCxnSpPr>
              <a:stCxn id="36" idx="2"/>
              <a:endCxn id="25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36" idx="2"/>
              <a:endCxn id="26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"/>
            <p:cNvCxnSpPr>
              <a:stCxn id="36" idx="2"/>
              <a:endCxn id="27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7"/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stCxn id="46" idx="2"/>
              <a:endCxn id="36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62158" y="2474109"/>
            <a:ext cx="2041168" cy="2219605"/>
            <a:chOff x="3162158" y="2474109"/>
            <a:chExt cx="2041168" cy="2219605"/>
          </a:xfrm>
        </p:grpSpPr>
        <p:sp>
          <p:nvSpPr>
            <p:cNvPr id="8" name="Textfeld 10"/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Gerade Verbindung 11"/>
            <p:cNvCxnSpPr>
              <a:stCxn id="60" idx="0"/>
              <a:endCxn id="8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"/>
            <p:cNvCxnSpPr>
              <a:stCxn id="54" idx="0"/>
              <a:endCxn id="57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7"/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54" name="Textfeld 7"/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56" name="Textfeld 10"/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feld 10"/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3" idx="0"/>
              <a:endCxn id="56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/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2" name="Gerade Verbindung 9"/>
            <p:cNvCxnSpPr>
              <a:stCxn id="60" idx="2"/>
              <a:endCxn id="56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9"/>
            <p:cNvCxnSpPr>
              <a:stCxn id="60" idx="2"/>
              <a:endCxn id="57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7"/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Gerade Verbindung 9"/>
            <p:cNvCxnSpPr>
              <a:stCxn id="64" idx="2"/>
              <a:endCxn id="8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9"/>
            <p:cNvCxnSpPr>
              <a:stCxn id="69" idx="0"/>
              <a:endCxn id="70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7"/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feld 10"/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1" name="Gerade Verbindung 11"/>
            <p:cNvCxnSpPr>
              <a:stCxn id="70" idx="0"/>
              <a:endCxn id="8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976717" y="2470865"/>
            <a:ext cx="2949070" cy="2219605"/>
            <a:chOff x="5976717" y="2470865"/>
            <a:chExt cx="2949070" cy="2219605"/>
          </a:xfrm>
        </p:grpSpPr>
        <p:sp>
          <p:nvSpPr>
            <p:cNvPr id="76" name="Textfeld 10"/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11"/>
            <p:cNvCxnSpPr>
              <a:stCxn id="84" idx="0"/>
              <a:endCxn id="76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"/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80" name="Textfeld 7"/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81" name="Textfeld 10"/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Gerade Verbindung 9"/>
            <p:cNvCxnSpPr>
              <a:stCxn id="79" idx="0"/>
              <a:endCxn id="81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5" name="Gerade Verbindung 9"/>
            <p:cNvCxnSpPr>
              <a:stCxn id="84" idx="2"/>
              <a:endCxn id="81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9"/>
            <p:cNvCxnSpPr>
              <a:stCxn id="84" idx="2"/>
              <a:endCxn id="82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7"/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Gerade Verbindung 9"/>
            <p:cNvCxnSpPr>
              <a:stCxn id="87" idx="2"/>
              <a:endCxn id="76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9"/>
            <p:cNvCxnSpPr>
              <a:stCxn id="90" idx="0"/>
              <a:endCxn id="91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7"/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10"/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stCxn id="91" idx="0"/>
              <a:endCxn id="76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7"/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94" name="Textfeld 10"/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5" name="Gerade Verbindung 9"/>
            <p:cNvCxnSpPr>
              <a:stCxn id="93" idx="0"/>
              <a:endCxn id="94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feld 10"/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97" name="Gerade Verbindung 9"/>
            <p:cNvCxnSpPr>
              <a:stCxn id="96" idx="2"/>
              <a:endCxn id="94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7"/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9" name="Gerade Verbindung 9"/>
            <p:cNvCxnSpPr>
              <a:stCxn id="98" idx="2"/>
              <a:endCxn id="96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11"/>
            <p:cNvCxnSpPr>
              <a:stCxn id="84" idx="0"/>
              <a:endCxn id="96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0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45040</TotalTime>
  <Words>1812</Words>
  <Application>Microsoft Office PowerPoint</Application>
  <PresentationFormat>On-screen Show (4:3)</PresentationFormat>
  <Paragraphs>527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Consolas</vt:lpstr>
      <vt:lpstr>Sun-ExtA</vt:lpstr>
      <vt:lpstr>Wingdings</vt:lpstr>
      <vt:lpstr>TU Graz Standard</vt:lpstr>
      <vt:lpstr>Data Integration and Large Scale Analysis 11 Stream Processing</vt:lpstr>
      <vt:lpstr>Announcements/Org</vt:lpstr>
      <vt:lpstr>Agenda</vt:lpstr>
      <vt:lpstr>Data Stream Processing</vt:lpstr>
      <vt:lpstr>Stream Processing Terminology</vt:lpstr>
      <vt:lpstr>Stream Processing Terminology, cont.</vt:lpstr>
      <vt:lpstr>History of Stream Processing Systems</vt:lpstr>
      <vt:lpstr>System Architecture – Native Streaming</vt:lpstr>
      <vt:lpstr>System Architecture – Sharing </vt:lpstr>
      <vt:lpstr>System Architecture – Handling Overload</vt:lpstr>
      <vt:lpstr>Time (Event, System, Processing)</vt:lpstr>
      <vt:lpstr>Durability and Consistency Guarantees</vt:lpstr>
      <vt:lpstr>Window Semantics</vt:lpstr>
      <vt:lpstr>Stream Joins</vt:lpstr>
      <vt:lpstr>Stream Joins, cont.</vt:lpstr>
      <vt:lpstr>Distributed Stream Processing</vt:lpstr>
      <vt:lpstr>Query-Aware Stream Partitioning</vt:lpstr>
      <vt:lpstr>Query-Aware Stream Partitioning, cont.</vt:lpstr>
      <vt:lpstr>Stream Group Partitioning</vt:lpstr>
      <vt:lpstr>Example Apache Storm</vt:lpstr>
      <vt:lpstr>Example Twitter Heron</vt:lpstr>
      <vt:lpstr>Discretized Stream (Batch) Computation</vt:lpstr>
      <vt:lpstr>Unified Batch/Streaming Engines</vt:lpstr>
      <vt:lpstr>Data Stream Mining</vt:lpstr>
      <vt:lpstr>Overview Stream Mining</vt:lpstr>
      <vt:lpstr>Number of Distinct Items</vt:lpstr>
      <vt:lpstr>Stream Summarization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- 11 Stream Processing</dc:title>
  <dc:subject/>
  <dc:creator>Shafaq Siddiqi</dc:creator>
  <cp:keywords/>
  <dc:description/>
  <cp:lastModifiedBy>Shafaq Siddiqui</cp:lastModifiedBy>
  <cp:revision>1945</cp:revision>
  <cp:lastPrinted>2020-01-20T19:46:59Z</cp:lastPrinted>
  <dcterms:created xsi:type="dcterms:W3CDTF">2018-07-12T06:39:10Z</dcterms:created>
  <dcterms:modified xsi:type="dcterms:W3CDTF">2023-01-27T13:35:59Z</dcterms:modified>
  <cp:category/>
</cp:coreProperties>
</file>