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289" r:id="rId3"/>
    <p:sldId id="617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18" r:id="rId16"/>
    <p:sldId id="654" r:id="rId17"/>
    <p:sldId id="636" r:id="rId18"/>
    <p:sldId id="631" r:id="rId19"/>
    <p:sldId id="635" r:id="rId20"/>
    <p:sldId id="632" r:id="rId21"/>
    <p:sldId id="633" r:id="rId22"/>
    <p:sldId id="634" r:id="rId23"/>
    <p:sldId id="655" r:id="rId24"/>
    <p:sldId id="667" r:id="rId25"/>
    <p:sldId id="656" r:id="rId26"/>
    <p:sldId id="658" r:id="rId27"/>
    <p:sldId id="659" r:id="rId28"/>
    <p:sldId id="664" r:id="rId29"/>
    <p:sldId id="665" r:id="rId30"/>
    <p:sldId id="666" r:id="rId31"/>
    <p:sldId id="612" r:id="rId3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8499" autoAdjust="0"/>
  </p:normalViewPr>
  <p:slideViewPr>
    <p:cSldViewPr snapToGrid="0" snapToObjects="1">
      <p:cViewPr varScale="1">
        <p:scale>
          <a:sx n="75" d="100"/>
          <a:sy n="75" d="100"/>
        </p:scale>
        <p:origin x="14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25.01.2023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25.01.2023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17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21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16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96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18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Alternative:</a:t>
            </a:r>
            <a:r>
              <a:rPr lang="en-US" baseline="0" dirty="0"/>
              <a:t> </a:t>
            </a:r>
            <a:r>
              <a:rPr lang="en-US" baseline="0" dirty="0" err="1"/>
              <a:t>OrderKey</a:t>
            </a:r>
            <a:r>
              <a:rPr lang="en-US" baseline="0" dirty="0"/>
              <a:t> in Fact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73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reduceByKey</a:t>
            </a:r>
            <a:r>
              <a:rPr lang="en-US" baseline="0" dirty="0"/>
              <a:t> also possible of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08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4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Machine Learning Systems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12 Distributed Machine Learning Systems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12.png"/><Relationship Id="rId12" Type="http://schemas.openxmlformats.org/officeDocument/2006/relationships/image" Target="../media/image34.svg"/><Relationship Id="rId17" Type="http://schemas.openxmlformats.org/officeDocument/2006/relationships/image" Target="../media/image32.png"/><Relationship Id="rId2" Type="http://schemas.openxmlformats.org/officeDocument/2006/relationships/image" Target="../media/image16.jpg"/><Relationship Id="rId16" Type="http://schemas.openxmlformats.org/officeDocument/2006/relationships/image" Target="../media/image3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5" Type="http://schemas.openxmlformats.org/officeDocument/2006/relationships/image" Target="../media/image19.png"/><Relationship Id="rId10" Type="http://schemas.openxmlformats.org/officeDocument/2006/relationships/image" Target="../media/image23.png"/><Relationship Id="rId19" Type="http://schemas.openxmlformats.org/officeDocument/2006/relationships/image" Target="../media/image34.jpg"/><Relationship Id="rId4" Type="http://schemas.openxmlformats.org/officeDocument/2006/relationships/image" Target="../media/image18.png"/><Relationship Id="rId9" Type="http://schemas.openxmlformats.org/officeDocument/2006/relationships/image" Target="../media/image17.svg"/><Relationship Id="rId14" Type="http://schemas.openxmlformats.org/officeDocument/2006/relationships/image" Target="../media/image36.svg"/><Relationship Id="rId2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dirty="0"/>
              <a:t>Data Integration and </a:t>
            </a:r>
            <a:r>
              <a:rPr lang="de-DE" sz="3600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 smtClean="0"/>
              <a:t>12 </a:t>
            </a:r>
            <a:r>
              <a:rPr lang="de-DE" sz="3200" b="1" dirty="0"/>
              <a:t>Distributed ML Systems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Slides credit: Matthias Boehm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27, 2023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0400"/>
            <a:ext cx="8304229" cy="46673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 err="1"/>
              <a:t>async</a:t>
            </a:r>
            <a:r>
              <a:rPr lang="en-US" dirty="0"/>
              <a:t>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(trend 2018)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tx1"/>
                </a:solidFill>
              </a:rPr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</a:t>
            </a:r>
            <a:r>
              <a:rPr lang="en-US" dirty="0" err="1"/>
              <a:t>param</a:t>
            </a:r>
            <a:r>
              <a:rPr lang="en-US" dirty="0"/>
              <a:t>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Transfer optimizations:</a:t>
            </a:r>
            <a:r>
              <a:rPr lang="en-US" dirty="0"/>
              <a:t> </a:t>
            </a:r>
            <a:r>
              <a:rPr lang="en-US" dirty="0" err="1"/>
              <a:t>lossy</a:t>
            </a:r>
            <a:r>
              <a:rPr lang="en-US" dirty="0"/>
              <a:t> compression, </a:t>
            </a:r>
            <a:r>
              <a:rPr lang="en-US" dirty="0" err="1"/>
              <a:t>sparsification</a:t>
            </a:r>
            <a:r>
              <a:rPr lang="en-US" dirty="0"/>
              <a:t>, residual accumulation, layer-wise all-reduce, gradient clipping, momentum corrections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8" y="1524667"/>
            <a:ext cx="741075" cy="385587"/>
          </a:xfrm>
          <a:prstGeom prst="rect">
            <a:avLst/>
          </a:prstGeom>
        </p:spPr>
      </p:pic>
      <p:pic>
        <p:nvPicPr>
          <p:cNvPr id="20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2565" y="1892291"/>
            <a:ext cx="1280160" cy="308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925" y="2046319"/>
            <a:ext cx="1388669" cy="40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50" y="2714423"/>
            <a:ext cx="2745921" cy="2380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4C8685-BFBE-4C6E-A961-EA57C99B7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7" y="3694313"/>
            <a:ext cx="765094" cy="26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BA64B-C9CA-4370-BA3D-F77A68CA6E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5145822" y="4049367"/>
            <a:ext cx="639447" cy="3268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09" y="36841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0" y="3390264"/>
            <a:ext cx="1027585" cy="21303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7" name="Rectangle 26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6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</a:t>
            </a:r>
            <a:br>
              <a:rPr lang="en-US" dirty="0"/>
            </a:b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 err="1"/>
              <a:t>Checkpointing</a:t>
            </a:r>
            <a:r>
              <a:rPr lang="en-US" dirty="0"/>
              <a:t> (</a:t>
            </a:r>
            <a:r>
              <a:rPr lang="en-US" dirty="0" err="1"/>
              <a:t>MapReduce</a:t>
            </a:r>
            <a:r>
              <a:rPr lang="en-US" dirty="0"/>
              <a:t>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77" y="1487700"/>
            <a:ext cx="2668177" cy="16636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1" name="Rectangle 20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endParaRPr lang="en-US" sz="12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 err="1"/>
              <a:t>acc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max </a:t>
            </a:r>
            <a:r>
              <a:rPr lang="en-US" b="1" dirty="0" err="1">
                <a:solidFill>
                  <a:srgbClr val="7889FB"/>
                </a:solidFill>
              </a:rPr>
              <a:t>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SystemDS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Weld, Taco, Julia, </a:t>
            </a:r>
            <a:br>
              <a:rPr lang="en-US" dirty="0"/>
            </a:br>
            <a:r>
              <a:rPr lang="en-US" dirty="0"/>
              <a:t>TF XLA, 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68" y="4852446"/>
            <a:ext cx="877017" cy="11707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254" y="5029067"/>
            <a:ext cx="3382137" cy="922020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6136" y="2026751"/>
            <a:ext cx="1280160" cy="308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796" y="2552032"/>
            <a:ext cx="1388669" cy="403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16" y="2013314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62" y="1688726"/>
            <a:ext cx="1027585" cy="2130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80" y="1243856"/>
            <a:ext cx="919781" cy="365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18" y="1276857"/>
            <a:ext cx="491759" cy="381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49" y="2067304"/>
            <a:ext cx="741075" cy="385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8853" y="463099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30" name="Rectangle 2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52465" y="2473337"/>
            <a:ext cx="11661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Apache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</a:t>
            </a:r>
            <a:br>
              <a:rPr lang="en-US" dirty="0"/>
            </a:br>
            <a:r>
              <a:rPr lang="en-US" dirty="0"/>
              <a:t> in </a:t>
            </a:r>
            <a:r>
              <a:rPr lang="en-US" dirty="0" err="1"/>
              <a:t>NoScope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/>
              <a:t>MLBase, Auto-WEKA, TuPAQ, Auto-sklearn, Auto-WEKA 2.0</a:t>
            </a:r>
          </a:p>
          <a:p>
            <a:pPr lvl="1"/>
            <a:r>
              <a:rPr lang="de-DE" dirty="0"/>
              <a:t>AutoML services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</a:t>
            </a:r>
            <a:br>
              <a:rPr lang="en-US" dirty="0"/>
            </a:br>
            <a:r>
              <a:rPr lang="en-US" dirty="0"/>
              <a:t>rotations/shifting, and labeling IDEs (Software 2.0)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0" name="Rectangle 1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1871" y="5080587"/>
            <a:ext cx="3219973" cy="914824"/>
            <a:chOff x="5751871" y="5080587"/>
            <a:chExt cx="3219973" cy="914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51871" y="51717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3622" y="2535189"/>
            <a:ext cx="4106367" cy="1061476"/>
            <a:chOff x="4834126" y="3842880"/>
            <a:chExt cx="4106367" cy="1061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4126" y="3842880"/>
              <a:ext cx="4106367" cy="7845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04271" y="4596579"/>
              <a:ext cx="192220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Daniel Kang‘17]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5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B115FC-AFA3-4FC2-82C1-3D7DAAC32319}"/>
              </a:ext>
            </a:extLst>
          </p:cNvPr>
          <p:cNvGrpSpPr/>
          <p:nvPr/>
        </p:nvGrpSpPr>
        <p:grpSpPr>
          <a:xfrm>
            <a:off x="4691063" y="4113127"/>
            <a:ext cx="4386883" cy="2531210"/>
            <a:chOff x="4691063" y="4203561"/>
            <a:chExt cx="4386883" cy="25312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30F99E-98E4-4105-B94F-7A3725AA10B0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642D53-627C-4AA4-A6DB-E1518E69C73B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89456-D44E-42B8-A09D-CD9EAF7EF43A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59299-1F39-4705-BD1B-67979B54077F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C1F1E5-282B-43BB-A992-CEBED11BB7B3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66A534-322C-4AB1-8552-988FAD14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BFDDE2-C5EB-4054-A878-EBD35D555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B85AC6-6B74-4D40-950E-BD9EF749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03B164-E2F4-43B1-964C-4B218F714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698D0A-736E-4E8E-91DA-7E13C6367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E331BE-2865-4B95-BAE4-DB259815E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21" name="Graphic 100">
              <a:extLst>
                <a:ext uri="{FF2B5EF4-FFF2-40B4-BE49-F238E27FC236}">
                  <a16:creationId xmlns:a16="http://schemas.microsoft.com/office/drawing/2014/main" id="{F439B6C9-5F57-4CC6-9C47-A3B8BFC5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29B146-F768-4725-B9A3-53B832DDF563}"/>
              </a:ext>
            </a:extLst>
          </p:cNvPr>
          <p:cNvGrpSpPr/>
          <p:nvPr/>
        </p:nvGrpSpPr>
        <p:grpSpPr>
          <a:xfrm>
            <a:off x="135830" y="4106283"/>
            <a:ext cx="4555233" cy="2538054"/>
            <a:chOff x="135830" y="4196717"/>
            <a:chExt cx="4555233" cy="253805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50F4BD-970F-4FE7-BEB0-38BC767C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75EF4F-E47D-4BC4-8638-AFDABE57D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0213D0-5435-408B-9FD2-FBE1C7AF71C4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EEEDB6-22B3-4EA0-8EE8-86EE78A52124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9A0D1-4A27-46C9-B8C2-02A53E2CDE72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44C321-0E87-4219-B93C-14E2D154450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800A58-499F-46A7-8787-D38FD233C783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701B14-761B-439A-AA01-6517286CC739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31" name="Graphic 74">
              <a:extLst>
                <a:ext uri="{FF2B5EF4-FFF2-40B4-BE49-F238E27FC236}">
                  <a16:creationId xmlns:a16="http://schemas.microsoft.com/office/drawing/2014/main" id="{CADCB196-AD1C-40C2-AD60-A025EBF2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32" name="Graphic 75">
              <a:extLst>
                <a:ext uri="{FF2B5EF4-FFF2-40B4-BE49-F238E27FC236}">
                  <a16:creationId xmlns:a16="http://schemas.microsoft.com/office/drawing/2014/main" id="{B9C41EFF-B989-49E0-85E8-23517731D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8CB5AF-44B8-4BBD-856C-156885B9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3AD177-5F3B-4753-883E-7A5CF091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35" name="Graphic 87">
              <a:extLst>
                <a:ext uri="{FF2B5EF4-FFF2-40B4-BE49-F238E27FC236}">
                  <a16:creationId xmlns:a16="http://schemas.microsoft.com/office/drawing/2014/main" id="{13DC4519-F41E-40DC-90D6-66F4DE97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04B96C0-9392-472B-B312-3160FBB22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457D6F-8071-491D-A2A5-4BE3C4FE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F07FCF1-F566-4FFF-B351-AA6F54BB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4190FF-DD3D-48D6-9636-CA8F435066D7}"/>
              </a:ext>
            </a:extLst>
          </p:cNvPr>
          <p:cNvGrpSpPr/>
          <p:nvPr/>
        </p:nvGrpSpPr>
        <p:grpSpPr>
          <a:xfrm>
            <a:off x="106378" y="1308075"/>
            <a:ext cx="4589447" cy="2802016"/>
            <a:chOff x="106378" y="1398509"/>
            <a:chExt cx="4589447" cy="280201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736438F-DC13-46D1-B4AA-086E017FB3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882656-8ECC-43D2-A37D-7A3EDE40B835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C6624B-31E2-4B99-8B41-65ECCDAF79C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146210-4FCE-49D7-9489-20790F5FCEE1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D48B27-A923-47C5-8F69-A529850E3A54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352BF6-D2A9-464A-B246-7A2EDAA833CA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15A837-518C-48A1-83BC-F3C799BCD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47" name="Graphic 58">
              <a:extLst>
                <a:ext uri="{FF2B5EF4-FFF2-40B4-BE49-F238E27FC236}">
                  <a16:creationId xmlns:a16="http://schemas.microsoft.com/office/drawing/2014/main" id="{5EFE830D-B479-4F1F-81B3-C15B72B9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0C55D46-E024-4D39-9092-1686B6ABC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8C6360D-46D3-4969-8621-0C7A6D30F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EB977A7-A16F-4C47-B146-A5B0CFB9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4E957CD-C6DC-44A4-97FD-C06A4CC3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8203F89-3950-4988-BDA4-DFCA6772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DAE683-F422-4A8D-8F00-FA1C2F31A17A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46E542C-57AE-4AC4-B2BC-E23224955B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50F1A59-1593-4DC4-9E02-F3DF73557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8F5A3FD-F2BA-414D-9B9B-064DEC954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2306D2-8A7E-4809-8D24-2B15F861A96F}"/>
              </a:ext>
            </a:extLst>
          </p:cNvPr>
          <p:cNvGrpSpPr/>
          <p:nvPr/>
        </p:nvGrpSpPr>
        <p:grpSpPr>
          <a:xfrm>
            <a:off x="4691063" y="1298550"/>
            <a:ext cx="4397043" cy="2807733"/>
            <a:chOff x="4691063" y="1388984"/>
            <a:chExt cx="4397043" cy="280773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2653E18-41EE-4B14-9DCE-02E3C3C40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F252BB-39CF-43C3-B2BB-0CE0FBA4C0FB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EFF155-05B0-40EF-8894-487372948F6C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3D1EA4C-7742-4AE6-AC75-A74B1818E430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49BBC9-0873-401C-9791-1F73AD439F74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DE9B620-E9BF-414B-BABE-63EAE006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F4C8685-BFBE-4C6E-A961-EA57C99B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4CBA64B-C9CA-4370-BA3D-F77A68CA6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31A0D72-5627-408C-8147-1AC0CA00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2A24DD1-051C-487E-8AEC-12606A50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69" name="Graphic 93">
              <a:extLst>
                <a:ext uri="{FF2B5EF4-FFF2-40B4-BE49-F238E27FC236}">
                  <a16:creationId xmlns:a16="http://schemas.microsoft.com/office/drawing/2014/main" id="{542D2510-346E-41D1-9D6B-B11F8E08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3A193C7-FD48-48B5-AAB9-EDFA8DDCA3DC}"/>
              </a:ext>
            </a:extLst>
          </p:cNvPr>
          <p:cNvSpPr/>
          <p:nvPr/>
        </p:nvSpPr>
        <p:spPr>
          <a:xfrm>
            <a:off x="2128837" y="1914520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5B60B7F-EC89-4145-8025-8ED989F74989}"/>
              </a:ext>
            </a:extLst>
          </p:cNvPr>
          <p:cNvSpPr/>
          <p:nvPr/>
        </p:nvSpPr>
        <p:spPr>
          <a:xfrm>
            <a:off x="5662612" y="19145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77C297-63CA-4852-A65F-360CD46B6A70}"/>
              </a:ext>
            </a:extLst>
          </p:cNvPr>
          <p:cNvSpPr/>
          <p:nvPr/>
        </p:nvSpPr>
        <p:spPr>
          <a:xfrm>
            <a:off x="5367337" y="2628895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DCFBF3-C370-4B85-8853-F9C51948C6E5}"/>
              </a:ext>
            </a:extLst>
          </p:cNvPr>
          <p:cNvSpPr/>
          <p:nvPr/>
        </p:nvSpPr>
        <p:spPr>
          <a:xfrm>
            <a:off x="5081587" y="33242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209BFD9-3FED-4A87-87F5-2C4929609C1C}"/>
              </a:ext>
            </a:extLst>
          </p:cNvPr>
          <p:cNvSpPr/>
          <p:nvPr/>
        </p:nvSpPr>
        <p:spPr>
          <a:xfrm>
            <a:off x="2824163" y="4896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4E3F52-8D04-4448-B2D7-0D8EF7764D6F}"/>
              </a:ext>
            </a:extLst>
          </p:cNvPr>
          <p:cNvSpPr/>
          <p:nvPr/>
        </p:nvSpPr>
        <p:spPr>
          <a:xfrm>
            <a:off x="2490788" y="5658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7245158-039B-46D5-B965-8557A9049166}"/>
              </a:ext>
            </a:extLst>
          </p:cNvPr>
          <p:cNvSpPr/>
          <p:nvPr/>
        </p:nvSpPr>
        <p:spPr>
          <a:xfrm>
            <a:off x="5068492" y="4327089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1B222A-0A24-4A2A-A00C-B1769CF1C700}"/>
              </a:ext>
            </a:extLst>
          </p:cNvPr>
          <p:cNvSpPr/>
          <p:nvPr/>
        </p:nvSpPr>
        <p:spPr>
          <a:xfrm>
            <a:off x="5668568" y="5632014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C9A71F-8D20-49F7-8903-9956F4D480E2}"/>
              </a:ext>
            </a:extLst>
          </p:cNvPr>
          <p:cNvSpPr/>
          <p:nvPr/>
        </p:nvSpPr>
        <p:spPr>
          <a:xfrm>
            <a:off x="5405436" y="4848220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61656" y="68283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Mini-batch ML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</a:p>
          <a:p>
            <a:pPr lvl="1"/>
            <a:endParaRPr lang="en-US" sz="700" dirty="0"/>
          </a:p>
          <a:p>
            <a:r>
              <a:rPr lang="en-US" dirty="0"/>
              <a:t>Statistical vs Hardware Efficiency </a:t>
            </a:r>
            <a:r>
              <a:rPr lang="en-US" b="0" dirty="0"/>
              <a:t>(batch size)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Statistical efficiency:</a:t>
            </a:r>
            <a:r>
              <a:rPr lang="en-US" dirty="0"/>
              <a:t> # accessed data points to achieve certain accuracy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Hardware efficiency:</a:t>
            </a:r>
            <a:r>
              <a:rPr lang="en-US" dirty="0"/>
              <a:t> number of independent computations to </a:t>
            </a:r>
            <a:br>
              <a:rPr lang="en-US" dirty="0"/>
            </a:br>
            <a:r>
              <a:rPr lang="en-US" dirty="0"/>
              <a:t>achieve high hardware  utilization (parallelization at different levels)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higher variance / class skew for too small batches!</a:t>
            </a:r>
          </a:p>
          <a:p>
            <a:pPr lvl="1"/>
            <a:endParaRPr lang="en-US" sz="7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Training </a:t>
            </a:r>
            <a:r>
              <a:rPr lang="en-US" dirty="0">
                <a:solidFill>
                  <a:schemeClr val="accent1"/>
                </a:solidFill>
              </a:rPr>
              <a:t>Mini-batch</a:t>
            </a:r>
            <a:r>
              <a:rPr lang="en-US" dirty="0">
                <a:solidFill>
                  <a:schemeClr val="tx1"/>
                </a:solidFill>
              </a:rPr>
              <a:t> ML algorithms sequentially </a:t>
            </a:r>
            <a:r>
              <a:rPr lang="en-US" dirty="0">
                <a:solidFill>
                  <a:schemeClr val="accent1"/>
                </a:solidFill>
              </a:rPr>
              <a:t>is hard to scale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9931" y="1339381"/>
            <a:ext cx="733530" cy="2087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6216" y="1698173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7891" y="1338107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64474" y="1488833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4474" y="1848899"/>
            <a:ext cx="27130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55619" y="1359881"/>
            <a:ext cx="0" cy="2066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4330" y="2411604"/>
            <a:ext cx="8541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Epoch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31756" y="1490511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54497" y="1301208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343480" y="1823780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66221" y="1634477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W’’</a:t>
            </a:r>
          </a:p>
        </p:txBody>
      </p:sp>
    </p:spTree>
    <p:extLst>
      <p:ext uri="{BB962C8B-B14F-4D97-AF65-F5344CB8AC3E}">
        <p14:creationId xmlns:p14="http://schemas.microsoft.com/office/powerpoint/2010/main" val="451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4012" y="1369526"/>
            <a:ext cx="7094137" cy="54476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optimizer</a:t>
            </a:r>
          </a:p>
          <a:p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iters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ceil(N /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e in 1:epochs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in 1:iters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X[((i-1)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y_batch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Y[((i-1)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1: conv1 -&gt; relu1 -&gt;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conv2 -&gt; relu2 -&gt;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3:  affine3 -&gt; relu3 -&gt;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4:  affine4 -&gt;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outa4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(outd3,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4:  affine4 &lt;-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douta4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dprobs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[doutd3, dW4, db4]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(douta4, outr3,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3:  affine3 &lt;- relu3 &lt;-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&lt;- relu2 &lt;-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1: conv1 &lt;- relu1 &lt;-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Optimize with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[W4, vW4]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(W4, dW4,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vW4)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[b4, vb4]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(b4, db4,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Mini-batch DNN Training (</a:t>
            </a:r>
            <a:r>
              <a:rPr lang="en-US" dirty="0" err="1"/>
              <a:t>LeNet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611815" y="3074795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613490" y="4382754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615165" y="5660569"/>
            <a:ext cx="127279" cy="562708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53943" y="3275764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Forward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5617" y="4433003"/>
            <a:ext cx="15976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Backward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Gradients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7244" y="5600283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4" y="143860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00613" y="1281594"/>
            <a:ext cx="298649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Leon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Yoshua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Haffner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Gradient-Based Learning Applied to Document Recognition,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the IEEE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85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77" y="1301208"/>
            <a:ext cx="4505325" cy="390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Data-Parallel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</a:t>
            </a:r>
            <a:br>
              <a:rPr lang="en-US" dirty="0"/>
            </a:br>
            <a:r>
              <a:rPr lang="en-US" dirty="0"/>
              <a:t>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 Parameter</a:t>
            </a:r>
            <a:br>
              <a:rPr lang="en-US" dirty="0"/>
            </a:br>
            <a:r>
              <a:rPr lang="en-US" dirty="0"/>
              <a:t>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</a:t>
            </a:r>
            <a:r>
              <a:rPr lang="en-US" dirty="0"/>
              <a:t> Workers</a:t>
            </a:r>
          </a:p>
          <a:p>
            <a:pPr lvl="1"/>
            <a:r>
              <a:rPr lang="en-US" dirty="0"/>
              <a:t>Optional</a:t>
            </a:r>
            <a:br>
              <a:rPr lang="en-US" dirty="0"/>
            </a:br>
            <a:r>
              <a:rPr lang="en-US" dirty="0"/>
              <a:t>Coordinator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Data partitioning 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workers Di (e.g., disjoint, reshuffling)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Updated strategies (e.g., synchronous, asynchronous)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Batch size strategies (small/large batches, hybrid methods)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598" y="1293260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1979" y="4771671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4910" y="2331218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 .. Model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ΔW .. Gradient</a:t>
            </a:r>
          </a:p>
        </p:txBody>
      </p:sp>
    </p:spTree>
    <p:extLst>
      <p:ext uri="{BB962C8B-B14F-4D97-AF65-F5344CB8AC3E}">
        <p14:creationId xmlns:p14="http://schemas.microsoft.com/office/powerpoint/2010/main" val="37368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Key/Value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key-value store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parameter exchange and synchronization</a:t>
            </a:r>
          </a:p>
          <a:p>
            <a:pPr lvl="1"/>
            <a:r>
              <a:rPr lang="en-US" dirty="0"/>
              <a:t>Relatively high overhead</a:t>
            </a:r>
          </a:p>
          <a:p>
            <a:pPr lvl="1"/>
            <a:endParaRPr lang="en-US" sz="7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Classic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Parameters as dense/sparse matrices</a:t>
            </a:r>
          </a:p>
          <a:p>
            <a:pPr lvl="1"/>
            <a:r>
              <a:rPr lang="en-US" dirty="0"/>
              <a:t>Different </a:t>
            </a:r>
            <a:r>
              <a:rPr lang="en-US" b="1" dirty="0">
                <a:solidFill>
                  <a:srgbClr val="7889FB"/>
                </a:solidFill>
              </a:rPr>
              <a:t>update/consistency strategies</a:t>
            </a:r>
          </a:p>
          <a:p>
            <a:pPr lvl="1"/>
            <a:r>
              <a:rPr lang="en-US" dirty="0"/>
              <a:t>Flexible configuration and fault tolerance</a:t>
            </a:r>
          </a:p>
          <a:p>
            <a:pPr lvl="1"/>
            <a:endParaRPr lang="en-US" sz="7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Parameter Servers w/ </a:t>
            </a:r>
            <a:br>
              <a:rPr lang="en-US" dirty="0"/>
            </a:br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data communication</a:t>
            </a:r>
          </a:p>
          <a:p>
            <a:pPr lvl="1"/>
            <a:r>
              <a:rPr lang="en-US" dirty="0"/>
              <a:t>Prefetching and range-based pull/push</a:t>
            </a:r>
          </a:p>
          <a:p>
            <a:pPr lvl="1"/>
            <a:r>
              <a:rPr lang="en-US" dirty="0" err="1"/>
              <a:t>Lossy</a:t>
            </a:r>
            <a:r>
              <a:rPr lang="en-US" dirty="0"/>
              <a:t> or lossless compression w/ compensations</a:t>
            </a:r>
          </a:p>
          <a:p>
            <a:pPr lvl="1"/>
            <a:endParaRPr lang="en-US" sz="700" dirty="0"/>
          </a:p>
          <a:p>
            <a:r>
              <a:rPr lang="en-US" dirty="0"/>
              <a:t>Examples </a:t>
            </a:r>
          </a:p>
          <a:p>
            <a:pPr lvl="1"/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CNTK, </a:t>
            </a:r>
            <a:r>
              <a:rPr lang="en-US" dirty="0" err="1"/>
              <a:t>Petuum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04" y="15409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9300" y="1376626"/>
            <a:ext cx="218049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[Alexander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Smola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Shravan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Narayanamurthy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Parallel Topic Models.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677" y="2571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8720" y="25221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904" y="35865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846260" y="3537108"/>
            <a:ext cx="2441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 Li et al: Scaling Distributed Machine Learning with the Parameter Server.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904" y="462951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904" y="56836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68240" y="4489477"/>
            <a:ext cx="24220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Jiang, Bin Cui, Ce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Yu: Heterogeneity-aware Distributed Parameter Servers.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8239" y="5526595"/>
            <a:ext cx="242164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SketchML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Accelerating Distributed Machine Learning  with  Data Sketches.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97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 smtClean="0"/>
              <a:t>Distributed </a:t>
            </a:r>
            <a:r>
              <a:rPr lang="en-US" dirty="0"/>
              <a:t>Parameter Servers</a:t>
            </a:r>
          </a:p>
          <a:p>
            <a:r>
              <a:rPr lang="en-US" dirty="0"/>
              <a:t>Q&amp;A and Exam Preparation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Worker Algorithm </a:t>
            </a:r>
            <a:r>
              <a:rPr lang="en-US" sz="2400" dirty="0"/>
              <a:t>(batch)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53548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38576" y="53055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</a:t>
            </a:r>
            <a:r>
              <a:rPr lang="en-US" b="0" dirty="0" err="1">
                <a:latin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b="0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# W1-W4, b1-b4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, mu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batch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gradient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b="0" dirty="0">
                <a:latin typeface="Consolas" panose="020B0609020204030204" pitchFamily="49" charset="0"/>
              </a:rPr>
              <a:t>(batch, </a:t>
            </a:r>
            <a:r>
              <a:rPr lang="en-US" b="0" dirty="0" err="1">
                <a:latin typeface="Consolas" panose="020B0609020204030204" pitchFamily="49" charset="0"/>
              </a:rPr>
              <a:t>params</a:t>
            </a:r>
            <a:r>
              <a:rPr lang="en-US" b="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(gradient)</a:t>
            </a:r>
            <a:r>
              <a:rPr lang="en-US" b="0" dirty="0">
                <a:latin typeface="Consolas" panose="020B0609020204030204" pitchFamily="49" charset="0"/>
              </a:rPr>
              <a:t>;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}  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375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Worker Algorithm </a:t>
            </a:r>
            <a:r>
              <a:rPr lang="en-US" sz="2400" dirty="0"/>
              <a:t>(</a:t>
            </a:r>
            <a:r>
              <a:rPr lang="en-US" sz="2400" dirty="0" err="1"/>
              <a:t>nfetch</a:t>
            </a:r>
            <a:r>
              <a:rPr lang="en-US" sz="2400" dirty="0"/>
              <a:t> batches)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(0,...);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for</a:t>
            </a:r>
            <a:r>
              <a:rPr lang="en-US" sz="1800" b="0" dirty="0">
                <a:latin typeface="Consolas" panose="020B0609020204030204" pitchFamily="49" charset="0"/>
              </a:rPr>
              <a:t>( </a:t>
            </a:r>
            <a:r>
              <a:rPr lang="en-US" sz="1800" b="0" dirty="0" err="1">
                <a:latin typeface="Consolas" panose="020B0609020204030204" pitchFamily="49" charset="0"/>
              </a:rPr>
              <a:t>i</a:t>
            </a:r>
            <a:r>
              <a:rPr lang="en-US" sz="1800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</a:rPr>
              <a:t>for</a:t>
            </a:r>
            <a:r>
              <a:rPr lang="en-US" sz="1800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mod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0 )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1800" b="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batch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sz="1800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gradient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sz="1800" b="0" dirty="0">
                <a:latin typeface="Consolas" panose="020B0609020204030204" pitchFamily="49" charset="0"/>
              </a:rPr>
              <a:t>(batch, </a:t>
            </a:r>
            <a:r>
              <a:rPr lang="en-US" sz="1800" b="0" dirty="0" err="1"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dirty="0">
                <a:solidFill>
                  <a:srgbClr val="7889FB"/>
                </a:solidFill>
                <a:latin typeface="Consolas" panose="020B0609020204030204" pitchFamily="49" charset="0"/>
              </a:rPr>
              <a:t> +=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gradient;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updateModel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, gradients);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if( step mod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0 ) {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1800" b="0" dirty="0">
                <a:latin typeface="Consolas" panose="020B0609020204030204" pitchFamily="49" charset="0"/>
              </a:rPr>
              <a:t>; step = 0; </a:t>
            </a:r>
            <a:br>
              <a:rPr lang="en-US" sz="1800" b="0" dirty="0">
                <a:latin typeface="Consolas" panose="020B0609020204030204" pitchFamily="49" charset="0"/>
              </a:rPr>
            </a:b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(0, ...);   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step++;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}  }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53548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38576" y="53055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9156" y="1329333"/>
            <a:ext cx="24791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nfetch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batches require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gradient accrual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model update</a:t>
            </a:r>
          </a:p>
        </p:txBody>
      </p:sp>
    </p:spTree>
    <p:extLst>
      <p:ext uri="{BB962C8B-B14F-4D97-AF65-F5344CB8AC3E}">
        <p14:creationId xmlns:p14="http://schemas.microsoft.com/office/powerpoint/2010/main" val="88778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>
                <a:solidFill>
                  <a:schemeClr val="accent1"/>
                </a:solidFill>
              </a:rPr>
              <a:t>Synchronous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Parallel (BSP)</a:t>
            </a:r>
          </a:p>
          <a:p>
            <a:pPr lvl="1"/>
            <a:r>
              <a:rPr lang="en-US" dirty="0"/>
              <a:t>Update model w/ 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workers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Asynchronous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Parallel (ASP)</a:t>
            </a:r>
          </a:p>
          <a:p>
            <a:pPr lvl="1"/>
            <a:r>
              <a:rPr lang="en-US" dirty="0"/>
              <a:t>Update model</a:t>
            </a:r>
            <a:br>
              <a:rPr lang="en-US" dirty="0"/>
            </a:br>
            <a:r>
              <a:rPr lang="en-US" dirty="0"/>
              <a:t>for each gradient</a:t>
            </a:r>
          </a:p>
          <a:p>
            <a:pPr lvl="1"/>
            <a:r>
              <a:rPr lang="en-US" dirty="0"/>
              <a:t>No barrier</a:t>
            </a:r>
          </a:p>
          <a:p>
            <a:pPr lvl="1"/>
            <a:endParaRPr lang="en-US" sz="700" dirty="0"/>
          </a:p>
          <a:p>
            <a:r>
              <a:rPr lang="en-US" dirty="0"/>
              <a:t>Synchronous w/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Backup Workers</a:t>
            </a:r>
          </a:p>
          <a:p>
            <a:pPr lvl="1"/>
            <a:r>
              <a:rPr lang="en-US" dirty="0"/>
              <a:t>Update model w/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of </a:t>
            </a:r>
            <a:br>
              <a:rPr lang="en-US" dirty="0"/>
            </a:br>
            <a:r>
              <a:rPr lang="en-US" dirty="0" err="1"/>
              <a:t>N+b</a:t>
            </a:r>
            <a:r>
              <a:rPr lang="en-US" dirty="0"/>
              <a:t> workers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665" y="1462914"/>
            <a:ext cx="984738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7665" y="1797317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665" y="2131720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7665" y="2474590"/>
            <a:ext cx="18542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4573" y="2138528"/>
            <a:ext cx="18542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573" y="2469801"/>
            <a:ext cx="1099827" cy="24688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99500" y="1462914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9500" y="1790509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592641" y="1462913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47265" y="1462914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936235" y="1462913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649299" y="2138528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44631" y="2469801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49299" y="1790509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44631" y="1461803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D819FC-F55D-46E9-8A81-71C3ED7938A9}"/>
              </a:ext>
            </a:extLst>
          </p:cNvPr>
          <p:cNvGrpSpPr/>
          <p:nvPr/>
        </p:nvGrpSpPr>
        <p:grpSpPr>
          <a:xfrm>
            <a:off x="3776131" y="3197472"/>
            <a:ext cx="5181268" cy="1259675"/>
            <a:chOff x="3776131" y="3197472"/>
            <a:chExt cx="5181268" cy="1259675"/>
          </a:xfrm>
        </p:grpSpPr>
        <p:sp>
          <p:nvSpPr>
            <p:cNvPr id="55" name="Rectangle 54"/>
            <p:cNvSpPr/>
            <p:nvPr/>
          </p:nvSpPr>
          <p:spPr>
            <a:xfrm>
              <a:off x="3776131" y="3198583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76131" y="353298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6131" y="386738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6131" y="4210259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17171" y="386573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70705" y="4205470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02031" y="319858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81430" y="3526178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19565" y="386573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14894" y="420547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87763" y="352617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2828" y="319747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992533" y="3198581"/>
              <a:ext cx="964866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but, stale model updates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7FDF6D-1778-4A49-9458-96DAFBCE4945}"/>
              </a:ext>
            </a:extLst>
          </p:cNvPr>
          <p:cNvGrpSpPr/>
          <p:nvPr/>
        </p:nvGrpSpPr>
        <p:grpSpPr>
          <a:xfrm>
            <a:off x="3776131" y="4891920"/>
            <a:ext cx="5159176" cy="1894864"/>
            <a:chOff x="3776131" y="4891920"/>
            <a:chExt cx="5159176" cy="1894864"/>
          </a:xfrm>
        </p:grpSpPr>
        <p:sp>
          <p:nvSpPr>
            <p:cNvPr id="71" name="Rectangle 70"/>
            <p:cNvSpPr/>
            <p:nvPr/>
          </p:nvSpPr>
          <p:spPr>
            <a:xfrm>
              <a:off x="3776131" y="4900387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76131" y="523479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776131" y="556919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76131" y="5912063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28833" y="5576001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70704" y="5907274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123760" y="4900387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23760" y="522798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8165765" y="4900386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7022763" y="5576001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65697" y="5907274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70361" y="5227982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57225" y="489927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071528" y="4900387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805237" y="4891920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7818" y="6054739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sp>
          <p:nvSpPr>
            <p:cNvPr id="91" name="TextBox 90"/>
            <p:cNvSpPr txBox="1"/>
            <p:nvPr/>
          </p:nvSpPr>
          <p:spPr>
            <a:xfrm>
              <a:off x="4772498" y="6263564"/>
              <a:ext cx="3524053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[Martín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Abadi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et al: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TensorFlow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: A System for Large-Scale Machine Learning.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OSDI 2016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1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Example </a:t>
            </a: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9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 (40/100)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dataset identify the type of </a:t>
            </a:r>
            <a:r>
              <a:rPr lang="en-US" dirty="0" err="1" smtClean="0"/>
              <a:t>missingness</a:t>
            </a:r>
            <a:r>
              <a:rPr lang="en-US" dirty="0" smtClean="0"/>
              <a:t>.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Missing Completely at Random (MCAR)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Missing at Random (MAR)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Missing Not at Random (MNAR)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All of above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fontAlgn="b"/>
            <a:r>
              <a:rPr lang="en-US" dirty="0"/>
              <a:t>62/120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16300"/>
              </p:ext>
            </p:extLst>
          </p:nvPr>
        </p:nvGraphicFramePr>
        <p:xfrm>
          <a:off x="1605280" y="3124286"/>
          <a:ext cx="31394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1194925356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199081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5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8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7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5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8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2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73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558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normalized schema, create a </a:t>
            </a:r>
            <a:r>
              <a:rPr lang="en-US" dirty="0">
                <a:solidFill>
                  <a:schemeClr val="accent1"/>
                </a:solidFill>
              </a:rPr>
              <a:t>Star Schema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covers all information. Annotate the key concepts. </a:t>
            </a:r>
            <a:r>
              <a:rPr lang="en-US" b="0" dirty="0"/>
              <a:t>[15/100 points]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91208"/>
              </p:ext>
            </p:extLst>
          </p:nvPr>
        </p:nvGraphicFramePr>
        <p:xfrm>
          <a:off x="4208836" y="2254496"/>
          <a:ext cx="1209472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Lineitem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9511839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8656875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48182"/>
              </p:ext>
            </p:extLst>
          </p:nvPr>
        </p:nvGraphicFramePr>
        <p:xfrm>
          <a:off x="5820386" y="2254496"/>
          <a:ext cx="1209472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OrderKey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CustKey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Totalprice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9511839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8125243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80146"/>
              </p:ext>
            </p:extLst>
          </p:nvPr>
        </p:nvGraphicFramePr>
        <p:xfrm>
          <a:off x="7422209" y="2251254"/>
          <a:ext cx="1209472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Mktsegmnt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951183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01166"/>
              </p:ext>
            </p:extLst>
          </p:nvPr>
        </p:nvGraphicFramePr>
        <p:xfrm>
          <a:off x="2587557" y="2504175"/>
          <a:ext cx="120947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PartSupp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7029858" y="2616741"/>
            <a:ext cx="392351" cy="2431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5418308" y="2616741"/>
            <a:ext cx="40207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3797029" y="2982775"/>
            <a:ext cx="41180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07254"/>
              </p:ext>
            </p:extLst>
          </p:nvPr>
        </p:nvGraphicFramePr>
        <p:xfrm>
          <a:off x="813876" y="2063187"/>
          <a:ext cx="1209472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168649"/>
              </p:ext>
            </p:extLst>
          </p:nvPr>
        </p:nvGraphicFramePr>
        <p:xfrm>
          <a:off x="810633" y="3207810"/>
          <a:ext cx="1209472" cy="97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 flipV="1">
            <a:off x="2023348" y="2402732"/>
            <a:ext cx="564209" cy="4503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2023348" y="3102751"/>
            <a:ext cx="570694" cy="4478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14824"/>
              </p:ext>
            </p:extLst>
          </p:nvPr>
        </p:nvGraphicFramePr>
        <p:xfrm>
          <a:off x="4215321" y="4624810"/>
          <a:ext cx="1209472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Lineitem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36234343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9511839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8656875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Tax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290774" y="4192898"/>
            <a:ext cx="9727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Table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83340"/>
              </p:ext>
            </p:extLst>
          </p:nvPr>
        </p:nvGraphicFramePr>
        <p:xfrm>
          <a:off x="6014940" y="4091440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Mktsegmnt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9511839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66427"/>
              </p:ext>
            </p:extLst>
          </p:nvPr>
        </p:nvGraphicFramePr>
        <p:xfrm>
          <a:off x="6014940" y="5442959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9511839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881663" y="6238048"/>
            <a:ext cx="9727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19384"/>
              </p:ext>
            </p:extLst>
          </p:nvPr>
        </p:nvGraphicFramePr>
        <p:xfrm>
          <a:off x="2291732" y="4086817"/>
          <a:ext cx="120947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83762"/>
              </p:ext>
            </p:extLst>
          </p:nvPr>
        </p:nvGraphicFramePr>
        <p:xfrm>
          <a:off x="2288489" y="5231440"/>
          <a:ext cx="120947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SuppKey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416607" y="5003540"/>
            <a:ext cx="11242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 Tables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3978612" y="5846323"/>
            <a:ext cx="152402" cy="729207"/>
          </a:xfrm>
          <a:prstGeom prst="leftBrace">
            <a:avLst>
              <a:gd name="adj1" fmla="val 8333"/>
              <a:gd name="adj2" fmla="val 81349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5418303" y="4478295"/>
            <a:ext cx="596637" cy="5103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>
            <a:off x="5418303" y="5247119"/>
            <a:ext cx="593394" cy="5730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 flipV="1">
            <a:off x="3483367" y="4428969"/>
            <a:ext cx="731954" cy="10548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 flipV="1">
            <a:off x="3480124" y="5590460"/>
            <a:ext cx="742865" cy="1395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32087" y="5631689"/>
            <a:ext cx="10848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Descriptive Attributes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76744" y="5939735"/>
            <a:ext cx="10848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 Attributes</a:t>
            </a:r>
          </a:p>
        </p:txBody>
      </p:sp>
    </p:spTree>
    <p:extLst>
      <p:ext uri="{BB962C8B-B14F-4D97-AF65-F5344CB8AC3E}">
        <p14:creationId xmlns:p14="http://schemas.microsoft.com/office/powerpoint/2010/main" val="22746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6" grpId="0"/>
      <p:bldP spid="37" grpId="0" animBg="1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Message-oriented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</a:t>
            </a:r>
            <a:r>
              <a:rPr lang="en-US" dirty="0">
                <a:solidFill>
                  <a:schemeClr val="accent1"/>
                </a:solidFill>
              </a:rPr>
              <a:t>Message Delivery Guarantees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At-Most-Once, At-Least-Once and Exactly-Once</a:t>
            </a:r>
            <a:r>
              <a:rPr lang="en-US" dirty="0"/>
              <a:t>, and indicate which of them require persistent storage before sending. </a:t>
            </a:r>
            <a:r>
              <a:rPr lang="en-US" b="0" dirty="0"/>
              <a:t>[6/100 points]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93304"/>
              </p:ext>
            </p:extLst>
          </p:nvPr>
        </p:nvGraphicFramePr>
        <p:xfrm>
          <a:off x="992220" y="2852946"/>
          <a:ext cx="756811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745">
                  <a:extLst>
                    <a:ext uri="{9D8B030D-6E8A-4147-A177-3AD203B41FA5}">
                      <a16:colId xmlns:a16="http://schemas.microsoft.com/office/drawing/2014/main" val="3664443594"/>
                    </a:ext>
                  </a:extLst>
                </a:gridCol>
                <a:gridCol w="5045412">
                  <a:extLst>
                    <a:ext uri="{9D8B030D-6E8A-4147-A177-3AD203B41FA5}">
                      <a16:colId xmlns:a16="http://schemas.microsoft.com/office/drawing/2014/main" val="1036048121"/>
                    </a:ext>
                  </a:extLst>
                </a:gridCol>
                <a:gridCol w="984961">
                  <a:extLst>
                    <a:ext uri="{9D8B030D-6E8A-4147-A177-3AD203B41FA5}">
                      <a16:colId xmlns:a16="http://schemas.microsoft.com/office/drawing/2014/main" val="4230243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4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At-Most-Once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forget, never sent message twice (even on failures)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8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At-Least-Once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forward, replay stream from (acknowledged) checkpoint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Exactly-Once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Store and forward, replay stream from (acknowledged) checkpoint, transactional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9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Matching / Entity 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phases of a typical </a:t>
            </a:r>
            <a:r>
              <a:rPr lang="en-US" dirty="0">
                <a:solidFill>
                  <a:schemeClr val="accent1"/>
                </a:solidFill>
              </a:rPr>
              <a:t>Entity Resolution Pipeline</a:t>
            </a:r>
            <a:r>
              <a:rPr lang="en-US" dirty="0"/>
              <a:t> with example techniques for the individual phases. </a:t>
            </a:r>
            <a:r>
              <a:rPr lang="en-US" b="0" dirty="0"/>
              <a:t>[20/100 points]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sp>
        <p:nvSpPr>
          <p:cNvPr id="5" name="Chevron 4"/>
          <p:cNvSpPr/>
          <p:nvPr/>
        </p:nvSpPr>
        <p:spPr>
          <a:xfrm>
            <a:off x="819048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6" name="Chevron 5"/>
          <p:cNvSpPr/>
          <p:nvPr/>
        </p:nvSpPr>
        <p:spPr>
          <a:xfrm>
            <a:off x="2962146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7" name="Chevron 6"/>
          <p:cNvSpPr/>
          <p:nvPr/>
        </p:nvSpPr>
        <p:spPr>
          <a:xfrm>
            <a:off x="5085580" y="23599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2939" y="2539563"/>
            <a:ext cx="473947" cy="616875"/>
            <a:chOff x="180871" y="5004080"/>
            <a:chExt cx="473947" cy="616875"/>
          </a:xfrm>
        </p:grpSpPr>
        <p:sp>
          <p:nvSpPr>
            <p:cNvPr id="10" name="Folded Corner 9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hevron 11"/>
          <p:cNvSpPr/>
          <p:nvPr/>
        </p:nvSpPr>
        <p:spPr>
          <a:xfrm>
            <a:off x="7218845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4576" y="3955162"/>
            <a:ext cx="1278495" cy="1141228"/>
            <a:chOff x="824576" y="4285906"/>
            <a:chExt cx="1278495" cy="1141228"/>
          </a:xfrm>
        </p:grpSpPr>
        <p:sp>
          <p:nvSpPr>
            <p:cNvPr id="17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8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9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0" name="Rechteck 29"/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3" name="Rechteck 29"/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4" name="Rechteck 29"/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71019" y="3732920"/>
            <a:ext cx="1868822" cy="2170440"/>
            <a:chOff x="2871019" y="4063664"/>
            <a:chExt cx="1868822" cy="2170440"/>
          </a:xfrm>
        </p:grpSpPr>
        <p:sp>
          <p:nvSpPr>
            <p:cNvPr id="26" name="Rechteck 29"/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7" name="Rechteck 29"/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8" name="Rechteck 29"/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9" name="Rechteck 29"/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1" name="Rechteck 29"/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2" name="Rechteck 29"/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33" name="Rechteck 29"/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5936" y="3760446"/>
            <a:ext cx="1453366" cy="2083196"/>
            <a:chOff x="5185936" y="4091190"/>
            <a:chExt cx="1453366" cy="2083196"/>
          </a:xfrm>
        </p:grpSpPr>
        <p:sp>
          <p:nvSpPr>
            <p:cNvPr id="38" name="Rechteck 29"/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9" name="Rechteck 29"/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40" name="Rechteck 29"/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41" name="Rechteck 29"/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42" name="Rechteck 29"/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43" name="Rechteck 29"/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44" name="Rechteck 29"/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5" name="Rechteck 29"/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6" name="Straight Connector 45"/>
            <p:cNvCxnSpPr>
              <a:stCxn id="38" idx="3"/>
              <a:endCxn id="3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0" idx="3"/>
              <a:endCxn id="4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3" idx="1"/>
              <a:endCxn id="4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2" idx="3"/>
              <a:endCxn id="4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553245" y="3741396"/>
            <a:ext cx="1431384" cy="2046984"/>
            <a:chOff x="7553245" y="4072140"/>
            <a:chExt cx="1431384" cy="2046984"/>
          </a:xfrm>
        </p:grpSpPr>
        <p:grpSp>
          <p:nvGrpSpPr>
            <p:cNvPr id="51" name="Group 50"/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6" name="Rechteck 29"/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7" name="Rechteck 29"/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8" name="Rechteck 29"/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9" name="Rechteck 29"/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5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 Computation / Stream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228541" cy="4941101"/>
          </a:xfrm>
        </p:spPr>
        <p:txBody>
          <a:bodyPr/>
          <a:lstStyle/>
          <a:p>
            <a:r>
              <a:rPr lang="en-US" dirty="0"/>
              <a:t>Assume three nodes with CPU and memory capacity N1 (32 cores, 64 GB), N2 (16 cores, 64 GB), N3 (64 cores, 128 GB) and a stream of resource requests R1 . . . R7. Schedule these requests to available resources (assign requests to nodes) in order to maximize the number of fulfilled requests. (4 points</a:t>
            </a:r>
            <a:r>
              <a:rPr lang="en-US" dirty="0"/>
              <a:t>)</a:t>
            </a:r>
          </a:p>
          <a:p>
            <a:r>
              <a:rPr lang="en-US" dirty="0"/>
              <a:t> </a:t>
            </a:r>
            <a:r>
              <a:rPr lang="en-US" dirty="0"/>
              <a:t>R1: (30 cores, 8 GB) </a:t>
            </a:r>
          </a:p>
          <a:p>
            <a:r>
              <a:rPr lang="en-US" dirty="0"/>
              <a:t>R2</a:t>
            </a:r>
            <a:r>
              <a:rPr lang="en-US" dirty="0"/>
              <a:t>: (6 cores, 32 GB) </a:t>
            </a:r>
          </a:p>
          <a:p>
            <a:r>
              <a:rPr lang="en-US" dirty="0"/>
              <a:t>R3</a:t>
            </a:r>
            <a:r>
              <a:rPr lang="en-US" dirty="0"/>
              <a:t>: (8 cores, 64 GB) </a:t>
            </a:r>
          </a:p>
          <a:p>
            <a:r>
              <a:rPr lang="en-US" dirty="0"/>
              <a:t>R4</a:t>
            </a:r>
            <a:r>
              <a:rPr lang="en-US" dirty="0"/>
              <a:t>: (10 cores, 32 GB) </a:t>
            </a:r>
          </a:p>
          <a:p>
            <a:r>
              <a:rPr lang="en-US" dirty="0"/>
              <a:t>R5</a:t>
            </a:r>
            <a:r>
              <a:rPr lang="en-US" dirty="0"/>
              <a:t>: (8 cores, 32 GB) </a:t>
            </a:r>
          </a:p>
          <a:p>
            <a:r>
              <a:rPr lang="en-US" dirty="0"/>
              <a:t>R6</a:t>
            </a:r>
            <a:r>
              <a:rPr lang="en-US" dirty="0"/>
              <a:t>: (16 cores, 64 GB) </a:t>
            </a:r>
          </a:p>
          <a:p>
            <a:r>
              <a:rPr lang="en-US" dirty="0"/>
              <a:t>R7</a:t>
            </a:r>
            <a:r>
              <a:rPr lang="en-US" dirty="0"/>
              <a:t>: (16 cores, 16 GB)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05420"/>
              </p:ext>
            </p:extLst>
          </p:nvPr>
        </p:nvGraphicFramePr>
        <p:xfrm>
          <a:off x="3312160" y="3249454"/>
          <a:ext cx="5486400" cy="110918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85520">
                  <a:extLst>
                    <a:ext uri="{9D8B030D-6E8A-4147-A177-3AD203B41FA5}">
                      <a16:colId xmlns:a16="http://schemas.microsoft.com/office/drawing/2014/main" val="3735585895"/>
                    </a:ext>
                  </a:extLst>
                </a:gridCol>
                <a:gridCol w="1310600">
                  <a:extLst>
                    <a:ext uri="{9D8B030D-6E8A-4147-A177-3AD203B41FA5}">
                      <a16:colId xmlns:a16="http://schemas.microsoft.com/office/drawing/2014/main" val="646832556"/>
                    </a:ext>
                  </a:extLst>
                </a:gridCol>
                <a:gridCol w="1578581">
                  <a:extLst>
                    <a:ext uri="{9D8B030D-6E8A-4147-A177-3AD203B41FA5}">
                      <a16:colId xmlns:a16="http://schemas.microsoft.com/office/drawing/2014/main" val="792371644"/>
                    </a:ext>
                  </a:extLst>
                </a:gridCol>
                <a:gridCol w="1611699">
                  <a:extLst>
                    <a:ext uri="{9D8B030D-6E8A-4147-A177-3AD203B41FA5}">
                      <a16:colId xmlns:a16="http://schemas.microsoft.com/office/drawing/2014/main" val="101205518"/>
                    </a:ext>
                  </a:extLst>
                </a:gridCol>
              </a:tblGrid>
              <a:tr h="395449">
                <a:tc>
                  <a:txBody>
                    <a:bodyPr/>
                    <a:lstStyle/>
                    <a:p>
                      <a:pPr algn="ctr" fontAlgn="b"/>
                      <a:endParaRPr lang="en-US" sz="2000" b="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/>
                        <a:t>N1 (32/64)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/>
                        <a:t>N2 (16/64)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/>
                        <a:t>N3 (64/128)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898861"/>
                  </a:ext>
                </a:extLst>
              </a:tr>
              <a:tr h="356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requests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R6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R2, R4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R1, R3, R5, R7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3078371"/>
                  </a:ext>
                </a:extLst>
              </a:tr>
              <a:tr h="356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utilization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/>
                        <a:t>16/64</a:t>
                      </a:r>
                      <a:endParaRPr lang="en-US" sz="1800" b="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16/64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62/120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697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6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Describe the concept of </a:t>
            </a:r>
            <a:r>
              <a:rPr lang="en-US" dirty="0">
                <a:solidFill>
                  <a:schemeClr val="accent1"/>
                </a:solidFill>
              </a:rPr>
              <a:t>Continuous Queries</a:t>
            </a:r>
            <a:r>
              <a:rPr lang="en-US" dirty="0"/>
              <a:t> and a </a:t>
            </a:r>
            <a:r>
              <a:rPr lang="en-US" dirty="0">
                <a:solidFill>
                  <a:schemeClr val="accent1"/>
                </a:solidFill>
              </a:rPr>
              <a:t>Basic System Infrastructure</a:t>
            </a:r>
            <a:r>
              <a:rPr lang="en-US" dirty="0"/>
              <a:t> to process them over incoming data streams. </a:t>
            </a:r>
            <a:r>
              <a:rPr lang="en-US" b="0" dirty="0"/>
              <a:t>[8/100 points]</a:t>
            </a:r>
          </a:p>
          <a:p>
            <a:pPr lvl="1"/>
            <a:r>
              <a:rPr lang="en-US" dirty="0"/>
              <a:t>Deployed Data flow graphs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ops (w/ state)</a:t>
            </a:r>
            <a:br>
              <a:rPr lang="en-US" dirty="0"/>
            </a:br>
            <a:r>
              <a:rPr lang="en-US" dirty="0"/>
              <a:t>(e.g., separate threads / queues)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</a:t>
            </a:r>
            <a:br>
              <a:rPr lang="en-US" dirty="0"/>
            </a:br>
            <a:r>
              <a:rPr lang="en-US" dirty="0"/>
              <a:t>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</a:t>
            </a:r>
            <a:br>
              <a:rPr lang="en-US" dirty="0"/>
            </a:br>
            <a:r>
              <a:rPr lang="en-US" dirty="0"/>
              <a:t>controlled by source</a:t>
            </a:r>
          </a:p>
          <a:p>
            <a:pPr lvl="1"/>
            <a:endParaRPr lang="en-US" b="0" dirty="0"/>
          </a:p>
          <a:p>
            <a:pPr lvl="1"/>
            <a:endParaRPr lang="en-US" sz="1000" b="0" dirty="0"/>
          </a:p>
          <a:p>
            <a:r>
              <a:rPr lang="en-US" dirty="0"/>
              <a:t>Given the continuous query </a:t>
            </a:r>
            <a:br>
              <a:rPr lang="en-US" dirty="0"/>
            </a:br>
            <a:r>
              <a:rPr lang="en-US" dirty="0"/>
              <a:t>A-B-C, what are the resulting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perf characteristics</a:t>
            </a:r>
            <a:r>
              <a:rPr lang="en-US" dirty="0"/>
              <a:t>? </a:t>
            </a:r>
            <a:r>
              <a:rPr lang="en-US" b="0" dirty="0"/>
              <a:t>[4 points]</a:t>
            </a:r>
          </a:p>
          <a:p>
            <a:pPr lvl="1"/>
            <a:r>
              <a:rPr lang="en-US" dirty="0"/>
              <a:t>Max throughput</a:t>
            </a:r>
          </a:p>
          <a:p>
            <a:pPr lvl="1"/>
            <a:r>
              <a:rPr lang="en-US" dirty="0"/>
              <a:t>Min tuple latency </a:t>
            </a:r>
          </a:p>
          <a:p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sp>
        <p:nvSpPr>
          <p:cNvPr id="5" name="Lightning Bolt 4"/>
          <p:cNvSpPr/>
          <p:nvPr/>
        </p:nvSpPr>
        <p:spPr>
          <a:xfrm>
            <a:off x="4617533" y="3538737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00292" y="272177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03264" y="2718530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65647" y="364211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49422" y="3708428"/>
            <a:ext cx="293277" cy="236705"/>
            <a:chOff x="5581337" y="3056661"/>
            <a:chExt cx="293277" cy="236705"/>
          </a:xfrm>
        </p:grpSpPr>
        <p:sp>
          <p:nvSpPr>
            <p:cNvPr id="10" name="Rectangle 9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24557" y="2784334"/>
            <a:ext cx="293277" cy="236705"/>
            <a:chOff x="5581337" y="3056661"/>
            <a:chExt cx="293277" cy="236705"/>
          </a:xfrm>
        </p:grpSpPr>
        <p:sp>
          <p:nvSpPr>
            <p:cNvPr id="15" name="Rectangle 14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9279571">
            <a:off x="6568317" y="3133055"/>
            <a:ext cx="293277" cy="236705"/>
            <a:chOff x="5581337" y="3056661"/>
            <a:chExt cx="293277" cy="236705"/>
          </a:xfrm>
        </p:grpSpPr>
        <p:sp>
          <p:nvSpPr>
            <p:cNvPr id="20" name="Rectangle 19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97345"/>
              </p:ext>
            </p:extLst>
          </p:nvPr>
        </p:nvGraphicFramePr>
        <p:xfrm>
          <a:off x="6063024" y="2125029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>
            <a:stCxn id="5" idx="5"/>
            <a:endCxn id="13" idx="2"/>
          </p:cNvCxnSpPr>
          <p:nvPr/>
        </p:nvCxnSpPr>
        <p:spPr>
          <a:xfrm>
            <a:off x="5075312" y="3826515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8" idx="1"/>
          </p:cNvCxnSpPr>
          <p:nvPr/>
        </p:nvCxnSpPr>
        <p:spPr>
          <a:xfrm>
            <a:off x="5742699" y="3826781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23" idx="2"/>
          </p:cNvCxnSpPr>
          <p:nvPr/>
        </p:nvCxnSpPr>
        <p:spPr>
          <a:xfrm flipV="1">
            <a:off x="6289383" y="3343040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  <a:endCxn id="7" idx="1"/>
          </p:cNvCxnSpPr>
          <p:nvPr/>
        </p:nvCxnSpPr>
        <p:spPr>
          <a:xfrm flipV="1">
            <a:off x="6829439" y="2903196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7" idx="1"/>
          </p:cNvCxnSpPr>
          <p:nvPr/>
        </p:nvCxnSpPr>
        <p:spPr>
          <a:xfrm>
            <a:off x="6535196" y="2347276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8" idx="2"/>
          </p:cNvCxnSpPr>
          <p:nvPr/>
        </p:nvCxnSpPr>
        <p:spPr>
          <a:xfrm flipV="1">
            <a:off x="7550736" y="2902687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6" idx="1"/>
          </p:cNvCxnSpPr>
          <p:nvPr/>
        </p:nvCxnSpPr>
        <p:spPr>
          <a:xfrm>
            <a:off x="8117834" y="2902687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6436481" y="3876361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7385663" y="3610193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68936" y="4012324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46096" y="473592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260631" y="4798488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37" name="Rectangle 3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1" name="Straight Arrow Connector 40"/>
          <p:cNvCxnSpPr>
            <a:stCxn id="37" idx="0"/>
            <a:endCxn id="35" idx="1"/>
          </p:cNvCxnSpPr>
          <p:nvPr/>
        </p:nvCxnSpPr>
        <p:spPr>
          <a:xfrm>
            <a:off x="6553908" y="4916841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42" name="Rounded Rectangle 41"/>
          <p:cNvSpPr/>
          <p:nvPr/>
        </p:nvSpPr>
        <p:spPr>
          <a:xfrm>
            <a:off x="8117177" y="474241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551168" y="4804973"/>
            <a:ext cx="293277" cy="236705"/>
            <a:chOff x="5581337" y="3056661"/>
            <a:chExt cx="293277" cy="236705"/>
          </a:xfrm>
        </p:grpSpPr>
        <p:sp>
          <p:nvSpPr>
            <p:cNvPr id="44" name="Rectangle 4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8" name="Straight Arrow Connector 47"/>
          <p:cNvCxnSpPr>
            <a:stCxn id="44" idx="0"/>
            <a:endCxn id="42" idx="1"/>
          </p:cNvCxnSpPr>
          <p:nvPr/>
        </p:nvCxnSpPr>
        <p:spPr>
          <a:xfrm>
            <a:off x="7844445" y="4923326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9" name="Straight Arrow Connector 48"/>
          <p:cNvCxnSpPr>
            <a:stCxn id="35" idx="3"/>
            <a:endCxn id="47" idx="2"/>
          </p:cNvCxnSpPr>
          <p:nvPr/>
        </p:nvCxnSpPr>
        <p:spPr>
          <a:xfrm>
            <a:off x="7293568" y="4920594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0" name="Straight Arrow Connector 49"/>
          <p:cNvCxnSpPr>
            <a:stCxn id="42" idx="3"/>
          </p:cNvCxnSpPr>
          <p:nvPr/>
        </p:nvCxnSpPr>
        <p:spPr>
          <a:xfrm>
            <a:off x="8564649" y="4927079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51" name="Rounded Rectangle 50"/>
          <p:cNvSpPr/>
          <p:nvPr/>
        </p:nvSpPr>
        <p:spPr>
          <a:xfrm>
            <a:off x="5539717" y="473268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983436" y="4795245"/>
            <a:ext cx="293277" cy="236705"/>
            <a:chOff x="5581337" y="3056661"/>
            <a:chExt cx="293277" cy="236705"/>
          </a:xfrm>
        </p:grpSpPr>
        <p:sp>
          <p:nvSpPr>
            <p:cNvPr id="53" name="Rectangle 5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7" name="Straight Arrow Connector 56"/>
          <p:cNvCxnSpPr>
            <a:stCxn id="53" idx="0"/>
            <a:endCxn id="51" idx="1"/>
          </p:cNvCxnSpPr>
          <p:nvPr/>
        </p:nvCxnSpPr>
        <p:spPr>
          <a:xfrm>
            <a:off x="5276713" y="4913598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8" name="Straight Arrow Connector 57"/>
          <p:cNvCxnSpPr>
            <a:stCxn id="51" idx="3"/>
            <a:endCxn id="40" idx="2"/>
          </p:cNvCxnSpPr>
          <p:nvPr/>
        </p:nvCxnSpPr>
        <p:spPr>
          <a:xfrm flipV="1">
            <a:off x="5987189" y="4916841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037276" y="5111745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59707" y="5108501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43227" y="5105258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900790" y="5641591"/>
            <a:ext cx="5066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1/max(C(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op</a:t>
            </a:r>
            <a:r>
              <a:rPr lang="en-US" sz="1600" baseline="-250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 = 1/5 tuples/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200 tuples/s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sum(C(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op</a:t>
            </a:r>
            <a:r>
              <a:rPr lang="en-US" sz="1600" baseline="-250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 = 1ms + 5ms + 2ms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8ms</a:t>
            </a:r>
          </a:p>
        </p:txBody>
      </p:sp>
    </p:spTree>
    <p:extLst>
      <p:ext uri="{BB962C8B-B14F-4D97-AF65-F5344CB8AC3E}">
        <p14:creationId xmlns:p14="http://schemas.microsoft.com/office/powerpoint/2010/main" val="30816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2" grpId="0" animBg="1"/>
      <p:bldP spid="33" grpId="0" animBg="1"/>
      <p:bldP spid="34" grpId="0"/>
      <p:bldP spid="35" grpId="0" animBg="1"/>
      <p:bldP spid="42" grpId="0" animBg="1"/>
      <p:bldP spid="51" grpId="0" animBg="1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0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three classes of techniques for </a:t>
            </a:r>
            <a:r>
              <a:rPr lang="en-US" dirty="0">
                <a:solidFill>
                  <a:schemeClr val="accent1"/>
                </a:solidFill>
              </a:rPr>
              <a:t>handling overload</a:t>
            </a:r>
            <a:r>
              <a:rPr lang="en-US" dirty="0"/>
              <a:t> situations in continuous queries?</a:t>
            </a:r>
            <a:r>
              <a:rPr lang="en-US" b="0" dirty="0"/>
              <a:t> [6/100 points]</a:t>
            </a:r>
          </a:p>
          <a:p>
            <a:pPr lvl="1"/>
            <a:endParaRPr lang="en-US" sz="1000" b="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last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93671" y="236216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2424726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2543079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" name="Rounded Rectangle 11"/>
          <p:cNvSpPr/>
          <p:nvPr/>
        </p:nvSpPr>
        <p:spPr>
          <a:xfrm>
            <a:off x="7764752" y="2368651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98743" y="2431211"/>
            <a:ext cx="293277" cy="236705"/>
            <a:chOff x="5581337" y="3056661"/>
            <a:chExt cx="293277" cy="23670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/>
          <p:cNvCxnSpPr>
            <a:stCxn id="14" idx="0"/>
            <a:endCxn id="12" idx="1"/>
          </p:cNvCxnSpPr>
          <p:nvPr/>
        </p:nvCxnSpPr>
        <p:spPr>
          <a:xfrm>
            <a:off x="7492020" y="2549564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/>
          <p:cNvCxnSpPr>
            <a:stCxn id="5" idx="3"/>
            <a:endCxn id="17" idx="2"/>
          </p:cNvCxnSpPr>
          <p:nvPr/>
        </p:nvCxnSpPr>
        <p:spPr>
          <a:xfrm>
            <a:off x="6941143" y="2546832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8212224" y="2553317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5187292" y="235892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31011" y="2421483"/>
            <a:ext cx="293277" cy="236705"/>
            <a:chOff x="5581337" y="3056661"/>
            <a:chExt cx="293277" cy="236705"/>
          </a:xfrm>
        </p:grpSpPr>
        <p:sp>
          <p:nvSpPr>
            <p:cNvPr id="23" name="Rectangle 2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7" name="Straight Arrow Connector 26"/>
          <p:cNvCxnSpPr>
            <a:stCxn id="23" idx="0"/>
            <a:endCxn id="21" idx="1"/>
          </p:cNvCxnSpPr>
          <p:nvPr/>
        </p:nvCxnSpPr>
        <p:spPr>
          <a:xfrm>
            <a:off x="4924288" y="2539836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8" name="Straight Arrow Connector 27"/>
          <p:cNvCxnSpPr>
            <a:stCxn id="21" idx="3"/>
            <a:endCxn id="10" idx="2"/>
          </p:cNvCxnSpPr>
          <p:nvPr/>
        </p:nvCxnSpPr>
        <p:spPr>
          <a:xfrm flipV="1">
            <a:off x="5634764" y="2543079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4637806" y="242148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0" name="Rectangle 29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53053" y="3137177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4851" y="2737983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7282" y="273473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90802" y="273149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902314" y="2425599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9" name="Rectangle 3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9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 smtClean="0"/>
              <a:t>Distributed </a:t>
            </a:r>
            <a:r>
              <a:rPr lang="en-US" dirty="0"/>
              <a:t>Parameter Servers</a:t>
            </a:r>
          </a:p>
          <a:p>
            <a:r>
              <a:rPr lang="en-US" dirty="0"/>
              <a:t>Q&amp;A and Exam Preparation</a:t>
            </a:r>
          </a:p>
          <a:p>
            <a:pPr lvl="1"/>
            <a:endParaRPr lang="en-US" dirty="0">
              <a:solidFill>
                <a:srgbClr val="7889FB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#2 Course Evaluation and Exam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Evaluation period: </a:t>
            </a:r>
            <a:r>
              <a:rPr lang="en-US" b="1" dirty="0" smtClean="0">
                <a:solidFill>
                  <a:schemeClr val="accent1"/>
                </a:solidFill>
              </a:rPr>
              <a:t>Jan</a:t>
            </a:r>
            <a:r>
              <a:rPr lang="en-US" b="1" dirty="0" smtClean="0">
                <a:solidFill>
                  <a:schemeClr val="accent1"/>
                </a:solidFill>
              </a:rPr>
              <a:t> 15 – Feb 15</a:t>
            </a:r>
            <a:r>
              <a:rPr lang="en-US" dirty="0" smtClean="0">
                <a:solidFill>
                  <a:schemeClr val="tx1"/>
                </a:solidFill>
              </a:rPr>
              <a:t> (1/98)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 date: </a:t>
            </a:r>
            <a:r>
              <a:rPr lang="en-US" b="1" dirty="0" smtClean="0">
                <a:solidFill>
                  <a:schemeClr val="accent1"/>
                </a:solidFill>
              </a:rPr>
              <a:t>Feb 10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079950" y="897543"/>
            <a:ext cx="3577312" cy="1299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/>
            <a:r>
              <a:rPr lang="en-US" sz="7000" b="1" dirty="0">
                <a:solidFill>
                  <a:schemeClr val="accent1"/>
                </a:solidFill>
              </a:rPr>
              <a:t>Thanks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(please, participate in the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rgbClr val="7889FB"/>
                </a:solidFill>
              </a:rPr>
              <a:t>course evaluation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44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28650" y="1640247"/>
            <a:ext cx="788670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092751" y="1469056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65444" y="1555404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61" name="Oval 60"/>
          <p:cNvSpPr/>
          <p:nvPr/>
        </p:nvSpPr>
        <p:spPr>
          <a:xfrm>
            <a:off x="2283542" y="155540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62" name="Oval 61"/>
          <p:cNvSpPr/>
          <p:nvPr/>
        </p:nvSpPr>
        <p:spPr>
          <a:xfrm>
            <a:off x="3669481" y="1566337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073" y="1773724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77665" y="1357853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3571237" y="3620016"/>
            <a:ext cx="2047140" cy="875220"/>
          </a:xfrm>
          <a:prstGeom prst="rect">
            <a:avLst/>
          </a:prstGeom>
          <a:solidFill>
            <a:srgbClr val="F70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66" name="Straight Arrow Connector 65"/>
          <p:cNvCxnSpPr>
            <a:cxnSpLocks/>
            <a:stCxn id="65" idx="0"/>
            <a:endCxn id="59" idx="2"/>
          </p:cNvCxnSpPr>
          <p:nvPr/>
        </p:nvCxnSpPr>
        <p:spPr>
          <a:xfrm flipV="1">
            <a:off x="4594807" y="3024651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27814" y="1319795"/>
            <a:ext cx="8708794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618377" y="3876850"/>
            <a:ext cx="3318231" cy="2594767"/>
            <a:chOff x="5618377" y="3876850"/>
            <a:chExt cx="3318231" cy="2594767"/>
          </a:xfrm>
        </p:grpSpPr>
        <p:sp>
          <p:nvSpPr>
            <p:cNvPr id="69" name="Oval 68"/>
            <p:cNvSpPr/>
            <p:nvPr/>
          </p:nvSpPr>
          <p:spPr>
            <a:xfrm>
              <a:off x="6967535" y="4545271"/>
              <a:ext cx="1762812" cy="1296000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661213" y="5175617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Language Compilers</a:t>
              </a:r>
            </a:p>
          </p:txBody>
        </p:sp>
        <p:cxnSp>
          <p:nvCxnSpPr>
            <p:cNvPr id="71" name="Straight Arrow Connector 70"/>
            <p:cNvCxnSpPr>
              <a:cxnSpLocks/>
              <a:endCxn id="65" idx="3"/>
            </p:cNvCxnSpPr>
            <p:nvPr/>
          </p:nvCxnSpPr>
          <p:spPr>
            <a:xfrm flipH="1" flipV="1">
              <a:off x="5618377" y="4057626"/>
              <a:ext cx="1178587" cy="672189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796964" y="3876850"/>
              <a:ext cx="2139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Compilation Techniques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15082" y="3523606"/>
            <a:ext cx="3256155" cy="2965665"/>
            <a:chOff x="315082" y="3523606"/>
            <a:chExt cx="3256155" cy="2965665"/>
          </a:xfrm>
        </p:grpSpPr>
        <p:sp>
          <p:nvSpPr>
            <p:cNvPr id="74" name="Oval 73"/>
            <p:cNvSpPr/>
            <p:nvPr/>
          </p:nvSpPr>
          <p:spPr>
            <a:xfrm>
              <a:off x="392284" y="4192115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 Systems</a:t>
              </a: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5015" y="5193271"/>
              <a:ext cx="1762812" cy="1296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Operating  Systems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097629" y="4768612"/>
              <a:ext cx="1931321" cy="1139472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Management</a:t>
              </a:r>
            </a:p>
          </p:txBody>
        </p:sp>
        <p:cxnSp>
          <p:nvCxnSpPr>
            <p:cNvPr id="77" name="Straight Arrow Connector 76"/>
            <p:cNvCxnSpPr>
              <a:cxnSpLocks/>
              <a:endCxn id="65" idx="1"/>
            </p:cNvCxnSpPr>
            <p:nvPr/>
          </p:nvCxnSpPr>
          <p:spPr>
            <a:xfrm flipV="1">
              <a:off x="2392650" y="4057626"/>
              <a:ext cx="1178587" cy="54695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15082" y="3523606"/>
              <a:ext cx="2713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Techniques (Execution, Data Access)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52285" y="4495236"/>
            <a:ext cx="2477487" cy="1843526"/>
            <a:chOff x="3652285" y="4495236"/>
            <a:chExt cx="2477487" cy="1843526"/>
          </a:xfrm>
        </p:grpSpPr>
        <p:sp>
          <p:nvSpPr>
            <p:cNvPr id="80" name="Oval 79"/>
            <p:cNvSpPr/>
            <p:nvPr/>
          </p:nvSpPr>
          <p:spPr>
            <a:xfrm>
              <a:off x="3652285" y="5315359"/>
              <a:ext cx="1939093" cy="10234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Architecture</a:t>
              </a:r>
            </a:p>
          </p:txBody>
        </p:sp>
        <p:cxnSp>
          <p:nvCxnSpPr>
            <p:cNvPr id="81" name="Straight Arrow Connector 80"/>
            <p:cNvCxnSpPr>
              <a:cxnSpLocks/>
              <a:endCxn id="65" idx="2"/>
            </p:cNvCxnSpPr>
            <p:nvPr/>
          </p:nvCxnSpPr>
          <p:spPr>
            <a:xfrm flipV="1">
              <a:off x="4594795" y="4495236"/>
              <a:ext cx="12" cy="68266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475835" y="4957296"/>
              <a:ext cx="1653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Accelerators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927206" y="3265965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</p:spTree>
    <p:extLst>
      <p:ext uri="{BB962C8B-B14F-4D97-AF65-F5344CB8AC3E}">
        <p14:creationId xmlns:p14="http://schemas.microsoft.com/office/powerpoint/2010/main" val="14297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  <a:br>
              <a:rPr lang="en-US" dirty="0"/>
            </a:br>
            <a:r>
              <a:rPr lang="en-US" sz="2400" dirty="0"/>
              <a:t>aka KDD Process</a:t>
            </a:r>
            <a:br>
              <a:rPr lang="en-US" sz="2400" dirty="0"/>
            </a:br>
            <a:r>
              <a:rPr lang="en-US" sz="2400" dirty="0"/>
              <a:t>aka CRISP-DM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ML/DevOps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</p:spTree>
    <p:extLst>
      <p:ext uri="{BB962C8B-B14F-4D97-AF65-F5344CB8AC3E}">
        <p14:creationId xmlns:p14="http://schemas.microsoft.com/office/powerpoint/2010/main" val="29178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1"/>
            <a:endParaRPr lang="en-US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services)</a:t>
            </a:r>
            <a:endParaRPr lang="en-US" dirty="0"/>
          </a:p>
          <a:p>
            <a:pPr lvl="1"/>
            <a:r>
              <a:rPr lang="en-US" dirty="0"/>
              <a:t>Feedback loops, data programming/augmentation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61235" y="3067666"/>
            <a:ext cx="1863215" cy="1313227"/>
            <a:chOff x="6931739" y="2792364"/>
            <a:chExt cx="1863215" cy="1313227"/>
          </a:xfrm>
        </p:grpSpPr>
        <p:sp>
          <p:nvSpPr>
            <p:cNvPr id="5" name="TextBox 4"/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/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68" y="1503047"/>
            <a:ext cx="2182857" cy="12382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5797" y="1189832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26" name="Picture 10" descr="http://www.nersc.gov/assets/ImageGallery/Computational-Systems/_resampled/resizedimage250247-Magell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5972" y="4855812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F41F32-C583-48DB-9957-69C7C0D1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31" y="5511185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432053"/>
            <a:ext cx="819617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937" y="1907454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0852" y="257604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5935" y="3244643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5934" y="391323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0852" y="458183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0852" y="525042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0852" y="1274640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1031" y="248756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5946" y="3170903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5947" y="1814048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8198" y="915760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39" y="684701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344" y="145783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853" y="22591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774" y="4151877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6857" y="5110526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941" y="3188314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96113" y="381983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1028" y="4493340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6111" y="5166850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69" y="5961744"/>
            <a:ext cx="78087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0400"/>
            <a:ext cx="8422216" cy="4667340"/>
          </a:xfrm>
        </p:spPr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</a:t>
            </a:r>
            <a:br>
              <a:rPr lang="en-US" dirty="0"/>
            </a:br>
            <a:r>
              <a:rPr lang="en-US" dirty="0"/>
              <a:t>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</a:t>
            </a:r>
            <a:br>
              <a:rPr lang="en-US" dirty="0"/>
            </a:br>
            <a:r>
              <a:rPr lang="en-US" dirty="0"/>
              <a:t>very high mem-bandwidth / compute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</a:t>
            </a:r>
            <a:r>
              <a:rPr lang="en-US" dirty="0" err="1"/>
              <a:t>prefiltering</a:t>
            </a:r>
            <a:r>
              <a:rPr lang="en-US" dirty="0"/>
              <a:t>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1B FMA), NVIDIA DLA, Intel NNP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8" name="Rectangle 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6735" y="1455813"/>
            <a:ext cx="2448233" cy="1785206"/>
            <a:chOff x="5525729" y="1563968"/>
            <a:chExt cx="2448233" cy="178520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25729" y="211524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6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 err="1"/>
              <a:t>embeddings</a:t>
            </a:r>
            <a:r>
              <a:rPr lang="en-US" dirty="0"/>
              <a:t> for NLP, graphs</a:t>
            </a:r>
          </a:p>
          <a:p>
            <a:pPr lvl="1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endParaRPr lang="en-US" sz="1200" dirty="0"/>
          </a:p>
          <a:p>
            <a:r>
              <a:rPr lang="en-US" dirty="0" err="1"/>
              <a:t>Lossy</a:t>
            </a:r>
            <a:r>
              <a:rPr lang="en-US" dirty="0"/>
              <a:t>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New data types: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</a:t>
            </a:r>
            <a:r>
              <a:rPr lang="en-US" dirty="0" err="1">
                <a:sym typeface="Wingdings" panose="05000000000000000000" pitchFamily="2" charset="2"/>
              </a:rPr>
              <a:t>exp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1663" y="2317142"/>
            <a:ext cx="34412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+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  <a:r>
              <a:rPr lang="en-AT" dirty="0">
                <a:latin typeface="Consolas" panose="020B0609020204030204" pitchFamily="49" charset="0"/>
              </a:rPr>
              <a:t>≈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62218" y="3523671"/>
            <a:ext cx="1402889" cy="857838"/>
            <a:chOff x="7158522" y="1319753"/>
            <a:chExt cx="1402889" cy="857838"/>
          </a:xfrm>
        </p:grpSpPr>
        <p:sp>
          <p:nvSpPr>
            <p:cNvPr id="21" name="Rectangle 20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0483" y="4629650"/>
            <a:ext cx="2120494" cy="1690853"/>
            <a:chOff x="6910483" y="4629650"/>
            <a:chExt cx="2120494" cy="16908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0483" y="4935509"/>
              <a:ext cx="2120494" cy="1384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8" name="Rectangle 2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0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43953</TotalTime>
  <Words>1926</Words>
  <Application>Microsoft Office PowerPoint</Application>
  <PresentationFormat>On-screen Show (4:3)</PresentationFormat>
  <Paragraphs>665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Calibri</vt:lpstr>
      <vt:lpstr>Consolas</vt:lpstr>
      <vt:lpstr>Wingdings</vt:lpstr>
      <vt:lpstr>TU Graz Standard</vt:lpstr>
      <vt:lpstr>Data Integration and Large Scale Analysis 12 Distributed ML Systems</vt:lpstr>
      <vt:lpstr>Agenda</vt:lpstr>
      <vt:lpstr>Landscape of ML Systems</vt:lpstr>
      <vt:lpstr>What is an ML System?</vt:lpstr>
      <vt:lpstr>The Data Science Lifecycle aka KDD Process aka CRISP-DM</vt:lpstr>
      <vt:lpstr>Driving Factors for ML</vt:lpstr>
      <vt:lpstr>Stack of ML Systems</vt:lpstr>
      <vt:lpstr>Accelerators (GPUs, FPGAs, ASICs)</vt:lpstr>
      <vt:lpstr>Data Representation</vt:lpstr>
      <vt:lpstr>Execution Strategies</vt:lpstr>
      <vt:lpstr>Fault Tolerance &amp; Resilience</vt:lpstr>
      <vt:lpstr>Language Abstractions</vt:lpstr>
      <vt:lpstr>ML Applications</vt:lpstr>
      <vt:lpstr>Landscape of ML Systems</vt:lpstr>
      <vt:lpstr>Distributed Parameter Servers</vt:lpstr>
      <vt:lpstr>Background: Mini-batch ML Algorithms</vt:lpstr>
      <vt:lpstr>Background: Mini-batch DNN Training (LeNet)</vt:lpstr>
      <vt:lpstr>Overview Data-Parallel Parameter Servers</vt:lpstr>
      <vt:lpstr>History of Parameter Servers</vt:lpstr>
      <vt:lpstr>Basic Worker Algorithm (batch)</vt:lpstr>
      <vt:lpstr>Extended Worker Algorithm (nfetch batches)</vt:lpstr>
      <vt:lpstr>Update Strategies</vt:lpstr>
      <vt:lpstr>Q&amp;A and Exam Preparation</vt:lpstr>
      <vt:lpstr>Multiple choice question (40/100)</vt:lpstr>
      <vt:lpstr>Data Warehousing </vt:lpstr>
      <vt:lpstr>Message-oriented Middleware</vt:lpstr>
      <vt:lpstr>Schema Matching / Entity Linking</vt:lpstr>
      <vt:lpstr>Data Parallel Computation / Stream Mining</vt:lpstr>
      <vt:lpstr>Stream Processing</vt:lpstr>
      <vt:lpstr>Stream Processing,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12: Distributed ML</dc:title>
  <dc:subject/>
  <dc:creator>Shafaq Siddiqi</dc:creator>
  <cp:keywords/>
  <dc:description/>
  <cp:lastModifiedBy>Shafaq Siddiqui</cp:lastModifiedBy>
  <cp:revision>1988</cp:revision>
  <cp:lastPrinted>2020-01-20T19:46:59Z</cp:lastPrinted>
  <dcterms:created xsi:type="dcterms:W3CDTF">2018-07-12T06:39:10Z</dcterms:created>
  <dcterms:modified xsi:type="dcterms:W3CDTF">2023-01-27T13:37:56Z</dcterms:modified>
  <cp:category/>
</cp:coreProperties>
</file>