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357" r:id="rId3"/>
    <p:sldId id="289" r:id="rId4"/>
    <p:sldId id="416" r:id="rId5"/>
    <p:sldId id="363" r:id="rId6"/>
    <p:sldId id="364" r:id="rId7"/>
    <p:sldId id="366" r:id="rId8"/>
    <p:sldId id="367" r:id="rId9"/>
    <p:sldId id="427" r:id="rId10"/>
    <p:sldId id="428" r:id="rId11"/>
    <p:sldId id="433" r:id="rId12"/>
    <p:sldId id="434" r:id="rId13"/>
    <p:sldId id="402" r:id="rId14"/>
    <p:sldId id="430" r:id="rId15"/>
    <p:sldId id="431" r:id="rId16"/>
    <p:sldId id="432" r:id="rId17"/>
    <p:sldId id="436" r:id="rId18"/>
    <p:sldId id="437" r:id="rId19"/>
    <p:sldId id="438" r:id="rId20"/>
    <p:sldId id="439" r:id="rId21"/>
    <p:sldId id="414" r:id="rId2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1" d="100"/>
          <a:sy n="71" d="100"/>
        </p:scale>
        <p:origin x="17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1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27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19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06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67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web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faq-siddiqi.github.io./dia202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/>
              <a:t>01 Introduction and Overview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5162"/>
            <a:ext cx="3005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and Heterogeneity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Integration</a:t>
            </a:r>
            <a:r>
              <a:rPr lang="en-US" dirty="0"/>
              <a:t> (Latin integer = whole): consolidation of data objects / 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Homogeneity</a:t>
            </a:r>
            <a:r>
              <a:rPr lang="en-US" dirty="0"/>
              <a:t> (Greek homo/</a:t>
            </a:r>
            <a:r>
              <a:rPr lang="en-US" dirty="0" err="1"/>
              <a:t>homoios</a:t>
            </a:r>
            <a:r>
              <a:rPr lang="en-US" dirty="0"/>
              <a:t> = same): similarity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Heterogeneity</a:t>
            </a:r>
            <a:r>
              <a:rPr lang="en-US" dirty="0"/>
              <a:t>: dissimilarity, different representation / meaning</a:t>
            </a:r>
          </a:p>
          <a:p>
            <a:pPr lvl="1"/>
            <a:endParaRPr lang="en-US" sz="700" dirty="0"/>
          </a:p>
          <a:p>
            <a:r>
              <a:rPr lang="en-US" dirty="0"/>
              <a:t>Heterogeneous IT Infrastructure</a:t>
            </a:r>
          </a:p>
          <a:p>
            <a:pPr lvl="1"/>
            <a:r>
              <a:rPr lang="en-US" dirty="0"/>
              <a:t>Common enterprise IT infrastructure contains &gt;100s of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heterogeneous and distributed systems and applications</a:t>
            </a:r>
          </a:p>
          <a:p>
            <a:pPr lvl="1"/>
            <a:r>
              <a:rPr lang="en-US" dirty="0"/>
              <a:t>E.g., health care data management: 20 - 120 systems</a:t>
            </a:r>
          </a:p>
          <a:p>
            <a:pPr lvl="1"/>
            <a:endParaRPr lang="en-US" sz="700" dirty="0"/>
          </a:p>
          <a:p>
            <a:r>
              <a:rPr lang="en-US" dirty="0"/>
              <a:t>Multi-Modal Data (example health care)</a:t>
            </a:r>
          </a:p>
          <a:p>
            <a:pPr lvl="1"/>
            <a:r>
              <a:rPr lang="en-US" dirty="0"/>
              <a:t>Structured patient data, patient records incl. prescribed drugs</a:t>
            </a:r>
          </a:p>
          <a:p>
            <a:pPr lvl="1"/>
            <a:r>
              <a:rPr lang="en-US" dirty="0"/>
              <a:t>Knowledge base drug APIs (active pharmaceutical ingredients) + interactions</a:t>
            </a:r>
          </a:p>
          <a:p>
            <a:pPr lvl="1"/>
            <a:r>
              <a:rPr lang="en-US" dirty="0"/>
              <a:t>Doctor notes (text), diagnostic codes, outcomes</a:t>
            </a:r>
          </a:p>
          <a:p>
            <a:pPr lvl="1"/>
            <a:r>
              <a:rPr lang="en-US" dirty="0"/>
              <a:t>Radiology images (e.g., MRI scans), patient videos</a:t>
            </a:r>
          </a:p>
          <a:p>
            <a:pPr lvl="1"/>
            <a:r>
              <a:rPr lang="en-US" dirty="0"/>
              <a:t>Time series (e.g., EEG, </a:t>
            </a:r>
            <a:r>
              <a:rPr lang="en-US" dirty="0" err="1"/>
              <a:t>ECoG</a:t>
            </a:r>
            <a:r>
              <a:rPr lang="en-US" dirty="0"/>
              <a:t>, heart rate, blood pressure)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762" t="4412" b="20577"/>
          <a:stretch>
            <a:fillRect/>
          </a:stretch>
        </p:blipFill>
        <p:spPr bwMode="auto">
          <a:xfrm>
            <a:off x="7503893" y="2972036"/>
            <a:ext cx="1414061" cy="11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6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(association rules, clustering) and predictive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1990-2010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62080" y="2028684"/>
            <a:ext cx="7769938" cy="3103161"/>
            <a:chOff x="962080" y="1948297"/>
            <a:chExt cx="7769938" cy="31031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8172" y="530307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09" y="52452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23160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58" y="1381853"/>
            <a:ext cx="4562475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8720" y="5300395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7363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053" y="5414490"/>
            <a:ext cx="4549339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5540" y="1284330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34" name="Chevron 33"/>
          <p:cNvSpPr/>
          <p:nvPr/>
        </p:nvSpPr>
        <p:spPr>
          <a:xfrm>
            <a:off x="1147081" y="2897910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26323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4" y="2721532"/>
            <a:ext cx="6402175" cy="21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</a:t>
            </a:r>
            <a:br>
              <a:rPr lang="en-US" dirty="0"/>
            </a:br>
            <a:r>
              <a:rPr lang="en-US" dirty="0"/>
              <a:t>finding, integrating, cleaning datasets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 (arrays),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7946" y="1401346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37" y="3888713"/>
            <a:ext cx="16753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Hidden Technical Debt in Machine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5448" y="3826987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747" y="40660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359" y="15674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7790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</a:t>
            </a:r>
            <a:br>
              <a:rPr lang="en-US" dirty="0"/>
            </a:br>
            <a:r>
              <a:rPr lang="en-US" dirty="0"/>
              <a:t>Architectures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  <a:p>
            <a:endParaRPr lang="en-US" dirty="0"/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2176685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2182302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2176686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2546069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 b="11689"/>
          <a:stretch>
            <a:fillRect/>
          </a:stretch>
        </p:blipFill>
        <p:spPr bwMode="auto">
          <a:xfrm>
            <a:off x="2432364" y="4693709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738700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388" y="4502975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5221322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/>
          <a:srcRect b="8708"/>
          <a:stretch>
            <a:fillRect/>
          </a:stretch>
        </p:blipFill>
        <p:spPr bwMode="auto">
          <a:xfrm>
            <a:off x="104775" y="4314161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5208914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853000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711282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905778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/>
          <a:srcRect l="11043" t="8592" r="12077" b="4900"/>
          <a:stretch>
            <a:fillRect/>
          </a:stretch>
        </p:blipFill>
        <p:spPr bwMode="auto">
          <a:xfrm>
            <a:off x="5629275" y="4681760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911638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2182302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844711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614962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8550" y="3624486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482549" y="1870110"/>
            <a:ext cx="26063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Information System Pyramid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354024" y="1270785"/>
            <a:ext cx="3421727" cy="3145458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56204" y="1870110"/>
            <a:ext cx="14450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Data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81" y="730776"/>
            <a:ext cx="2097502" cy="123132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09183" y="1992205"/>
            <a:ext cx="20913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Audio, Image, Video, Text, Streams, Logs</a:t>
            </a:r>
          </a:p>
        </p:txBody>
      </p:sp>
      <p:sp>
        <p:nvSpPr>
          <p:cNvPr id="73" name="Rechteck 70"/>
          <p:cNvSpPr/>
          <p:nvPr/>
        </p:nvSpPr>
        <p:spPr>
          <a:xfrm>
            <a:off x="7711102" y="2729289"/>
            <a:ext cx="1306956" cy="564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Stores</a:t>
            </a:r>
          </a:p>
        </p:txBody>
      </p:sp>
      <p:sp>
        <p:nvSpPr>
          <p:cNvPr id="75" name="Rechteck 70"/>
          <p:cNvSpPr/>
          <p:nvPr/>
        </p:nvSpPr>
        <p:spPr>
          <a:xfrm>
            <a:off x="5284745" y="720149"/>
            <a:ext cx="1459160" cy="85160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Computation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6671900" y="2719580"/>
            <a:ext cx="944747" cy="400502"/>
          </a:xfrm>
          <a:prstGeom prst="can">
            <a:avLst>
              <a:gd name="adj" fmla="val 20759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Catalogs</a:t>
            </a:r>
          </a:p>
        </p:txBody>
      </p:sp>
      <p:pic>
        <p:nvPicPr>
          <p:cNvPr id="8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8" y="720149"/>
            <a:ext cx="659544" cy="3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77" y="3366786"/>
            <a:ext cx="535006" cy="401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7080" y="3366786"/>
            <a:ext cx="846906" cy="3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66" grpId="0"/>
      <p:bldP spid="72" grpId="0"/>
      <p:bldP spid="73" grpId="0" animBg="1"/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Major data integration architectures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Key techniques for data integration and cleaning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Methods for large-scale data storage and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A: Data Integration and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</a:p>
          <a:p>
            <a:r>
              <a:rPr lang="en-US" dirty="0"/>
              <a:t>01 Introduction and Overview </a:t>
            </a:r>
            <a:r>
              <a:rPr lang="en-US" sz="1600" b="0" dirty="0"/>
              <a:t>[Oct </a:t>
            </a:r>
            <a:r>
              <a:rPr lang="en-US" sz="1600" b="0" dirty="0" smtClean="0"/>
              <a:t>06]</a:t>
            </a:r>
            <a:endParaRPr lang="en-US" sz="1600" b="0" dirty="0"/>
          </a:p>
          <a:p>
            <a:r>
              <a:rPr lang="en-US" dirty="0"/>
              <a:t>02 Data Warehousing, ETL, and SQL/OLAP </a:t>
            </a:r>
            <a:r>
              <a:rPr lang="en-US" sz="1600" b="0" dirty="0"/>
              <a:t>[Oct </a:t>
            </a:r>
            <a:r>
              <a:rPr lang="en-US" sz="1600" b="0" dirty="0" smtClean="0"/>
              <a:t>13]</a:t>
            </a:r>
            <a:endParaRPr lang="en-US" sz="1600" b="0" dirty="0"/>
          </a:p>
          <a:p>
            <a:r>
              <a:rPr lang="en-US" dirty="0"/>
              <a:t>03 Message-oriented Middleware, EAI, and Replication </a:t>
            </a:r>
            <a:r>
              <a:rPr lang="en-US" sz="1600" b="0" dirty="0"/>
              <a:t>[Oct </a:t>
            </a:r>
            <a:r>
              <a:rPr lang="en-US" sz="1600" b="0" dirty="0" smtClean="0"/>
              <a:t>20]</a:t>
            </a:r>
            <a:endParaRPr lang="en-US" sz="1600" b="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Key Integration Techniques</a:t>
            </a:r>
          </a:p>
          <a:p>
            <a:r>
              <a:rPr lang="en-US" dirty="0"/>
              <a:t>04 Schema Matching and Mapping </a:t>
            </a:r>
            <a:r>
              <a:rPr lang="en-US" sz="1600" b="0" dirty="0"/>
              <a:t>[Oct </a:t>
            </a:r>
            <a:r>
              <a:rPr lang="en-US" sz="1600" b="0" dirty="0" smtClean="0"/>
              <a:t>27]</a:t>
            </a:r>
            <a:endParaRPr lang="en-US" sz="1600" b="0" dirty="0"/>
          </a:p>
          <a:p>
            <a:r>
              <a:rPr lang="en-US" dirty="0"/>
              <a:t>05 Entity Linking and Deduplication </a:t>
            </a:r>
            <a:r>
              <a:rPr lang="en-US" sz="1600" b="0" dirty="0"/>
              <a:t>[Nov </a:t>
            </a:r>
            <a:r>
              <a:rPr lang="en-US" sz="1600" b="0" dirty="0" smtClean="0"/>
              <a:t>03]</a:t>
            </a:r>
            <a:endParaRPr lang="en-US" sz="1600" b="0" dirty="0"/>
          </a:p>
          <a:p>
            <a:r>
              <a:rPr lang="en-US" dirty="0"/>
              <a:t>06 Data Cleaning and Data Fusion </a:t>
            </a:r>
            <a:r>
              <a:rPr lang="en-US" sz="1600" b="0" dirty="0"/>
              <a:t>[Nov </a:t>
            </a:r>
            <a:r>
              <a:rPr lang="en-US" sz="1600" b="0" dirty="0" smtClean="0"/>
              <a:t>10]</a:t>
            </a: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34634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B: Large-Scale Data Management &amp;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Cloud Computing</a:t>
            </a:r>
          </a:p>
          <a:p>
            <a:r>
              <a:rPr lang="en-US" dirty="0"/>
              <a:t>07 Cloud Computing Foundations </a:t>
            </a:r>
            <a:r>
              <a:rPr lang="en-US" sz="1600" b="0" dirty="0"/>
              <a:t>[Nov </a:t>
            </a:r>
            <a:r>
              <a:rPr lang="en-US" sz="1600" b="0" dirty="0" smtClean="0"/>
              <a:t>17]</a:t>
            </a:r>
            <a:endParaRPr lang="en-US" sz="1600" b="0" dirty="0"/>
          </a:p>
          <a:p>
            <a:r>
              <a:rPr lang="en-US" dirty="0"/>
              <a:t>08 Cloud Resource Management and Scheduling </a:t>
            </a:r>
            <a:r>
              <a:rPr lang="en-US" sz="1600" b="0" dirty="0"/>
              <a:t>[Nov </a:t>
            </a:r>
            <a:r>
              <a:rPr lang="en-US" sz="1600" b="0" dirty="0" smtClean="0"/>
              <a:t>24 </a:t>
            </a:r>
            <a:r>
              <a:rPr lang="en-US" sz="1600" b="0" dirty="0"/>
              <a:t>]</a:t>
            </a:r>
          </a:p>
          <a:p>
            <a:r>
              <a:rPr lang="en-US" dirty="0"/>
              <a:t>09 Distributed Data Storage </a:t>
            </a:r>
            <a:r>
              <a:rPr lang="en-US" sz="1600" b="0" dirty="0"/>
              <a:t>[Dec </a:t>
            </a:r>
            <a:r>
              <a:rPr lang="en-US" sz="1600" b="0" dirty="0" smtClean="0"/>
              <a:t>01]</a:t>
            </a:r>
            <a:endParaRPr lang="en-US" sz="1600" b="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Large-Scale Data Analysis</a:t>
            </a:r>
          </a:p>
          <a:p>
            <a:r>
              <a:rPr lang="en-US" dirty="0"/>
              <a:t>10 Distributed, Data-Parallel Computation </a:t>
            </a:r>
            <a:r>
              <a:rPr lang="en-US" sz="1600" b="0" dirty="0" smtClean="0"/>
              <a:t>[Dec 15]</a:t>
            </a:r>
            <a:endParaRPr lang="en-US" sz="1600" b="0" dirty="0"/>
          </a:p>
          <a:p>
            <a:r>
              <a:rPr lang="en-US" dirty="0"/>
              <a:t>11 Distributed Stream Processing </a:t>
            </a:r>
            <a:r>
              <a:rPr lang="en-US" sz="1600" b="0" dirty="0"/>
              <a:t>[Jan </a:t>
            </a:r>
            <a:r>
              <a:rPr lang="en-US" sz="1600" b="0" dirty="0" smtClean="0"/>
              <a:t>12]</a:t>
            </a:r>
            <a:endParaRPr lang="en-US" sz="1600" b="0" dirty="0"/>
          </a:p>
          <a:p>
            <a:r>
              <a:rPr lang="en-US" dirty="0"/>
              <a:t>12 Distributed Machine Learning Systems </a:t>
            </a:r>
            <a:r>
              <a:rPr lang="en-US" sz="1600" b="0" dirty="0"/>
              <a:t>[Jan </a:t>
            </a:r>
            <a:r>
              <a:rPr lang="en-US" sz="1600" b="0" dirty="0" smtClean="0"/>
              <a:t>19]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29258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https://tugraz.webex.com/meet/shafaq.siddiqi 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Projects or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  <a:endParaRPr lang="en-US" sz="700" dirty="0"/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Non-trivial programming project in DIA context (</a:t>
            </a:r>
            <a:r>
              <a:rPr lang="en-US" b="1" dirty="0">
                <a:solidFill>
                  <a:schemeClr val="accent1"/>
                </a:solidFill>
              </a:rPr>
              <a:t>2 ECTS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</a:rPr>
              <a:t> 50 hours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Exercise:</a:t>
            </a:r>
            <a:r>
              <a:rPr lang="en-US" dirty="0"/>
              <a:t> Data engineering and ML pipeline</a:t>
            </a:r>
          </a:p>
          <a:p>
            <a:pPr lvl="2"/>
            <a:r>
              <a:rPr lang="en-US" dirty="0"/>
              <a:t>Data cleaning and integration of multi-modal data sources</a:t>
            </a:r>
          </a:p>
          <a:p>
            <a:pPr lvl="2"/>
            <a:r>
              <a:rPr lang="en-US" dirty="0"/>
              <a:t>ML model training and evaluation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Optional:</a:t>
            </a:r>
            <a:r>
              <a:rPr lang="en-US" dirty="0"/>
              <a:t> Open source contribution to </a:t>
            </a:r>
            <a:r>
              <a:rPr lang="en-US" b="1" dirty="0">
                <a:solidFill>
                  <a:srgbClr val="7889FB"/>
                </a:solidFill>
              </a:rPr>
              <a:t>Apache SystemDS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(from HW to high-level scripting)</a:t>
            </a:r>
          </a:p>
          <a:p>
            <a:pPr lvl="1"/>
            <a:endParaRPr lang="en-US" sz="700" dirty="0"/>
          </a:p>
          <a:p>
            <a:r>
              <a:rPr lang="en-US" dirty="0"/>
              <a:t>Timeline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Oct </a:t>
            </a:r>
            <a:r>
              <a:rPr lang="en-US" b="1" dirty="0" smtClean="0">
                <a:solidFill>
                  <a:schemeClr val="accent1"/>
                </a:solidFill>
              </a:rPr>
              <a:t>20:</a:t>
            </a:r>
            <a:r>
              <a:rPr lang="en-US" dirty="0" smtClean="0"/>
              <a:t> </a:t>
            </a:r>
            <a:r>
              <a:rPr lang="en-US" dirty="0"/>
              <a:t>Exercise description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</a:t>
            </a:r>
            <a:r>
              <a:rPr lang="en-US" b="1" dirty="0" smtClean="0">
                <a:solidFill>
                  <a:schemeClr val="accent1"/>
                </a:solidFill>
              </a:rPr>
              <a:t>12:</a:t>
            </a:r>
            <a:r>
              <a:rPr lang="en-US" dirty="0" smtClean="0"/>
              <a:t> </a:t>
            </a:r>
            <a:r>
              <a:rPr lang="en-US" dirty="0"/>
              <a:t>Final project/exercise </a:t>
            </a:r>
            <a:r>
              <a:rPr lang="en-US" dirty="0" smtClean="0"/>
              <a:t>deadline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1270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</a:t>
            </a:r>
            <a:r>
              <a:rPr lang="en-US" dirty="0">
                <a:solidFill>
                  <a:schemeClr val="tx1"/>
                </a:solidFill>
              </a:rPr>
              <a:t> Major data integration architectures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dirty="0">
                <a:solidFill>
                  <a:schemeClr val="tx1"/>
                </a:solidFill>
              </a:rPr>
              <a:t> Key techniques for data integration and cleaning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#3</a:t>
            </a:r>
            <a:r>
              <a:rPr lang="en-US" dirty="0">
                <a:solidFill>
                  <a:schemeClr val="tx1"/>
                </a:solidFill>
              </a:rPr>
              <a:t> Methods for large-scale data storage and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Data Warehousing, ETL, and SQL/OLAP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13]</a:t>
            </a:r>
            <a:endParaRPr lang="en-US" sz="1400" b="0" dirty="0"/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Message-oriented Middleware, EAI, and Replication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20]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 smtClean="0"/>
              <a:t>Course </a:t>
            </a:r>
            <a:r>
              <a:rPr lang="en-US" dirty="0"/>
              <a:t>Motivation and </a:t>
            </a:r>
            <a:r>
              <a:rPr lang="en-US" dirty="0" smtClean="0"/>
              <a:t>Goals</a:t>
            </a:r>
          </a:p>
          <a:p>
            <a:r>
              <a:rPr lang="en-US" dirty="0" smtClean="0"/>
              <a:t>Course </a:t>
            </a:r>
            <a:r>
              <a:rPr lang="en-US" dirty="0"/>
              <a:t>Outline and Projects</a:t>
            </a:r>
          </a:p>
          <a:p>
            <a:pPr marL="0" indent="0">
              <a:buNone/>
            </a:pPr>
            <a:endParaRPr lang="en-US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09/2019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Teaching Assistant, TU Graz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Institute of Interactive Systems and Data Science, CSBME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(ML systems internals, end-to-end data science lifecycle)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2017-2019 Sukkur IBA University</a:t>
            </a:r>
          </a:p>
          <a:p>
            <a:pPr lvl="1"/>
            <a:r>
              <a:rPr lang="en-US" dirty="0"/>
              <a:t>Lecturer (Computer Science)</a:t>
            </a:r>
          </a:p>
          <a:p>
            <a:pPr lvl="1"/>
            <a:r>
              <a:rPr lang="en-US" dirty="0"/>
              <a:t>Teaching and supervising FYPs in Bachelor programs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2020 PhD Student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Data preprocessing for Heterogeneous Large Scale Data </a:t>
            </a:r>
          </a:p>
          <a:p>
            <a:pPr lvl="1"/>
            <a:r>
              <a:rPr lang="en-US" dirty="0"/>
              <a:t>Generation and Optimization of Data Cleaning Pipelines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1301715"/>
            <a:ext cx="18288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4175" y="5436524"/>
            <a:ext cx="202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group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23520" y="2605682"/>
            <a:ext cx="691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Sukkur IBA Universit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00" y="3172083"/>
            <a:ext cx="1123660" cy="11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66" y="4610648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dirty="0"/>
              <a:t>Lecturer: M.Sc. Shafaq Siddiqi, ISDS</a:t>
            </a:r>
          </a:p>
          <a:p>
            <a:pPr lvl="1"/>
            <a:endParaRPr lang="en-US" sz="400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examination: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400" dirty="0">
              <a:solidFill>
                <a:schemeClr val="accent1"/>
              </a:solidFill>
            </a:endParaRPr>
          </a:p>
          <a:p>
            <a:r>
              <a:rPr lang="en-US" dirty="0"/>
              <a:t>Course Format</a:t>
            </a:r>
          </a:p>
          <a:p>
            <a:pPr lvl="1"/>
            <a:r>
              <a:rPr lang="en-US" dirty="0"/>
              <a:t>VU 2/1, </a:t>
            </a:r>
            <a:r>
              <a:rPr lang="en-US" b="1" dirty="0">
                <a:solidFill>
                  <a:schemeClr val="accent1"/>
                </a:solidFill>
              </a:rPr>
              <a:t>5 ECTS</a:t>
            </a:r>
            <a:r>
              <a:rPr lang="en-US" dirty="0"/>
              <a:t> (2x 1.5 ECTS + 1x 2 ECTS), bachelor/master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Weekly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Fri 3pm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Mandatory exercises or programming project </a:t>
            </a:r>
            <a:r>
              <a:rPr lang="en-US" dirty="0">
                <a:solidFill>
                  <a:schemeClr val="tx1"/>
                </a:solidFill>
              </a:rPr>
              <a:t>(2 ECTS)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Recommended papers </a:t>
            </a:r>
            <a:r>
              <a:rPr lang="en-US" dirty="0"/>
              <a:t>for additional reading on your own</a:t>
            </a:r>
          </a:p>
          <a:p>
            <a:pPr lvl="1"/>
            <a:endParaRPr lang="en-US" sz="400" dirty="0"/>
          </a:p>
          <a:p>
            <a:r>
              <a:rPr lang="en-US" dirty="0"/>
              <a:t>Prerequisites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Preferred:</a:t>
            </a:r>
            <a:r>
              <a:rPr lang="en-US" dirty="0"/>
              <a:t> course Data Management / Databases is very good start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Sufficient: </a:t>
            </a:r>
            <a:r>
              <a:rPr lang="en-US" dirty="0"/>
              <a:t>basic understanding of SQL / RA (or willingness to fill gaps)</a:t>
            </a:r>
          </a:p>
          <a:p>
            <a:pPr lvl="1"/>
            <a:r>
              <a:rPr lang="en-US" dirty="0"/>
              <a:t>Basic programming skills (Python, R, Java, C++)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225192"/>
            <a:ext cx="8196170" cy="4941101"/>
          </a:xfrm>
        </p:spPr>
        <p:txBody>
          <a:bodyPr/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3"/>
              </a:rPr>
              <a:t>https://shafaq-siddiqi.github.io./</a:t>
            </a:r>
            <a:r>
              <a:rPr lang="en-US" dirty="0" smtClean="0">
                <a:hlinkClick r:id="rId3"/>
              </a:rPr>
              <a:t>dia2023.html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All course material (lecture slides) and dates</a:t>
            </a:r>
          </a:p>
          <a:p>
            <a:pPr lvl="1"/>
            <a:endParaRPr lang="en-US" sz="700" dirty="0"/>
          </a:p>
          <a:p>
            <a:r>
              <a:rPr lang="en-US" dirty="0"/>
              <a:t>Video Recording Lectures (</a:t>
            </a:r>
            <a:r>
              <a:rPr lang="en-US" dirty="0" err="1">
                <a:solidFill>
                  <a:schemeClr val="accent1"/>
                </a:solidFill>
              </a:rPr>
              <a:t>TUbe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Please, </a:t>
            </a:r>
            <a:r>
              <a:rPr lang="en-US" b="1" dirty="0">
                <a:solidFill>
                  <a:srgbClr val="7889FB"/>
                </a:solidFill>
              </a:rPr>
              <a:t>immediate feedback </a:t>
            </a:r>
            <a:r>
              <a:rPr lang="en-US" dirty="0"/>
              <a:t>(unclear content, missing background)</a:t>
            </a:r>
          </a:p>
          <a:p>
            <a:pPr lvl="1"/>
            <a:r>
              <a:rPr lang="en-US" dirty="0"/>
              <a:t>Newsgroup: N/A – email is fine, </a:t>
            </a:r>
            <a:r>
              <a:rPr lang="en-US" dirty="0" err="1"/>
              <a:t>TeachCenter</a:t>
            </a:r>
            <a:r>
              <a:rPr lang="en-US" dirty="0"/>
              <a:t> forum for discussions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Office hours: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appointment or after lecture</a:t>
            </a:r>
          </a:p>
          <a:p>
            <a:pPr lvl="1"/>
            <a:endParaRPr lang="en-US" sz="700" dirty="0"/>
          </a:p>
          <a:p>
            <a:r>
              <a:rPr lang="en-US" dirty="0"/>
              <a:t>Exam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Completed exercises or project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Final written exam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(oral exam if &lt;25 students take the </a:t>
            </a:r>
            <a:r>
              <a:rPr lang="en-US" dirty="0" smtClean="0">
                <a:solidFill>
                  <a:schemeClr val="tx1"/>
                </a:solidFill>
              </a:rPr>
              <a:t>exam and for Erasmus students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Grading</a:t>
            </a:r>
            <a:r>
              <a:rPr lang="en-US" dirty="0">
                <a:solidFill>
                  <a:schemeClr val="tx1"/>
                </a:solidFill>
              </a:rPr>
              <a:t> (30% project/exercises completion, 70% exam)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508" y="2441750"/>
            <a:ext cx="1727400" cy="5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Applicability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Bachelor</a:t>
            </a:r>
            <a:r>
              <a:rPr lang="en-US" dirty="0"/>
              <a:t> programs computer science (CS), as well as </a:t>
            </a:r>
            <a:br>
              <a:rPr lang="en-US" dirty="0"/>
            </a:br>
            <a:r>
              <a:rPr lang="en-US" dirty="0"/>
              <a:t>software engineering and management (SEM)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Master</a:t>
            </a:r>
            <a:r>
              <a:rPr lang="en-US" dirty="0"/>
              <a:t> programs computer science (CS), as well as </a:t>
            </a:r>
            <a:br>
              <a:rPr lang="en-US" dirty="0"/>
            </a:br>
            <a:r>
              <a:rPr lang="en-US" dirty="0"/>
              <a:t>software engineering and management (SEM) </a:t>
            </a:r>
          </a:p>
          <a:p>
            <a:pPr lvl="2"/>
            <a:r>
              <a:rPr lang="en-US" dirty="0"/>
              <a:t>Catalog Data Science: </a:t>
            </a:r>
            <a:r>
              <a:rPr lang="en-US" b="1" dirty="0">
                <a:solidFill>
                  <a:schemeClr val="accent1"/>
                </a:solidFill>
              </a:rPr>
              <a:t>compulsory</a:t>
            </a:r>
            <a:r>
              <a:rPr lang="en-US" dirty="0"/>
              <a:t> course in major/minor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Free subject course</a:t>
            </a:r>
            <a:r>
              <a:rPr lang="en-US" dirty="0"/>
              <a:t> in any other study program or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9434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6264</TotalTime>
  <Words>938</Words>
  <Application>Microsoft Office PowerPoint</Application>
  <PresentationFormat>On-screen Show (4:3)</PresentationFormat>
  <Paragraphs>242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TU Graz Standard</vt:lpstr>
      <vt:lpstr>Data Integration and Large Scale Analysis 01 Introduction and Overview</vt:lpstr>
      <vt:lpstr>Announcements/Org</vt:lpstr>
      <vt:lpstr>Agenda</vt:lpstr>
      <vt:lpstr>About Me</vt:lpstr>
      <vt:lpstr>Course Organization</vt:lpstr>
      <vt:lpstr>Basic Course Organization</vt:lpstr>
      <vt:lpstr>Course Logistics</vt:lpstr>
      <vt:lpstr>Course Logistics, cont.</vt:lpstr>
      <vt:lpstr>Course Motivation and Goals</vt:lpstr>
      <vt:lpstr>Data Sources and Heterogeneity</vt:lpstr>
      <vt:lpstr>The Data Science Lifecycle</vt:lpstr>
      <vt:lpstr>The Data Science Lifecycle, cont.</vt:lpstr>
      <vt:lpstr>The Data Science Lifecycle, cont.</vt:lpstr>
      <vt:lpstr>The 80% Argument</vt:lpstr>
      <vt:lpstr>Complementary Architectures </vt:lpstr>
      <vt:lpstr>Course Goals</vt:lpstr>
      <vt:lpstr>Course Outline and Projects</vt:lpstr>
      <vt:lpstr>Part A: Data Integration and Preparation</vt:lpstr>
      <vt:lpstr>Part B: Large-Scale Data Management &amp; Analysis</vt:lpstr>
      <vt:lpstr>Overview Projects or Exercises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Introduction and Overview</dc:title>
  <dc:subject/>
  <dc:creator>ssiddiqi</dc:creator>
  <cp:keywords/>
  <dc:description/>
  <cp:lastModifiedBy>Shafaq Siddiqui</cp:lastModifiedBy>
  <cp:revision>484</cp:revision>
  <cp:lastPrinted>2019-03-11T22:00:16Z</cp:lastPrinted>
  <dcterms:created xsi:type="dcterms:W3CDTF">2018-07-12T06:39:10Z</dcterms:created>
  <dcterms:modified xsi:type="dcterms:W3CDTF">2023-10-06T09:53:28Z</dcterms:modified>
  <cp:category/>
</cp:coreProperties>
</file>