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88" r:id="rId2"/>
    <p:sldId id="452" r:id="rId3"/>
    <p:sldId id="289" r:id="rId4"/>
    <p:sldId id="360" r:id="rId5"/>
    <p:sldId id="425" r:id="rId6"/>
    <p:sldId id="404" r:id="rId7"/>
    <p:sldId id="409" r:id="rId8"/>
    <p:sldId id="410" r:id="rId9"/>
    <p:sldId id="412" r:id="rId10"/>
    <p:sldId id="411" r:id="rId11"/>
    <p:sldId id="426" r:id="rId12"/>
    <p:sldId id="427" r:id="rId13"/>
    <p:sldId id="413" r:id="rId14"/>
    <p:sldId id="453" r:id="rId15"/>
    <p:sldId id="428" r:id="rId16"/>
    <p:sldId id="399" r:id="rId17"/>
    <p:sldId id="400" r:id="rId18"/>
    <p:sldId id="401" r:id="rId19"/>
    <p:sldId id="402" r:id="rId20"/>
    <p:sldId id="403" r:id="rId21"/>
    <p:sldId id="438" r:id="rId22"/>
    <p:sldId id="454" r:id="rId23"/>
    <p:sldId id="397" r:id="rId24"/>
    <p:sldId id="405" r:id="rId25"/>
    <p:sldId id="407" r:id="rId26"/>
    <p:sldId id="408" r:id="rId27"/>
    <p:sldId id="436" r:id="rId28"/>
    <p:sldId id="437" r:id="rId29"/>
    <p:sldId id="406" r:id="rId30"/>
    <p:sldId id="442" r:id="rId31"/>
    <p:sldId id="398" r:id="rId32"/>
    <p:sldId id="415" r:id="rId33"/>
    <p:sldId id="417" r:id="rId34"/>
    <p:sldId id="431" r:id="rId35"/>
    <p:sldId id="432" r:id="rId36"/>
    <p:sldId id="418" r:id="rId37"/>
    <p:sldId id="433" r:id="rId38"/>
    <p:sldId id="420" r:id="rId39"/>
    <p:sldId id="421" r:id="rId40"/>
    <p:sldId id="434" r:id="rId41"/>
    <p:sldId id="435" r:id="rId42"/>
    <p:sldId id="423" r:id="rId43"/>
    <p:sldId id="455" r:id="rId44"/>
    <p:sldId id="456" r:id="rId45"/>
    <p:sldId id="395" r:id="rId46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B5BEFD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8" autoAdjust="0"/>
    <p:restoredTop sz="93929" autoAdjust="0"/>
  </p:normalViewPr>
  <p:slideViewPr>
    <p:cSldViewPr snapToGrid="0" snapToObjects="1">
      <p:cViewPr varScale="1">
        <p:scale>
          <a:sx n="80" d="100"/>
          <a:sy n="80" d="100"/>
        </p:scale>
        <p:origin x="151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20.10.2023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20.10.2023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00766-020-00331-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They record relevant events of a subject or functional area (facts) and the characteristics that define them (dimensions)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A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  <a:hlinkClick r:id="rId3"/>
              </a:rPr>
              <a:t>fact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 in data warehousing describes quantitative transactional data like measurements, metrics, or the values ready for analysis. These include header numbers, order numbers, ticket numbers, transaction numbers, transaction currency, etc.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The amount sold is a fact measure or a key performance indicator (KPI). You can store this information in fact tables at the lowest level of granularity.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79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</a:t>
            </a:r>
            <a:r>
              <a:rPr lang="en-US" baseline="0" dirty="0" smtClean="0"/>
              <a:t> Graz: ~17000 students, is it correct to say CS-related 18% of students?</a:t>
            </a:r>
          </a:p>
          <a:p>
            <a:r>
              <a:rPr lang="en-US" baseline="0" dirty="0" smtClean="0"/>
              <a:t>Statistics: bachelor and master</a:t>
            </a:r>
          </a:p>
          <a:p>
            <a:r>
              <a:rPr lang="en-US" dirty="0" smtClean="0"/>
              <a:t>https://online.tugraz.at/tug_online/Studierendenstatistik.html?pAuswertung=8&amp;pSJ=1664&amp;pSemester=W&amp;pGruppierung=1&amp;pVerteilungsschluessel=TRUE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17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Performance (few joins)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Redundancy due to </a:t>
            </a:r>
            <a:r>
              <a:rPr lang="en-US" dirty="0" err="1" smtClean="0"/>
              <a:t>denormalization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Update</a:t>
            </a:r>
            <a:r>
              <a:rPr lang="en-US" baseline="0" dirty="0" smtClean="0"/>
              <a:t> anomalies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Simplicity and tuning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21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465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77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a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mtClean="0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smtClean="0"/>
              <a:t>Enter footer text using menu item “Header and Footer” </a:t>
            </a:r>
            <a:br>
              <a:rPr lang="en-GB" smtClean="0"/>
            </a:br>
            <a:r>
              <a:rPr lang="en-GB" smtClean="0"/>
              <a:t>and accept for all slides.</a:t>
            </a:r>
            <a:endParaRPr lang="de-AT" dirty="0" smtClean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lang="de-DE" sz="1200" spc="9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02 Data Warehousing, ETL, and SQL/OLAP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2023/24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02 Data Warehousing, ETL, and SQL/OLAP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2023/24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 smtClean="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owie_hua/status/1421502809862664197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nalysis-services/multidimensional-models/mdx" TargetMode="External"/><Relationship Id="rId2" Type="http://schemas.openxmlformats.org/officeDocument/2006/relationships/hyperlink" Target="https://en.wikipedia.org/wiki/Comparison_of_OLAP_serve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graz.at/en/research/research-at-tu-graz/services-fuer-forschende/foerderprogramme-und-preise-an-der-tu-graz/#c87088" TargetMode="External"/><Relationship Id="rId2" Type="http://schemas.openxmlformats.org/officeDocument/2006/relationships/hyperlink" Target="https://tugraz.webex.com/meet/shafaq.siddiq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sz="3600" b="1" dirty="0" smtClean="0"/>
              <a:t>Data Integration and Large Scale Analysis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3200" b="1" dirty="0" smtClean="0"/>
              <a:t>02 Data Warehousing and ETL</a:t>
            </a:r>
            <a:endParaRPr lang="de-DE" sz="32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Shafaq Siddiqi</a:t>
            </a:r>
          </a:p>
          <a:p>
            <a:endParaRPr lang="en-GB" sz="1000" dirty="0" smtClean="0"/>
          </a:p>
          <a:p>
            <a:r>
              <a:rPr lang="en-GB" dirty="0" smtClean="0"/>
              <a:t>Graz University of Technology, Austria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13, 2023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74" y="128016"/>
            <a:ext cx="28016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Slides credit: Matthias Boehm</a:t>
            </a: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Modeling: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Slicing</a:t>
            </a:r>
          </a:p>
          <a:p>
            <a:pPr lvl="1"/>
            <a:r>
              <a:rPr lang="en-US" dirty="0" smtClean="0"/>
              <a:t>Select a “slice” of the cube by specifying</a:t>
            </a:r>
            <a:br>
              <a:rPr lang="en-US" dirty="0" smtClean="0"/>
            </a:br>
            <a:r>
              <a:rPr lang="en-US" dirty="0" smtClean="0"/>
              <a:t>a filter condition on </a:t>
            </a:r>
            <a:r>
              <a:rPr lang="en-US" b="1" dirty="0" smtClean="0">
                <a:solidFill>
                  <a:srgbClr val="7889FB"/>
                </a:solidFill>
              </a:rPr>
              <a:t>one of the dimensions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(categorical attributes)</a:t>
            </a:r>
            <a:endParaRPr lang="en-US" dirty="0"/>
          </a:p>
          <a:p>
            <a:pPr lvl="1"/>
            <a:r>
              <a:rPr lang="en-US" dirty="0" smtClean="0"/>
              <a:t>Same data granularity but subset of </a:t>
            </a:r>
            <a:br>
              <a:rPr lang="en-US" dirty="0" smtClean="0"/>
            </a:br>
            <a:r>
              <a:rPr lang="en-US" dirty="0" smtClean="0"/>
              <a:t>dimensions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Dicing</a:t>
            </a:r>
          </a:p>
          <a:p>
            <a:pPr lvl="1"/>
            <a:r>
              <a:rPr lang="en-US" dirty="0" smtClean="0"/>
              <a:t>Select a “sub-cube” by specifying a filter</a:t>
            </a:r>
            <a:br>
              <a:rPr lang="en-US" dirty="0" smtClean="0"/>
            </a:br>
            <a:r>
              <a:rPr lang="en-US" dirty="0" smtClean="0"/>
              <a:t>condition on </a:t>
            </a:r>
            <a:r>
              <a:rPr lang="en-US" b="1" dirty="0" smtClean="0">
                <a:solidFill>
                  <a:srgbClr val="7889FB"/>
                </a:solidFill>
              </a:rPr>
              <a:t>multiple dimensions</a:t>
            </a:r>
          </a:p>
          <a:p>
            <a:pPr lvl="1"/>
            <a:r>
              <a:rPr lang="en-US" dirty="0" smtClean="0"/>
              <a:t>Complex Boolean expressions possible</a:t>
            </a:r>
          </a:p>
          <a:p>
            <a:pPr lvl="1"/>
            <a:r>
              <a:rPr lang="en-US" dirty="0" smtClean="0"/>
              <a:t>Sometimes slicing used synonym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55381" y="1294316"/>
            <a:ext cx="1920176" cy="1860868"/>
            <a:chOff x="5257697" y="1796729"/>
            <a:chExt cx="1920176" cy="1860868"/>
          </a:xfrm>
        </p:grpSpPr>
        <p:grpSp>
          <p:nvGrpSpPr>
            <p:cNvPr id="44" name="Group 43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41" name="Cube 4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Cube 4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46" name="Cube 4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Cube 4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Cube 5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606317" y="1528014"/>
            <a:ext cx="1920176" cy="1860868"/>
            <a:chOff x="5257697" y="1796729"/>
            <a:chExt cx="1920176" cy="1860868"/>
          </a:xfrm>
        </p:grpSpPr>
        <p:grpSp>
          <p:nvGrpSpPr>
            <p:cNvPr id="55" name="Group 54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64" name="Cube 6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Cube 6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61" name="Cube 6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Cube 6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58" name="Cube 5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9" name="Cube 5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0" name="Cube 5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357253" y="1773867"/>
            <a:ext cx="1920176" cy="1860868"/>
            <a:chOff x="5257697" y="1796729"/>
            <a:chExt cx="1920176" cy="1860868"/>
          </a:xfrm>
          <a:solidFill>
            <a:srgbClr val="7889FB"/>
          </a:solidFill>
        </p:grpSpPr>
        <p:grpSp>
          <p:nvGrpSpPr>
            <p:cNvPr id="68" name="Group 67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7" name="Cube 76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8" name="Cube 77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Cube 78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4" name="Cube 7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Cube 7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Cube 7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1" name="Cube 7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Cube 7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3" name="Cube 7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857057" y="3848272"/>
            <a:ext cx="1920176" cy="1860868"/>
            <a:chOff x="5257697" y="1796729"/>
            <a:chExt cx="1920176" cy="1860868"/>
          </a:xfrm>
        </p:grpSpPr>
        <p:grpSp>
          <p:nvGrpSpPr>
            <p:cNvPr id="81" name="Group 80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90" name="Cube 8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1" name="Cube 9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2" name="Cube 9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87" name="Cube 86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8" name="Cube 87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9" name="Cube 88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84" name="Cube 8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Cube 8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Cube 8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607993" y="4081970"/>
            <a:ext cx="1920176" cy="1860868"/>
            <a:chOff x="5257697" y="1796729"/>
            <a:chExt cx="1920176" cy="1860868"/>
          </a:xfrm>
        </p:grpSpPr>
        <p:grpSp>
          <p:nvGrpSpPr>
            <p:cNvPr id="94" name="Group 93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03" name="Cube 102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4" name="Cube 103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5" name="Cube 104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00" name="Cube 9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Cube 10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Cube 10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97" name="Cube 96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8" name="Cube 97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Cube 98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6358929" y="4327823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107" name="Group 106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16" name="Cube 11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7" name="Cube 11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8" name="Cube 11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13" name="Cube 112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4" name="Cube 113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10" name="Cube 10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1" name="Cube 11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2" name="Cube 11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1286188" y="5467132"/>
            <a:ext cx="32858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Location=Graz </a:t>
            </a:r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Color=White </a:t>
            </a:r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Make=BMW</a:t>
            </a:r>
          </a:p>
        </p:txBody>
      </p:sp>
    </p:spTree>
    <p:extLst>
      <p:ext uri="{BB962C8B-B14F-4D97-AF65-F5344CB8AC3E}">
        <p14:creationId xmlns:p14="http://schemas.microsoft.com/office/powerpoint/2010/main" val="31818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Modeling: </a:t>
            </a:r>
            <a:r>
              <a:rPr lang="en-US" dirty="0" smtClean="0"/>
              <a:t>Operations,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Roll-up </a:t>
            </a:r>
            <a:r>
              <a:rPr lang="en-US" b="0" dirty="0" smtClean="0"/>
              <a:t>(similar Merge</a:t>
            </a:r>
            <a:r>
              <a:rPr lang="en-US" b="0" dirty="0"/>
              <a:t> </a:t>
            </a:r>
            <a:r>
              <a:rPr lang="en-US" b="0" dirty="0" smtClean="0"/>
              <a:t>- remove dim)</a:t>
            </a:r>
          </a:p>
          <a:p>
            <a:pPr lvl="1"/>
            <a:r>
              <a:rPr lang="en-US" dirty="0" smtClean="0"/>
              <a:t>Aggregation of facts or measures into coarser-grained aggregates (measures)</a:t>
            </a:r>
          </a:p>
          <a:p>
            <a:pPr lvl="1"/>
            <a:r>
              <a:rPr lang="en-US" dirty="0" smtClean="0"/>
              <a:t>Same dimensions but different granularity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Drill-Down </a:t>
            </a:r>
            <a:r>
              <a:rPr lang="en-US" b="0" dirty="0" smtClean="0"/>
              <a:t>(similar Split add dim)</a:t>
            </a:r>
          </a:p>
          <a:p>
            <a:pPr lvl="1"/>
            <a:r>
              <a:rPr lang="en-US" dirty="0" smtClean="0"/>
              <a:t>Disaggregation of measures into finer-grained measures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42208" y="3635581"/>
            <a:ext cx="1920176" cy="1860868"/>
            <a:chOff x="5257697" y="1796729"/>
            <a:chExt cx="1920176" cy="1860868"/>
          </a:xfrm>
        </p:grpSpPr>
        <p:grpSp>
          <p:nvGrpSpPr>
            <p:cNvPr id="6" name="Group 5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Cube 16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2" name="Cube 1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Cube 13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793144" y="3869279"/>
            <a:ext cx="1920176" cy="1860868"/>
            <a:chOff x="5257697" y="1796729"/>
            <a:chExt cx="1920176" cy="1860868"/>
          </a:xfrm>
        </p:grpSpPr>
        <p:grpSp>
          <p:nvGrpSpPr>
            <p:cNvPr id="19" name="Group 18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28" name="Cube 2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Cube 2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Cube 2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25" name="Cube 2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Cube 26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22" name="Cube 2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Cube 23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44080" y="4115132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41" name="Cube 4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Cube 4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8" name="Cube 3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Cube 3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5" name="Cube 3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Cube 3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6515406" y="3677447"/>
            <a:ext cx="1920176" cy="1860868"/>
            <a:chOff x="5257697" y="1796729"/>
            <a:chExt cx="1920176" cy="1860868"/>
          </a:xfrm>
        </p:grpSpPr>
        <p:grpSp>
          <p:nvGrpSpPr>
            <p:cNvPr id="45" name="Group 44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54" name="Cube 5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6" name="Cube 5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48" name="Cube 4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Cube 4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6106726" y="5097455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62" name="Cube 61"/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3" name="Cube 82"/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4" name="Cube 83"/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06726" y="4495318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87" name="Cube 86"/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8" name="Cube 87"/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9" name="Cube 88"/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097059" y="3894103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91" name="Cube 90"/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" name="Cube 91"/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3" name="Cube 92"/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94" name="Down Arrow 93"/>
          <p:cNvSpPr/>
          <p:nvPr/>
        </p:nvSpPr>
        <p:spPr>
          <a:xfrm rot="16200000">
            <a:off x="4846016" y="4363235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Down Arrow 94"/>
          <p:cNvSpPr/>
          <p:nvPr/>
        </p:nvSpPr>
        <p:spPr>
          <a:xfrm rot="5400000">
            <a:off x="4804606" y="4994782"/>
            <a:ext cx="419952" cy="3581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82136" y="3849254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Roll-up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383812" y="5539052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Drill-Down</a:t>
            </a:r>
          </a:p>
        </p:txBody>
      </p:sp>
    </p:spTree>
    <p:extLst>
      <p:ext uri="{BB962C8B-B14F-4D97-AF65-F5344CB8AC3E}">
        <p14:creationId xmlns:p14="http://schemas.microsoft.com/office/powerpoint/2010/main" val="19811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Modeling: Operations,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Drill-Across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from one cube to another </a:t>
            </a:r>
          </a:p>
          <a:p>
            <a:r>
              <a:rPr lang="en-US" dirty="0" smtClean="0"/>
              <a:t>Drill-Through</a:t>
            </a:r>
          </a:p>
          <a:p>
            <a:pPr lvl="1"/>
            <a:r>
              <a:rPr lang="en-US" dirty="0" smtClean="0"/>
              <a:t>Drill-Down to smallest </a:t>
            </a:r>
            <a:br>
              <a:rPr lang="en-US" dirty="0" smtClean="0"/>
            </a:br>
            <a:r>
              <a:rPr lang="en-US" dirty="0" smtClean="0"/>
              <a:t>granularity of underlying </a:t>
            </a:r>
            <a:br>
              <a:rPr lang="en-US" dirty="0" smtClean="0"/>
            </a:br>
            <a:r>
              <a:rPr lang="en-US" dirty="0" smtClean="0"/>
              <a:t>data store (e.g., RDBMS)</a:t>
            </a:r>
          </a:p>
          <a:p>
            <a:pPr lvl="1"/>
            <a:r>
              <a:rPr lang="en-US" dirty="0" smtClean="0"/>
              <a:t>E.g., find relational tuples</a:t>
            </a:r>
          </a:p>
          <a:p>
            <a:pPr lvl="1"/>
            <a:endParaRPr lang="en-US" dirty="0"/>
          </a:p>
          <a:p>
            <a:r>
              <a:rPr lang="en-US" dirty="0" smtClean="0"/>
              <a:t>Pivot</a:t>
            </a:r>
          </a:p>
          <a:p>
            <a:pPr lvl="1"/>
            <a:r>
              <a:rPr lang="en-US" dirty="0" smtClean="0"/>
              <a:t>Rotate</a:t>
            </a:r>
            <a:br>
              <a:rPr lang="en-US" dirty="0" smtClean="0"/>
            </a:br>
            <a:r>
              <a:rPr lang="en-US" dirty="0" smtClean="0"/>
              <a:t>cube by</a:t>
            </a:r>
            <a:br>
              <a:rPr lang="en-US" dirty="0" smtClean="0"/>
            </a:br>
            <a:r>
              <a:rPr lang="en-US" dirty="0" smtClean="0"/>
              <a:t>exchanging</a:t>
            </a:r>
            <a:br>
              <a:rPr lang="en-US" dirty="0" smtClean="0"/>
            </a:br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50700" y="2401746"/>
            <a:ext cx="1307957" cy="1279741"/>
            <a:chOff x="5257697" y="1796729"/>
            <a:chExt cx="1307957" cy="1279741"/>
          </a:xfrm>
        </p:grpSpPr>
        <p:grpSp>
          <p:nvGrpSpPr>
            <p:cNvPr id="7" name="Group 6"/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12" name="Cube 1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101636" y="2635444"/>
            <a:ext cx="1307957" cy="1279741"/>
            <a:chOff x="5257697" y="1796729"/>
            <a:chExt cx="1307957" cy="1279741"/>
          </a:xfrm>
        </p:grpSpPr>
        <p:grpSp>
          <p:nvGrpSpPr>
            <p:cNvPr id="20" name="Group 19"/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25" name="Cube 2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22" name="Cube 2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aphicFrame>
        <p:nvGraphicFramePr>
          <p:cNvPr id="44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7759"/>
              </p:ext>
            </p:extLst>
          </p:nvPr>
        </p:nvGraphicFramePr>
        <p:xfrm>
          <a:off x="5854815" y="2414386"/>
          <a:ext cx="318325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FName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LName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Graz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BMW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4" name="Group 83"/>
          <p:cNvGrpSpPr/>
          <p:nvPr/>
        </p:nvGrpSpPr>
        <p:grpSpPr>
          <a:xfrm>
            <a:off x="7182875" y="3971868"/>
            <a:ext cx="1813728" cy="2340419"/>
            <a:chOff x="6780946" y="3881434"/>
            <a:chExt cx="1813728" cy="2340419"/>
          </a:xfrm>
          <a:solidFill>
            <a:srgbClr val="7889FB"/>
          </a:solidFill>
        </p:grpSpPr>
        <p:grpSp>
          <p:nvGrpSpPr>
            <p:cNvPr id="45" name="Group 44"/>
            <p:cNvGrpSpPr/>
            <p:nvPr/>
          </p:nvGrpSpPr>
          <p:grpSpPr>
            <a:xfrm>
              <a:off x="7279074" y="3881434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46" name="Group 45"/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56" name="Cube 5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7" name="Cube 5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53" name="Cube 52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4" name="Cube 53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50" name="Cube 49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1" name="Cube 50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7030010" y="4115132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69" name="Cube 68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0" name="Cube 69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66" name="Cube 6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7" name="Cube 6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63" name="Cube 62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4" name="Cube 63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6780946" y="4360985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72" name="Group 71"/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82" name="Cube 81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Cube 82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79" name="Cube 78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0" name="Cube 79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76" name="Cube 7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7" name="Cube 7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grpSp>
        <p:nvGrpSpPr>
          <p:cNvPr id="116" name="Group 115"/>
          <p:cNvGrpSpPr/>
          <p:nvPr/>
        </p:nvGrpSpPr>
        <p:grpSpPr>
          <a:xfrm>
            <a:off x="3733674" y="4556488"/>
            <a:ext cx="1920176" cy="1277863"/>
            <a:chOff x="5257697" y="2379734"/>
            <a:chExt cx="1920176" cy="1277863"/>
          </a:xfrm>
        </p:grpSpPr>
        <p:grpSp>
          <p:nvGrpSpPr>
            <p:cNvPr id="117" name="Group 116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26" name="Cube 12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7" name="Cube 12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8" name="Cube 12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23" name="Cube 122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" name="Cube 123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5" name="Cube 124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3484610" y="4790186"/>
            <a:ext cx="1920176" cy="1277863"/>
            <a:chOff x="5257697" y="2379734"/>
            <a:chExt cx="1920176" cy="1277863"/>
          </a:xfrm>
        </p:grpSpPr>
        <p:grpSp>
          <p:nvGrpSpPr>
            <p:cNvPr id="130" name="Group 129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39" name="Cube 13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0" name="Cube 13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1" name="Cube 140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36" name="Cube 13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7" name="Cube 13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8" name="Cube 13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3235546" y="5036039"/>
            <a:ext cx="1920176" cy="1277863"/>
            <a:chOff x="5257697" y="2379734"/>
            <a:chExt cx="1920176" cy="1277863"/>
          </a:xfrm>
          <a:solidFill>
            <a:schemeClr val="accent1"/>
          </a:solidFill>
        </p:grpSpPr>
        <p:grpSp>
          <p:nvGrpSpPr>
            <p:cNvPr id="143" name="Group 142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52" name="Cube 15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3" name="Cube 15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Cube 153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49" name="Cube 14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0" name="Cube 14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1" name="Cube 150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55" name="TextBox 154"/>
          <p:cNvSpPr txBox="1"/>
          <p:nvPr/>
        </p:nvSpPr>
        <p:spPr>
          <a:xfrm>
            <a:off x="2630992" y="4578095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382024" y="583524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381102" y="4192738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158" name="Down Arrow 157"/>
          <p:cNvSpPr/>
          <p:nvPr/>
        </p:nvSpPr>
        <p:spPr>
          <a:xfrm rot="16200000">
            <a:off x="5928014" y="5097888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93606" y="5168378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86328" y="4008072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020604" y="3624739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260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 animBg="1"/>
      <p:bldP spid="159" grpId="0"/>
      <p:bldP spid="160" grpId="0"/>
      <p:bldP spid="1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Recap: Classification </a:t>
            </a:r>
            <a:r>
              <a:rPr lang="en-US" dirty="0"/>
              <a:t>of </a:t>
            </a:r>
            <a:r>
              <a:rPr lang="en-US" dirty="0" smtClean="0"/>
              <a:t>Aggregates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Aggregation functions (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QUANTILES</a:t>
            </a:r>
            <a:r>
              <a:rPr lang="en-US" dirty="0"/>
              <a:t>)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Summation Types of Measures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FLOW:</a:t>
            </a:r>
            <a:r>
              <a:rPr lang="en-US" dirty="0" smtClean="0"/>
              <a:t> arbitrary aggregation possible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STOCK:</a:t>
            </a:r>
            <a:r>
              <a:rPr lang="en-US" dirty="0" smtClean="0"/>
              <a:t> aggregation possible, except over temporal dim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VPU:</a:t>
            </a:r>
            <a:r>
              <a:rPr lang="en-US" dirty="0" smtClean="0"/>
              <a:t> value-per-unit typically (e.g., price)</a:t>
            </a:r>
          </a:p>
          <a:p>
            <a:pPr lvl="1"/>
            <a:endParaRPr lang="en-US" sz="1000" dirty="0"/>
          </a:p>
          <a:p>
            <a:r>
              <a:rPr lang="en-US" dirty="0" smtClean="0"/>
              <a:t>Necessary Conditions</a:t>
            </a:r>
          </a:p>
          <a:p>
            <a:pPr marL="685800" lvl="2">
              <a:buClr>
                <a:srgbClr val="F70146"/>
              </a:buClr>
            </a:pPr>
            <a:r>
              <a:rPr lang="en-US" dirty="0" smtClean="0">
                <a:solidFill>
                  <a:schemeClr val="tx1"/>
                </a:solidFill>
              </a:rPr>
              <a:t>Disjoint attribute values </a:t>
            </a:r>
          </a:p>
          <a:p>
            <a:pPr marL="685800" lvl="2">
              <a:buClr>
                <a:srgbClr val="F70146"/>
              </a:buClr>
            </a:pPr>
            <a:r>
              <a:rPr lang="en-US" dirty="0" smtClean="0">
                <a:solidFill>
                  <a:schemeClr val="tx1"/>
                </a:solidFill>
              </a:rPr>
              <a:t>Completeness</a:t>
            </a:r>
          </a:p>
          <a:p>
            <a:pPr marL="685800" lvl="2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ype compatibility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03924"/>
              </p:ext>
            </p:extLst>
          </p:nvPr>
        </p:nvGraphicFramePr>
        <p:xfrm>
          <a:off x="3949000" y="4638927"/>
          <a:ext cx="5004078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546241558"/>
                    </a:ext>
                  </a:extLst>
                </a:gridCol>
                <a:gridCol w="76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821833145"/>
                    </a:ext>
                  </a:extLst>
                </a:gridCol>
                <a:gridCol w="602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7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Stud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16/17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17/18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18/19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19/20</a:t>
                      </a:r>
                      <a:endParaRPr lang="de-DE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20/21</a:t>
                      </a:r>
                      <a:endParaRPr lang="de-DE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2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1,153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1,283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1,321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1,343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970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985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80494769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ICE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846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842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6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2,885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3,121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3,106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3,129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3,202</a:t>
                      </a:r>
                      <a:endParaRPr lang="de-DE" sz="1600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05633" y="4260497"/>
            <a:ext cx="16328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TUGraz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online]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7414" y="3125039"/>
            <a:ext cx="26326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[Hans-Joachim Lenz,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Shoshani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Summarizability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 OLAP and Statistical Data Bases. SSDBM 1997]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991" y="3175668"/>
            <a:ext cx="50252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5094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Excursus: Other </a:t>
            </a:r>
            <a:r>
              <a:rPr lang="en-US" dirty="0" smtClean="0">
                <a:solidFill>
                  <a:schemeClr val="accent1"/>
                </a:solidFill>
              </a:rPr>
              <a:t>Misleading</a:t>
            </a:r>
            <a:r>
              <a:rPr lang="en-US" dirty="0" smtClean="0"/>
              <a:t>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</a:p>
          <a:p>
            <a:pPr lvl="1"/>
            <a:r>
              <a:rPr lang="en-US" dirty="0" smtClean="0"/>
              <a:t>100 people (</a:t>
            </a:r>
            <a:r>
              <a:rPr lang="en-US" b="1" dirty="0" smtClean="0">
                <a:solidFill>
                  <a:srgbClr val="7889FB"/>
                </a:solidFill>
              </a:rPr>
              <a:t>90 vaccinated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10 non-vaccinated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5</a:t>
            </a:r>
            <a:r>
              <a:rPr lang="en-US" dirty="0" smtClean="0"/>
              <a:t> infected vaccinated, </a:t>
            </a:r>
            <a:r>
              <a:rPr lang="en-US" b="1" dirty="0" smtClean="0"/>
              <a:t>2</a:t>
            </a:r>
            <a:r>
              <a:rPr lang="en-US" dirty="0" smtClean="0"/>
              <a:t> infected non-vaccinated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Consolas" panose="020B0609020204030204" pitchFamily="49" charset="0"/>
              </a:rPr>
              <a:t>P(</a:t>
            </a:r>
            <a:r>
              <a:rPr lang="en-US" dirty="0" err="1" smtClean="0">
                <a:latin typeface="Consolas" panose="020B0609020204030204" pitchFamily="49" charset="0"/>
              </a:rPr>
              <a:t>vacc|infected</a:t>
            </a:r>
            <a:r>
              <a:rPr lang="en-US" dirty="0" smtClean="0">
                <a:latin typeface="Consolas" panose="020B0609020204030204" pitchFamily="49" charset="0"/>
              </a:rPr>
              <a:t>) = 5/7 = 0.71 </a:t>
            </a:r>
            <a:r>
              <a:rPr lang="en-US" dirty="0" smtClean="0">
                <a:latin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misleading</a:t>
            </a:r>
            <a:endParaRPr lang="en-US" dirty="0" smtClean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P(</a:t>
            </a:r>
            <a:r>
              <a:rPr lang="en-US" dirty="0" err="1" smtClean="0">
                <a:latin typeface="Consolas" panose="020B0609020204030204" pitchFamily="49" charset="0"/>
              </a:rPr>
              <a:t>infected|vacc</a:t>
            </a:r>
            <a:r>
              <a:rPr lang="en-US" dirty="0" smtClean="0">
                <a:latin typeface="Consolas" panose="020B0609020204030204" pitchFamily="49" charset="0"/>
              </a:rPr>
              <a:t>) = 5/90 = 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0.056</a:t>
            </a:r>
          </a:p>
          <a:p>
            <a:pPr lvl="1"/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P(</a:t>
            </a:r>
            <a:r>
              <a:rPr lang="en-US" dirty="0" err="1" smtClean="0">
                <a:latin typeface="Consolas" panose="020B0609020204030204" pitchFamily="49" charset="0"/>
              </a:rPr>
              <a:t>infected|non-vacc</a:t>
            </a:r>
            <a:r>
              <a:rPr lang="en-US" dirty="0" smtClean="0">
                <a:latin typeface="Consolas" panose="020B0609020204030204" pitchFamily="49" charset="0"/>
              </a:rPr>
              <a:t>) = 2/10 = 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0.2</a:t>
            </a:r>
            <a:endParaRPr lang="en-US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413" y="1394385"/>
            <a:ext cx="2519380" cy="2033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8626" y="3437960"/>
            <a:ext cx="27416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twitter.com/howie_hua/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status/1421502809862664197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7302" y="2481943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16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4327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2026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5540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9051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6753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0267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3778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0644" y="2481949"/>
            <a:ext cx="318198" cy="10450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8628" y="2964011"/>
            <a:ext cx="222673" cy="5241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32858" y="3255665"/>
            <a:ext cx="222673" cy="2325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8816" y="4631286"/>
            <a:ext cx="189913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[see also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Simpson’s Paradox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 Data Cleaning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740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</a:t>
            </a:r>
            <a:r>
              <a:rPr lang="en-US" dirty="0" smtClean="0"/>
              <a:t>Types,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Additivity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Type </a:t>
            </a:r>
            <a:br>
              <a:rPr lang="en-US" dirty="0" smtClean="0"/>
            </a:br>
            <a:r>
              <a:rPr lang="en-US" dirty="0" smtClean="0"/>
              <a:t>Compatibility</a:t>
            </a:r>
            <a:br>
              <a:rPr lang="en-US" dirty="0" smtClean="0"/>
            </a:br>
            <a:r>
              <a:rPr lang="en-US" b="0" dirty="0" smtClean="0"/>
              <a:t>(</a:t>
            </a:r>
            <a:r>
              <a:rPr lang="en-US" dirty="0" smtClean="0">
                <a:solidFill>
                  <a:srgbClr val="7889FB"/>
                </a:solidFill>
              </a:rPr>
              <a:t>addition</a:t>
            </a:r>
            <a:r>
              <a:rPr lang="en-US" b="0" dirty="0" smtClean="0"/>
              <a:t>/</a:t>
            </a:r>
            <a:br>
              <a:rPr lang="en-US" b="0" dirty="0" smtClean="0"/>
            </a:br>
            <a:r>
              <a:rPr lang="en-US" b="0" dirty="0" smtClean="0"/>
              <a:t>subtraction)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27677"/>
              </p:ext>
            </p:extLst>
          </p:nvPr>
        </p:nvGraphicFramePr>
        <p:xfrm>
          <a:off x="2777558" y="1374294"/>
          <a:ext cx="6004700" cy="222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073">
                <a:tc rowSpan="2"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STOCK: Temporal </a:t>
                      </a:r>
                      <a:r>
                        <a:rPr lang="en-US" sz="1800" kern="12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r>
                        <a:rPr lang="en-US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1800" b="1" kern="1200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73"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000000"/>
                        </a:solidFill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MIN/MAX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43067"/>
              </p:ext>
            </p:extLst>
          </p:nvPr>
        </p:nvGraphicFramePr>
        <p:xfrm>
          <a:off x="2777558" y="4007685"/>
          <a:ext cx="6004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175">
                  <a:extLst>
                    <a:ext uri="{9D8B030D-6E8A-4147-A177-3AD203B41FA5}">
                      <a16:colId xmlns:a16="http://schemas.microsoft.com/office/drawing/2014/main" val="61050651"/>
                    </a:ext>
                  </a:extLst>
                </a:gridCol>
                <a:gridCol w="1501175">
                  <a:extLst>
                    <a:ext uri="{9D8B030D-6E8A-4147-A177-3AD203B41FA5}">
                      <a16:colId xmlns:a16="http://schemas.microsoft.com/office/drawing/2014/main" val="973810164"/>
                    </a:ext>
                  </a:extLst>
                </a:gridCol>
                <a:gridCol w="1501175">
                  <a:extLst>
                    <a:ext uri="{9D8B030D-6E8A-4147-A177-3AD203B41FA5}">
                      <a16:colId xmlns:a16="http://schemas.microsoft.com/office/drawing/2014/main" val="2034680528"/>
                    </a:ext>
                  </a:extLst>
                </a:gridCol>
                <a:gridCol w="1501175">
                  <a:extLst>
                    <a:ext uri="{9D8B030D-6E8A-4147-A177-3AD203B41FA5}">
                      <a16:colId xmlns:a16="http://schemas.microsoft.com/office/drawing/2014/main" val="1297297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9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 smtClean="0"/>
                        <a:t>✘</a:t>
                      </a:r>
                      <a:endParaRPr lang="de-DE" sz="18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5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 smtClean="0"/>
                        <a:t>✘</a:t>
                      </a:r>
                      <a:endParaRPr lang="de-DE" sz="18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86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0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5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Cube Mapping and MDX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MOLAP (Multi-Dim. OLAP)</a:t>
            </a:r>
          </a:p>
          <a:p>
            <a:pPr lvl="1"/>
            <a:r>
              <a:rPr lang="en-US" dirty="0" smtClean="0"/>
              <a:t>OLAP server with native </a:t>
            </a:r>
            <a:br>
              <a:rPr lang="en-US" dirty="0" smtClean="0"/>
            </a:br>
            <a:r>
              <a:rPr lang="en-US" dirty="0" smtClean="0"/>
              <a:t>multi-dimensional data storage</a:t>
            </a:r>
          </a:p>
          <a:p>
            <a:pPr lvl="1"/>
            <a:r>
              <a:rPr lang="en-US" dirty="0" smtClean="0"/>
              <a:t>Dedicated query language:</a:t>
            </a:r>
            <a:br>
              <a:rPr lang="en-US" dirty="0" smtClean="0"/>
            </a:br>
            <a:r>
              <a:rPr lang="en-US" dirty="0" smtClean="0"/>
              <a:t>Multidimensional Expressions (MDX)</a:t>
            </a:r>
          </a:p>
          <a:p>
            <a:pPr lvl="1"/>
            <a:r>
              <a:rPr lang="en-US" dirty="0" smtClean="0"/>
              <a:t>E.g., IBM </a:t>
            </a:r>
            <a:r>
              <a:rPr lang="en-US" dirty="0" err="1" smtClean="0"/>
              <a:t>Cognos</a:t>
            </a:r>
            <a:r>
              <a:rPr lang="en-US" dirty="0" smtClean="0"/>
              <a:t> </a:t>
            </a:r>
            <a:r>
              <a:rPr lang="en-US" dirty="0" err="1" smtClean="0"/>
              <a:t>Powerplay</a:t>
            </a:r>
            <a:r>
              <a:rPr lang="en-US" dirty="0" smtClean="0"/>
              <a:t>, </a:t>
            </a:r>
            <a:r>
              <a:rPr lang="en-US" dirty="0" err="1" smtClean="0"/>
              <a:t>Essbase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ROLAP (Relation OLAP)</a:t>
            </a:r>
          </a:p>
          <a:p>
            <a:pPr lvl="1"/>
            <a:r>
              <a:rPr lang="en-US" dirty="0" smtClean="0"/>
              <a:t>OLAP server w/ storage in RDBMS</a:t>
            </a:r>
          </a:p>
          <a:p>
            <a:pPr lvl="1"/>
            <a:r>
              <a:rPr lang="en-US" dirty="0" smtClean="0"/>
              <a:t>E.g., all commercial RDBMS vendors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HOLAP (Hybrid OLAP)</a:t>
            </a:r>
          </a:p>
          <a:p>
            <a:pPr lvl="1"/>
            <a:r>
              <a:rPr lang="en-US" dirty="0" smtClean="0"/>
              <a:t>OLAP server w/ storage in RDBMS</a:t>
            </a:r>
            <a:br>
              <a:rPr lang="en-US" dirty="0" smtClean="0"/>
            </a:br>
            <a:r>
              <a:rPr lang="en-US" dirty="0" smtClean="0"/>
              <a:t>and multi-dimensional in-memory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caches and data structures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4271" y="5513693"/>
            <a:ext cx="2556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 systems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en.wikipedia.org/wiki/</a:t>
            </a:r>
          </a:p>
          <a:p>
            <a:pPr algn="ctr"/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Comparison_of_OLAP_servers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285432" y="3677697"/>
            <a:ext cx="170822" cy="2421650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8239" y="4541853"/>
            <a:ext cx="253218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mapping to relational 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2487" y="1408810"/>
            <a:ext cx="3401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[https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docs.microsoft.com/en-us/analysis-services/multidimensional-models/mdx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9757" y="1806975"/>
            <a:ext cx="3828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SELECT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</a:rPr>
              <a:t/>
            </a:r>
            <a:br>
              <a:rPr lang="en-US" sz="1200" dirty="0" smtClean="0">
                <a:latin typeface="Consolas" panose="020B0609020204030204" pitchFamily="49" charset="0"/>
              </a:rPr>
            </a:br>
            <a:r>
              <a:rPr lang="en-US" sz="1200" dirty="0" smtClean="0">
                <a:latin typeface="Consolas" panose="020B0609020204030204" pitchFamily="49" charset="0"/>
              </a:rPr>
              <a:t>  {[</a:t>
            </a:r>
            <a:r>
              <a:rPr lang="en-US" sz="1200" dirty="0">
                <a:latin typeface="Consolas" panose="020B0609020204030204" pitchFamily="49" charset="0"/>
              </a:rPr>
              <a:t>Measures].[</a:t>
            </a:r>
            <a:r>
              <a:rPr lang="en-US" sz="1200" dirty="0" smtClean="0">
                <a:latin typeface="Consolas" panose="020B0609020204030204" pitchFamily="49" charset="0"/>
              </a:rPr>
              <a:t>Sales],</a:t>
            </a:r>
            <a:br>
              <a:rPr lang="en-US" sz="1200" dirty="0" smtClean="0">
                <a:latin typeface="Consolas" panose="020B0609020204030204" pitchFamily="49" charset="0"/>
              </a:rPr>
            </a:br>
            <a:r>
              <a:rPr lang="en-US" sz="1200" dirty="0" smtClean="0">
                <a:latin typeface="Consolas" panose="020B0609020204030204" pitchFamily="49" charset="0"/>
              </a:rPr>
              <a:t>   [</a:t>
            </a:r>
            <a:r>
              <a:rPr lang="en-US" sz="1200" dirty="0">
                <a:latin typeface="Consolas" panose="020B0609020204030204" pitchFamily="49" charset="0"/>
              </a:rPr>
              <a:t>Measures].[</a:t>
            </a:r>
            <a:r>
              <a:rPr lang="en-US" sz="1200" dirty="0" smtClean="0">
                <a:latin typeface="Consolas" panose="020B0609020204030204" pitchFamily="49" charset="0"/>
              </a:rPr>
              <a:t>Tax]} </a:t>
            </a:r>
            <a:r>
              <a:rPr lang="en-US" sz="1200" b="1" dirty="0" smtClean="0">
                <a:latin typeface="Consolas" panose="020B0609020204030204" pitchFamily="49" charset="0"/>
              </a:rPr>
              <a:t>ON </a:t>
            </a:r>
            <a:r>
              <a:rPr lang="en-US" sz="1200" b="1" dirty="0">
                <a:latin typeface="Consolas" panose="020B0609020204030204" pitchFamily="49" charset="0"/>
              </a:rPr>
              <a:t>COLUMNS</a:t>
            </a:r>
            <a:r>
              <a:rPr lang="en-US" sz="1200" dirty="0">
                <a:latin typeface="Consolas" panose="020B0609020204030204" pitchFamily="49" charset="0"/>
              </a:rPr>
              <a:t>, 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latin typeface="Consolas" panose="020B0609020204030204" pitchFamily="49" charset="0"/>
              </a:rPr>
              <a:t>{[</a:t>
            </a:r>
            <a:r>
              <a:rPr lang="en-US" sz="1200" dirty="0">
                <a:latin typeface="Consolas" panose="020B0609020204030204" pitchFamily="49" charset="0"/>
              </a:rPr>
              <a:t>Date].[Fiscal</a:t>
            </a:r>
            <a:r>
              <a:rPr lang="en-US" sz="1200" dirty="0" smtClean="0">
                <a:latin typeface="Consolas" panose="020B0609020204030204" pitchFamily="49" charset="0"/>
              </a:rPr>
              <a:t>].[Year</a:t>
            </a:r>
            <a:r>
              <a:rPr lang="en-US" sz="1200" dirty="0">
                <a:latin typeface="Consolas" panose="020B0609020204030204" pitchFamily="49" charset="0"/>
              </a:rPr>
              <a:t>].&amp;[2002],  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</a:t>
            </a:r>
            <a:r>
              <a:rPr lang="en-US" sz="1200" dirty="0" smtClean="0">
                <a:latin typeface="Consolas" panose="020B0609020204030204" pitchFamily="49" charset="0"/>
              </a:rPr>
              <a:t>[</a:t>
            </a:r>
            <a:r>
              <a:rPr lang="en-US" sz="1200" dirty="0">
                <a:latin typeface="Consolas" panose="020B0609020204030204" pitchFamily="49" charset="0"/>
              </a:rPr>
              <a:t>Date].[Fiscal</a:t>
            </a:r>
            <a:r>
              <a:rPr lang="en-US" sz="1200" dirty="0" smtClean="0">
                <a:latin typeface="Consolas" panose="020B0609020204030204" pitchFamily="49" charset="0"/>
              </a:rPr>
              <a:t>].[Year</a:t>
            </a:r>
            <a:r>
              <a:rPr lang="en-US" sz="1200" dirty="0">
                <a:latin typeface="Consolas" panose="020B0609020204030204" pitchFamily="49" charset="0"/>
              </a:rPr>
              <a:t>].&amp;[2003] } </a:t>
            </a:r>
            <a:r>
              <a:rPr lang="en-US" sz="1200" b="1" dirty="0">
                <a:latin typeface="Consolas" panose="020B0609020204030204" pitchFamily="49" charset="0"/>
              </a:rPr>
              <a:t>ON ROWS</a:t>
            </a:r>
            <a:r>
              <a:rPr lang="en-US" sz="1200" dirty="0">
                <a:latin typeface="Consolas" panose="020B0609020204030204" pitchFamily="49" charset="0"/>
              </a:rPr>
              <a:t>  </a:t>
            </a:r>
          </a:p>
          <a:p>
            <a:r>
              <a:rPr lang="en-US" sz="1200" b="1" dirty="0" smtClean="0">
                <a:latin typeface="Consolas" panose="020B0609020204030204" pitchFamily="49" charset="0"/>
              </a:rPr>
              <a:t>FROM</a:t>
            </a:r>
            <a:r>
              <a:rPr lang="en-US" sz="1200" dirty="0" smtClean="0">
                <a:latin typeface="Consolas" panose="020B06090202040302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</a:rPr>
              <a:t>[Adventure Works]  </a:t>
            </a:r>
          </a:p>
          <a:p>
            <a:r>
              <a:rPr lang="en-US" sz="1200" b="1" dirty="0" smtClean="0">
                <a:latin typeface="Consolas" panose="020B0609020204030204" pitchFamily="49" charset="0"/>
              </a:rPr>
              <a:t>WHERE</a:t>
            </a:r>
            <a:r>
              <a:rPr lang="en-US" sz="1200" dirty="0" smtClean="0">
                <a:latin typeface="Consolas" panose="020B0609020204030204" pitchFamily="49" charset="0"/>
              </a:rPr>
              <a:t> ([</a:t>
            </a:r>
            <a:r>
              <a:rPr lang="en-US" sz="1200" dirty="0">
                <a:latin typeface="Consolas" panose="020B0609020204030204" pitchFamily="49" charset="0"/>
              </a:rPr>
              <a:t>Sales Territory].[Southwest</a:t>
            </a:r>
            <a:r>
              <a:rPr lang="en-US" sz="1200" dirty="0" smtClean="0">
                <a:latin typeface="Consolas" panose="020B0609020204030204" pitchFamily="49" charset="0"/>
              </a:rPr>
              <a:t>]) </a:t>
            </a:r>
            <a:endParaRPr lang="en-US" sz="1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</a:t>
            </a:r>
            <a:r>
              <a:rPr lang="en-US" dirty="0" smtClean="0"/>
              <a:t>Relational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 D (value domain): e.g., Set S, INT, Char[20] </a:t>
            </a:r>
          </a:p>
          <a:p>
            <a:pPr lvl="1"/>
            <a:endParaRPr lang="en-US" sz="700" b="1" dirty="0"/>
          </a:p>
          <a:p>
            <a:r>
              <a:rPr lang="en-US" b="1" dirty="0"/>
              <a:t>Relation</a:t>
            </a:r>
            <a:r>
              <a:rPr lang="en-US" dirty="0"/>
              <a:t> R</a:t>
            </a:r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</a:t>
            </a:r>
            <a:br>
              <a:rPr lang="en-US" dirty="0"/>
            </a:br>
            <a:r>
              <a:rPr lang="en-US" dirty="0"/>
              <a:t>Set of k attributes {A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Cartesian product</a:t>
            </a:r>
            <a:br>
              <a:rPr lang="en-US" dirty="0"/>
            </a:br>
            <a:r>
              <a:rPr lang="en-US" dirty="0"/>
              <a:t>over 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/>
            </a:r>
            <a:br>
              <a:rPr lang="en-US" dirty="0"/>
            </a:b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1"/>
            <a:endParaRPr lang="en-US" sz="700" dirty="0"/>
          </a:p>
          <a:p>
            <a:r>
              <a:rPr lang="en-US" dirty="0"/>
              <a:t>Additional Terminology</a:t>
            </a:r>
          </a:p>
          <a:p>
            <a:pPr lvl="1"/>
            <a:r>
              <a:rPr lang="de-DE" b="1" dirty="0"/>
              <a:t>Tuple</a:t>
            </a:r>
            <a:r>
              <a:rPr lang="de-DE" dirty="0"/>
              <a:t>: row of k elements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/>
              <a:t>Cardinality</a:t>
            </a:r>
            <a:r>
              <a:rPr lang="de-DE" dirty="0"/>
              <a:t> of a relation: number of tuples in the relation</a:t>
            </a:r>
          </a:p>
          <a:p>
            <a:pPr lvl="1"/>
            <a:r>
              <a:rPr lang="de-DE" b="1" dirty="0"/>
              <a:t>Rank</a:t>
            </a:r>
            <a:r>
              <a:rPr lang="de-DE" dirty="0"/>
              <a:t> of a relation: number of 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>
                <a:solidFill>
                  <a:schemeClr val="tx1"/>
                </a:solidFill>
                <a:sym typeface="Symbol"/>
              </a:rPr>
              <a:t>Semantics: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no duplicate tuples (in practice: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duplicates allowed)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Symbol"/>
              </a:rPr>
              <a:t>Order of tuples and attributes is irrelevant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78770" y="1998222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65D380-FFBE-4E8D-817E-FA5CD9DE8A68}"/>
              </a:ext>
            </a:extLst>
          </p:cNvPr>
          <p:cNvSpPr txBox="1"/>
          <p:nvPr/>
        </p:nvSpPr>
        <p:spPr>
          <a:xfrm>
            <a:off x="7238415" y="421734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8287" y="3717888"/>
            <a:ext cx="3029620" cy="413822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934" y="3717888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5086" y="1909187"/>
            <a:ext cx="983066" cy="2222524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3751" y="1505241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</p:spTree>
    <p:extLst>
      <p:ext uri="{BB962C8B-B14F-4D97-AF65-F5344CB8AC3E}">
        <p14:creationId xmlns:p14="http://schemas.microsoft.com/office/powerpoint/2010/main" val="23554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ROLAP – Star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32224" y="4572009"/>
            <a:ext cx="1741821" cy="130627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Name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Address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514418" y="4914445"/>
            <a:ext cx="1228028" cy="1229199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12319" y="2750414"/>
            <a:ext cx="1709500" cy="1232306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Quota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47774" y="1605671"/>
            <a:ext cx="1295400" cy="66172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Date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505176" y="2285780"/>
            <a:ext cx="1417591" cy="2600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Price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869993" y="1455984"/>
            <a:ext cx="1425110" cy="1954381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ProdDescr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CategoryDescr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UnitPrice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336684" y="3785417"/>
            <a:ext cx="1150787" cy="66172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345512" y="126921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061500" y="4246752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609274" y="2417939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Salesperson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525190" y="457589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344471" y="3461502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880180" y="1119587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469185" y="179424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 Table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860697" y="5082563"/>
            <a:ext cx="18362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Denormalized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 Tables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4" name="Straight Arrow Connector 53"/>
          <p:cNvCxnSpPr>
            <a:endCxn id="9" idx="3"/>
          </p:cNvCxnSpPr>
          <p:nvPr/>
        </p:nvCxnSpPr>
        <p:spPr>
          <a:xfrm flipH="1" flipV="1">
            <a:off x="2643174" y="1936531"/>
            <a:ext cx="855304" cy="59565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8" idx="3"/>
          </p:cNvCxnSpPr>
          <p:nvPr/>
        </p:nvCxnSpPr>
        <p:spPr>
          <a:xfrm flipH="1">
            <a:off x="2321819" y="2863780"/>
            <a:ext cx="1176659" cy="50278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" idx="3"/>
          </p:cNvCxnSpPr>
          <p:nvPr/>
        </p:nvCxnSpPr>
        <p:spPr>
          <a:xfrm flipH="1">
            <a:off x="2774045" y="3165231"/>
            <a:ext cx="724433" cy="205991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1" idx="1"/>
          </p:cNvCxnSpPr>
          <p:nvPr/>
        </p:nvCxnSpPr>
        <p:spPr>
          <a:xfrm flipV="1">
            <a:off x="4920182" y="2433175"/>
            <a:ext cx="949811" cy="9771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12" idx="1"/>
          </p:cNvCxnSpPr>
          <p:nvPr/>
        </p:nvCxnSpPr>
        <p:spPr>
          <a:xfrm>
            <a:off x="4922767" y="3785417"/>
            <a:ext cx="1413917" cy="3308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6" idx="1"/>
          </p:cNvCxnSpPr>
          <p:nvPr/>
        </p:nvCxnSpPr>
        <p:spPr>
          <a:xfrm>
            <a:off x="4912395" y="4119824"/>
            <a:ext cx="602023" cy="140922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3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ROLAP – Snowflake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042912" y="3547660"/>
            <a:ext cx="990600" cy="915963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849880" y="5144097"/>
            <a:ext cx="1103580" cy="99060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828838" y="1345050"/>
            <a:ext cx="1503105" cy="162443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ProductID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ProdDescr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UnitPrice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882548" y="4806361"/>
            <a:ext cx="519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052281" y="3212718"/>
            <a:ext cx="585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850317" y="1010718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7561624" y="1849351"/>
            <a:ext cx="1371600" cy="61882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CategoryDescr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65"/>
          <p:cNvSpPr>
            <a:spLocks noChangeArrowheads="1"/>
          </p:cNvSpPr>
          <p:nvPr/>
        </p:nvSpPr>
        <p:spPr bwMode="auto">
          <a:xfrm>
            <a:off x="7258759" y="5298707"/>
            <a:ext cx="1066800" cy="68580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66"/>
          <p:cNvSpPr>
            <a:spLocks noChangeArrowheads="1"/>
          </p:cNvSpPr>
          <p:nvPr/>
        </p:nvSpPr>
        <p:spPr bwMode="auto">
          <a:xfrm>
            <a:off x="7301575" y="3698435"/>
            <a:ext cx="762000" cy="622195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67"/>
          <p:cNvSpPr>
            <a:spLocks noChangeArrowheads="1"/>
          </p:cNvSpPr>
          <p:nvPr/>
        </p:nvSpPr>
        <p:spPr bwMode="auto">
          <a:xfrm>
            <a:off x="8339803" y="3820167"/>
            <a:ext cx="609600" cy="38100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72"/>
          <p:cNvSpPr txBox="1">
            <a:spLocks noChangeArrowheads="1"/>
          </p:cNvSpPr>
          <p:nvPr/>
        </p:nvSpPr>
        <p:spPr bwMode="auto">
          <a:xfrm>
            <a:off x="7563508" y="1498776"/>
            <a:ext cx="1000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Category</a:t>
            </a:r>
          </a:p>
        </p:txBody>
      </p:sp>
      <p:sp>
        <p:nvSpPr>
          <p:cNvPr id="31" name="Text Box 73"/>
          <p:cNvSpPr txBox="1">
            <a:spLocks noChangeArrowheads="1"/>
          </p:cNvSpPr>
          <p:nvPr/>
        </p:nvSpPr>
        <p:spPr bwMode="auto">
          <a:xfrm>
            <a:off x="7258759" y="4947461"/>
            <a:ext cx="633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32" name="Text Box 74"/>
          <p:cNvSpPr txBox="1">
            <a:spLocks noChangeArrowheads="1"/>
          </p:cNvSpPr>
          <p:nvPr/>
        </p:nvSpPr>
        <p:spPr bwMode="auto">
          <a:xfrm>
            <a:off x="7251558" y="3355536"/>
            <a:ext cx="8620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</a:p>
        </p:txBody>
      </p:sp>
      <p:sp>
        <p:nvSpPr>
          <p:cNvPr id="33" name="Text Box 75"/>
          <p:cNvSpPr txBox="1">
            <a:spLocks noChangeArrowheads="1"/>
          </p:cNvSpPr>
          <p:nvPr/>
        </p:nvSpPr>
        <p:spPr bwMode="auto">
          <a:xfrm>
            <a:off x="8352986" y="3492121"/>
            <a:ext cx="585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032224" y="4572009"/>
            <a:ext cx="1741821" cy="130627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Name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Address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612319" y="2750414"/>
            <a:ext cx="1709500" cy="1232306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Quota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347774" y="1605671"/>
            <a:ext cx="1295400" cy="66172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Date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3505176" y="2285780"/>
            <a:ext cx="1417591" cy="2600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Price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1345512" y="126921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1061500" y="4246752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609274" y="2417939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Salesperson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469185" y="179424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 Table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Arrow Connector 46"/>
          <p:cNvCxnSpPr>
            <a:endCxn id="41" idx="3"/>
          </p:cNvCxnSpPr>
          <p:nvPr/>
        </p:nvCxnSpPr>
        <p:spPr>
          <a:xfrm flipH="1" flipV="1">
            <a:off x="2643174" y="1936531"/>
            <a:ext cx="855304" cy="59565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0" idx="3"/>
          </p:cNvCxnSpPr>
          <p:nvPr/>
        </p:nvCxnSpPr>
        <p:spPr>
          <a:xfrm flipH="1">
            <a:off x="2321819" y="2863780"/>
            <a:ext cx="1176659" cy="50278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9" idx="3"/>
          </p:cNvCxnSpPr>
          <p:nvPr/>
        </p:nvCxnSpPr>
        <p:spPr>
          <a:xfrm flipH="1">
            <a:off x="2774045" y="3165231"/>
            <a:ext cx="724433" cy="205991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22" idx="1"/>
          </p:cNvCxnSpPr>
          <p:nvPr/>
        </p:nvCxnSpPr>
        <p:spPr>
          <a:xfrm flipV="1">
            <a:off x="4948152" y="2157269"/>
            <a:ext cx="880686" cy="132131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2" idx="3"/>
            <a:endCxn id="26" idx="1"/>
          </p:cNvCxnSpPr>
          <p:nvPr/>
        </p:nvCxnSpPr>
        <p:spPr>
          <a:xfrm>
            <a:off x="7331943" y="2157269"/>
            <a:ext cx="229681" cy="14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0" idx="3"/>
            <a:endCxn id="28" idx="1"/>
          </p:cNvCxnSpPr>
          <p:nvPr/>
        </p:nvCxnSpPr>
        <p:spPr>
          <a:xfrm>
            <a:off x="7033512" y="4005642"/>
            <a:ext cx="268063" cy="38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8" idx="3"/>
            <a:endCxn id="29" idx="1"/>
          </p:cNvCxnSpPr>
          <p:nvPr/>
        </p:nvCxnSpPr>
        <p:spPr>
          <a:xfrm>
            <a:off x="8063575" y="4009533"/>
            <a:ext cx="276228" cy="11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1" idx="3"/>
            <a:endCxn id="27" idx="1"/>
          </p:cNvCxnSpPr>
          <p:nvPr/>
        </p:nvCxnSpPr>
        <p:spPr>
          <a:xfrm>
            <a:off x="6953460" y="5639397"/>
            <a:ext cx="305299" cy="22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20" idx="1"/>
          </p:cNvCxnSpPr>
          <p:nvPr/>
        </p:nvCxnSpPr>
        <p:spPr>
          <a:xfrm>
            <a:off x="4922767" y="3756887"/>
            <a:ext cx="1120145" cy="24875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21" idx="1"/>
          </p:cNvCxnSpPr>
          <p:nvPr/>
        </p:nvCxnSpPr>
        <p:spPr>
          <a:xfrm>
            <a:off x="4924442" y="4080108"/>
            <a:ext cx="925438" cy="15592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265455" y="5246563"/>
            <a:ext cx="18362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“Normalized”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 Tables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675" y="729081"/>
            <a:ext cx="619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In-person and </a:t>
            </a:r>
            <a:r>
              <a:rPr lang="en-US" dirty="0">
                <a:solidFill>
                  <a:schemeClr val="tx1"/>
                </a:solidFill>
              </a:rPr>
              <a:t>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hlinkClick r:id="rId2"/>
              </a:rPr>
              <a:t> https://tugraz.webex.com/meet/shafaq.siddiqi</a:t>
            </a:r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  <a:p>
            <a:pPr fontAlgn="t"/>
            <a:r>
              <a:rPr lang="en-US" b="0" dirty="0"/>
              <a:t>WKO Research Grants</a:t>
            </a:r>
          </a:p>
          <a:p>
            <a:pPr lvl="1"/>
            <a:r>
              <a:rPr lang="en-US" dirty="0">
                <a:hlinkClick r:id="rId3"/>
              </a:rPr>
              <a:t>https://www.tugraz.at/en/research/research-at-tu-graz/services-fuer-forschende/foerderprogramme-und-preise-an-der-tu-graz/#</a:t>
            </a:r>
            <a:r>
              <a:rPr lang="en-US" dirty="0" smtClean="0">
                <a:hlinkClick r:id="rId3"/>
              </a:rPr>
              <a:t>c87088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Submission </a:t>
            </a:r>
            <a:r>
              <a:rPr lang="en-US" dirty="0">
                <a:solidFill>
                  <a:schemeClr val="tx1"/>
                </a:solidFill>
              </a:rPr>
              <a:t>deadline October </a:t>
            </a:r>
            <a:r>
              <a:rPr lang="en-US" dirty="0" smtClean="0">
                <a:solidFill>
                  <a:schemeClr val="tx1"/>
                </a:solidFill>
              </a:rPr>
              <a:t>20, 2023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ROLAP – Other Schemas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Galaxy Schema</a:t>
            </a:r>
          </a:p>
          <a:p>
            <a:pPr lvl="1"/>
            <a:r>
              <a:rPr lang="en-US" dirty="0" smtClean="0"/>
              <a:t>Similar to </a:t>
            </a:r>
            <a:r>
              <a:rPr lang="en-US" b="1" dirty="0" smtClean="0">
                <a:solidFill>
                  <a:srgbClr val="7889FB"/>
                </a:solidFill>
              </a:rPr>
              <a:t>star</a:t>
            </a:r>
            <a:r>
              <a:rPr lang="en-US" dirty="0" smtClean="0"/>
              <a:t>-schema but with </a:t>
            </a:r>
            <a:r>
              <a:rPr lang="en-US" b="1" dirty="0" smtClean="0">
                <a:solidFill>
                  <a:schemeClr val="accent1"/>
                </a:solidFill>
              </a:rPr>
              <a:t>multiple fact tables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potentially shared dimension tables</a:t>
            </a:r>
          </a:p>
          <a:p>
            <a:pPr lvl="1"/>
            <a:r>
              <a:rPr lang="en-US" dirty="0" smtClean="0"/>
              <a:t>Multiple stars </a:t>
            </a:r>
            <a:r>
              <a:rPr lang="en-US" dirty="0" smtClean="0">
                <a:sym typeface="Wingdings" panose="05000000000000000000" pitchFamily="2" charset="2"/>
              </a:rPr>
              <a:t> Galaxy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Snow-Storm Schema</a:t>
            </a:r>
          </a:p>
          <a:p>
            <a:pPr lvl="1"/>
            <a:r>
              <a:rPr lang="en-US" dirty="0"/>
              <a:t>Similar to </a:t>
            </a:r>
            <a:r>
              <a:rPr lang="en-US" b="1" dirty="0" smtClean="0">
                <a:solidFill>
                  <a:srgbClr val="7889FB"/>
                </a:solidFill>
              </a:rPr>
              <a:t>snow-flake</a:t>
            </a:r>
            <a:r>
              <a:rPr lang="en-US" dirty="0" smtClean="0"/>
              <a:t>-schema </a:t>
            </a:r>
            <a:r>
              <a:rPr lang="en-US" dirty="0"/>
              <a:t>but with </a:t>
            </a:r>
            <a:r>
              <a:rPr lang="en-US" b="1" dirty="0">
                <a:solidFill>
                  <a:schemeClr val="accent1"/>
                </a:solidFill>
              </a:rPr>
              <a:t>multiple fact </a:t>
            </a:r>
            <a:r>
              <a:rPr lang="en-US" b="1" dirty="0" smtClean="0">
                <a:solidFill>
                  <a:schemeClr val="accent1"/>
                </a:solidFill>
              </a:rPr>
              <a:t>tables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potentially shared dimension tables</a:t>
            </a:r>
          </a:p>
          <a:p>
            <a:pPr lvl="1"/>
            <a:r>
              <a:rPr lang="en-US" dirty="0" smtClean="0"/>
              <a:t>Multiple snow flakes </a:t>
            </a:r>
            <a:r>
              <a:rPr lang="en-US" dirty="0" smtClean="0">
                <a:sym typeface="Wingdings" panose="05000000000000000000" pitchFamily="2" charset="2"/>
              </a:rPr>
              <a:t> snow storm</a:t>
            </a:r>
            <a:endParaRPr lang="en-US" dirty="0" smtClean="0"/>
          </a:p>
          <a:p>
            <a:pPr lvl="1"/>
            <a:endParaRPr lang="en-US" sz="700" dirty="0"/>
          </a:p>
          <a:p>
            <a:r>
              <a:rPr lang="en-US" dirty="0" smtClean="0"/>
              <a:t>OLAP Benchmark Schemas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TPC-H</a:t>
            </a:r>
            <a:r>
              <a:rPr lang="en-US" dirty="0" smtClean="0"/>
              <a:t> (8 tables, normalized schema)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SSB</a:t>
            </a:r>
            <a:r>
              <a:rPr lang="en-US" dirty="0"/>
              <a:t> (5 tables, star </a:t>
            </a:r>
            <a:r>
              <a:rPr lang="en-US" dirty="0" smtClean="0"/>
              <a:t>schema, simplified TPC-H)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TPC</a:t>
            </a:r>
            <a:r>
              <a:rPr lang="en-US" dirty="0" smtClean="0"/>
              <a:t>-</a:t>
            </a:r>
            <a:r>
              <a:rPr lang="en-US" b="1" dirty="0" smtClean="0">
                <a:solidFill>
                  <a:schemeClr val="accent1"/>
                </a:solidFill>
              </a:rPr>
              <a:t>DS</a:t>
            </a:r>
            <a:r>
              <a:rPr lang="en-US" dirty="0" smtClean="0"/>
              <a:t> (24 tables, snow-storm schema)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309" y="2738395"/>
            <a:ext cx="779554" cy="482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423" y="3488777"/>
            <a:ext cx="779554" cy="482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592" y="3276651"/>
            <a:ext cx="779554" cy="482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6481" y="5543837"/>
            <a:ext cx="4702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“TPC-D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and its successors, TPC-H and TPC-R assumed a 3rd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Normal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Form (3NF) schema. However, over the years the industry has expanded towards star schema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approaches.” 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832" y="1373248"/>
            <a:ext cx="1473288" cy="1097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278" y="5313702"/>
            <a:ext cx="559777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847948" y="5313702"/>
            <a:ext cx="23865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Raghunath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Othayoth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Nambiar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Poess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The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Making of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TPC- DS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2006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56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DWH/OLAP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r>
              <a:rPr lang="en-US" dirty="0"/>
              <a:t> </a:t>
            </a:r>
            <a:r>
              <a:rPr lang="en-US" dirty="0" smtClean="0"/>
              <a:t>Advanced analytics and Operational BI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sp>
        <p:nvSpPr>
          <p:cNvPr id="5" name="Pfeil nach rechts 52"/>
          <p:cNvSpPr/>
          <p:nvPr/>
        </p:nvSpPr>
        <p:spPr>
          <a:xfrm>
            <a:off x="819232" y="2205494"/>
            <a:ext cx="7143800" cy="64294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57"/>
          <p:cNvSpPr/>
          <p:nvPr/>
        </p:nvSpPr>
        <p:spPr>
          <a:xfrm>
            <a:off x="1033546" y="2134056"/>
            <a:ext cx="1500198" cy="30003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61"/>
          <p:cNvSpPr txBox="1"/>
          <p:nvPr/>
        </p:nvSpPr>
        <p:spPr>
          <a:xfrm>
            <a:off x="1104984" y="2134056"/>
            <a:ext cx="136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endParaRPr lang="de-DE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99560" y="5348766"/>
            <a:ext cx="5715856" cy="285752"/>
            <a:chOff x="1299560" y="5348766"/>
            <a:chExt cx="5715856" cy="285752"/>
          </a:xfrm>
        </p:grpSpPr>
        <p:sp>
          <p:nvSpPr>
            <p:cNvPr id="6" name="Rechteck 53"/>
            <p:cNvSpPr/>
            <p:nvPr/>
          </p:nvSpPr>
          <p:spPr>
            <a:xfrm>
              <a:off x="1299560" y="5348766"/>
              <a:ext cx="285752" cy="2857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hteck 54"/>
            <p:cNvSpPr/>
            <p:nvPr/>
          </p:nvSpPr>
          <p:spPr>
            <a:xfrm>
              <a:off x="2775945" y="5348766"/>
              <a:ext cx="285752" cy="285752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55"/>
            <p:cNvSpPr/>
            <p:nvPr/>
          </p:nvSpPr>
          <p:spPr>
            <a:xfrm>
              <a:off x="4442832" y="5348766"/>
              <a:ext cx="285752" cy="2857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56"/>
            <p:cNvSpPr/>
            <p:nvPr/>
          </p:nvSpPr>
          <p:spPr>
            <a:xfrm>
              <a:off x="6014468" y="5348766"/>
              <a:ext cx="285752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feld 65"/>
            <p:cNvSpPr txBox="1"/>
            <p:nvPr/>
          </p:nvSpPr>
          <p:spPr>
            <a:xfrm>
              <a:off x="1621157" y="5348766"/>
              <a:ext cx="535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feld 66"/>
            <p:cNvSpPr txBox="1"/>
            <p:nvPr/>
          </p:nvSpPr>
          <p:spPr>
            <a:xfrm>
              <a:off x="3074803" y="5348766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Adhoc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feld 67"/>
            <p:cNvSpPr txBox="1"/>
            <p:nvPr/>
          </p:nvSpPr>
          <p:spPr>
            <a:xfrm>
              <a:off x="4744104" y="5357519"/>
              <a:ext cx="7464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feld 68"/>
            <p:cNvSpPr txBox="1"/>
            <p:nvPr/>
          </p:nvSpPr>
          <p:spPr>
            <a:xfrm>
              <a:off x="6300220" y="5357519"/>
              <a:ext cx="715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hteck 69"/>
          <p:cNvSpPr/>
          <p:nvPr/>
        </p:nvSpPr>
        <p:spPr>
          <a:xfrm>
            <a:off x="2085660" y="3852697"/>
            <a:ext cx="357190" cy="2857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72"/>
          <p:cNvSpPr/>
          <p:nvPr/>
        </p:nvSpPr>
        <p:spPr>
          <a:xfrm>
            <a:off x="1156966" y="2979064"/>
            <a:ext cx="935284" cy="115938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feld 73"/>
          <p:cNvSpPr txBox="1"/>
          <p:nvPr/>
        </p:nvSpPr>
        <p:spPr>
          <a:xfrm>
            <a:off x="1161685" y="2428561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2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de-DE" sz="12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happen?</a:t>
            </a:r>
            <a:endParaRPr lang="de-DE" sz="1200" i="1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feld 87"/>
          <p:cNvSpPr txBox="1"/>
          <p:nvPr/>
        </p:nvSpPr>
        <p:spPr>
          <a:xfrm>
            <a:off x="1022781" y="4152956"/>
            <a:ext cx="1502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de-DE" sz="11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pre-defined</a:t>
            </a:r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queries</a:t>
            </a:r>
            <a:r>
              <a:rPr lang="de-DE" sz="1100" i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100" i="1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feld 90"/>
          <p:cNvSpPr txBox="1"/>
          <p:nvPr/>
        </p:nvSpPr>
        <p:spPr>
          <a:xfrm>
            <a:off x="984906" y="4877884"/>
            <a:ext cx="581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de-DE" sz="1200" b="1" dirty="0" smtClean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de-DE" sz="1200" b="1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641711" y="2134056"/>
            <a:ext cx="1535107" cy="3020827"/>
            <a:chOff x="2641711" y="2134056"/>
            <a:chExt cx="1535107" cy="3020827"/>
          </a:xfrm>
        </p:grpSpPr>
        <p:sp>
          <p:nvSpPr>
            <p:cNvPr id="11" name="Rechteck 58"/>
            <p:cNvSpPr/>
            <p:nvPr/>
          </p:nvSpPr>
          <p:spPr>
            <a:xfrm>
              <a:off x="2676620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feld 62"/>
            <p:cNvSpPr txBox="1"/>
            <p:nvPr/>
          </p:nvSpPr>
          <p:spPr>
            <a:xfrm>
              <a:off x="3051129" y="2134056"/>
              <a:ext cx="7958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hteck 70"/>
            <p:cNvSpPr/>
            <p:nvPr/>
          </p:nvSpPr>
          <p:spPr>
            <a:xfrm>
              <a:off x="2793450" y="3550568"/>
              <a:ext cx="935284" cy="587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hteck 71"/>
            <p:cNvSpPr/>
            <p:nvPr/>
          </p:nvSpPr>
          <p:spPr>
            <a:xfrm>
              <a:off x="2793450" y="2989950"/>
              <a:ext cx="935284" cy="56061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feld 74"/>
            <p:cNvSpPr txBox="1"/>
            <p:nvPr/>
          </p:nvSpPr>
          <p:spPr>
            <a:xfrm>
              <a:off x="2720683" y="2419808"/>
              <a:ext cx="13873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Why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happen?</a:t>
              </a:r>
              <a:endPara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hteck 83"/>
            <p:cNvSpPr/>
            <p:nvPr/>
          </p:nvSpPr>
          <p:spPr>
            <a:xfrm>
              <a:off x="3722144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feld 86"/>
            <p:cNvSpPr txBox="1"/>
            <p:nvPr/>
          </p:nvSpPr>
          <p:spPr>
            <a:xfrm>
              <a:off x="2674299" y="4161709"/>
              <a:ext cx="14864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Increasing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ad-hoc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feld 91"/>
            <p:cNvSpPr txBox="1"/>
            <p:nvPr/>
          </p:nvSpPr>
          <p:spPr>
            <a:xfrm>
              <a:off x="2641711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  <a:endParaRPr lang="de-DE" sz="1200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84785" y="2134056"/>
            <a:ext cx="1535107" cy="3029580"/>
            <a:chOff x="4284785" y="2134056"/>
            <a:chExt cx="1535107" cy="3029580"/>
          </a:xfrm>
        </p:grpSpPr>
        <p:sp>
          <p:nvSpPr>
            <p:cNvPr id="12" name="Rechteck 59"/>
            <p:cNvSpPr/>
            <p:nvPr/>
          </p:nvSpPr>
          <p:spPr>
            <a:xfrm>
              <a:off x="4319694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feld 63"/>
            <p:cNvSpPr txBox="1"/>
            <p:nvPr/>
          </p:nvSpPr>
          <p:spPr>
            <a:xfrm>
              <a:off x="4582337" y="2134056"/>
              <a:ext cx="1033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err="1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Forecasting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75"/>
            <p:cNvSpPr txBox="1"/>
            <p:nvPr/>
          </p:nvSpPr>
          <p:spPr>
            <a:xfrm>
              <a:off x="4347687" y="2419808"/>
              <a:ext cx="13965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will happen?</a:t>
              </a:r>
              <a:endPara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eck 77"/>
            <p:cNvSpPr/>
            <p:nvPr/>
          </p:nvSpPr>
          <p:spPr>
            <a:xfrm>
              <a:off x="4429934" y="3781259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hteck 78"/>
            <p:cNvSpPr/>
            <p:nvPr/>
          </p:nvSpPr>
          <p:spPr>
            <a:xfrm>
              <a:off x="4429934" y="3338813"/>
              <a:ext cx="935284" cy="44244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hteck 79"/>
            <p:cNvSpPr/>
            <p:nvPr/>
          </p:nvSpPr>
          <p:spPr>
            <a:xfrm>
              <a:off x="4429934" y="2971260"/>
              <a:ext cx="935284" cy="3944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hteck 84"/>
            <p:cNvSpPr/>
            <p:nvPr/>
          </p:nvSpPr>
          <p:spPr>
            <a:xfrm>
              <a:off x="5371808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feld 88"/>
            <p:cNvSpPr txBox="1"/>
            <p:nvPr/>
          </p:nvSpPr>
          <p:spPr>
            <a:xfrm>
              <a:off x="4289592" y="4162287"/>
              <a:ext cx="15291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Extension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model (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advanced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feld 92"/>
            <p:cNvSpPr txBox="1"/>
            <p:nvPr/>
          </p:nvSpPr>
          <p:spPr>
            <a:xfrm>
              <a:off x="4284785" y="4886637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  <a:endParaRPr lang="de-DE" sz="1200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914128" y="2134056"/>
            <a:ext cx="1548838" cy="3020827"/>
            <a:chOff x="5914128" y="2134056"/>
            <a:chExt cx="1548838" cy="3020827"/>
          </a:xfrm>
        </p:grpSpPr>
        <p:sp>
          <p:nvSpPr>
            <p:cNvPr id="13" name="Rechteck 60"/>
            <p:cNvSpPr/>
            <p:nvPr/>
          </p:nvSpPr>
          <p:spPr>
            <a:xfrm>
              <a:off x="5962768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feld 64"/>
            <p:cNvSpPr txBox="1"/>
            <p:nvPr/>
          </p:nvSpPr>
          <p:spPr>
            <a:xfrm>
              <a:off x="6101655" y="2134056"/>
              <a:ext cx="126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BI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feld 76"/>
            <p:cNvSpPr txBox="1"/>
            <p:nvPr/>
          </p:nvSpPr>
          <p:spPr>
            <a:xfrm>
              <a:off x="6138220" y="2419808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happens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now</a:t>
              </a:r>
              <a:r>
                <a:rPr lang="de-DE" sz="12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80"/>
            <p:cNvSpPr/>
            <p:nvPr/>
          </p:nvSpPr>
          <p:spPr>
            <a:xfrm>
              <a:off x="6069870" y="3852697"/>
              <a:ext cx="935284" cy="291372"/>
            </a:xfrm>
            <a:prstGeom prst="rect">
              <a:avLst/>
            </a:prstGeom>
            <a:solidFill>
              <a:srgbClr val="B2E92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81"/>
            <p:cNvSpPr/>
            <p:nvPr/>
          </p:nvSpPr>
          <p:spPr>
            <a:xfrm>
              <a:off x="6069870" y="3352631"/>
              <a:ext cx="935284" cy="5000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hteck 82"/>
            <p:cNvSpPr/>
            <p:nvPr/>
          </p:nvSpPr>
          <p:spPr>
            <a:xfrm>
              <a:off x="6069870" y="3066879"/>
              <a:ext cx="935284" cy="285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hteck 85"/>
            <p:cNvSpPr/>
            <p:nvPr/>
          </p:nvSpPr>
          <p:spPr>
            <a:xfrm>
              <a:off x="7005154" y="2980225"/>
              <a:ext cx="360000" cy="116665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feld 89"/>
            <p:cNvSpPr txBox="1"/>
            <p:nvPr/>
          </p:nvSpPr>
          <p:spPr>
            <a:xfrm>
              <a:off x="5957443" y="4169359"/>
              <a:ext cx="149111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Continuous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ad-hoc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propagated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  <a:r>
                <a:rPr lang="de-DE" sz="1100" i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feld 93"/>
            <p:cNvSpPr txBox="1"/>
            <p:nvPr/>
          </p:nvSpPr>
          <p:spPr>
            <a:xfrm>
              <a:off x="5914128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 smtClean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  <a:endParaRPr lang="de-DE" sz="1200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eck 94"/>
            <p:cNvSpPr/>
            <p:nvPr/>
          </p:nvSpPr>
          <p:spPr>
            <a:xfrm>
              <a:off x="6071160" y="3767692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hteck 95"/>
            <p:cNvSpPr/>
            <p:nvPr/>
          </p:nvSpPr>
          <p:spPr>
            <a:xfrm>
              <a:off x="6071160" y="3356743"/>
              <a:ext cx="935284" cy="410949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hteck 96"/>
            <p:cNvSpPr/>
            <p:nvPr/>
          </p:nvSpPr>
          <p:spPr>
            <a:xfrm>
              <a:off x="6071160" y="2980226"/>
              <a:ext cx="935284" cy="3944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66892" y="3671830"/>
            <a:ext cx="132139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Column stores w/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(multi-stage)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 buffers</a:t>
            </a:r>
          </a:p>
        </p:txBody>
      </p:sp>
    </p:spTree>
    <p:extLst>
      <p:ext uri="{BB962C8B-B14F-4D97-AF65-F5344CB8AC3E}">
        <p14:creationId xmlns:p14="http://schemas.microsoft.com/office/powerpoint/2010/main" val="40548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01636" cy="4941101"/>
          </a:xfrm>
        </p:spPr>
        <p:txBody>
          <a:bodyPr/>
          <a:lstStyle/>
          <a:p>
            <a:r>
              <a:rPr lang="en-US" dirty="0"/>
              <a:t>Task: Given below </a:t>
            </a:r>
            <a:r>
              <a:rPr lang="en-US" dirty="0" smtClean="0"/>
              <a:t>ER </a:t>
            </a:r>
            <a:r>
              <a:rPr lang="en-US" dirty="0"/>
              <a:t>diagram, create a </a:t>
            </a:r>
            <a:r>
              <a:rPr lang="en-US" dirty="0" smtClean="0"/>
              <a:t>ROLAP </a:t>
            </a:r>
            <a:r>
              <a:rPr lang="en-US" dirty="0"/>
              <a:t>star </a:t>
            </a:r>
            <a:r>
              <a:rPr lang="en-US" dirty="0" smtClean="0"/>
              <a:t>schema. Data </a:t>
            </a:r>
            <a:r>
              <a:rPr lang="en-US" dirty="0"/>
              <a:t>types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/>
              <a:t>be ignored, but indicate </a:t>
            </a:r>
            <a:r>
              <a:rPr lang="en-US" dirty="0" smtClean="0"/>
              <a:t>PK </a:t>
            </a:r>
            <a:r>
              <a:rPr lang="en-US" dirty="0"/>
              <a:t>and </a:t>
            </a:r>
            <a:r>
              <a:rPr lang="en-US" dirty="0" smtClean="0"/>
              <a:t>FK </a:t>
            </a:r>
            <a:r>
              <a:rPr lang="en-US" dirty="0"/>
              <a:t>constraints.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7889FB"/>
                </a:solidFill>
              </a:rPr>
              <a:t>9/100</a:t>
            </a:r>
            <a:r>
              <a:rPr lang="en-US" dirty="0" smtClean="0"/>
              <a:t> </a:t>
            </a:r>
            <a:r>
              <a:rPr lang="en-US" dirty="0"/>
              <a:t>points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85347" y="638271"/>
            <a:ext cx="2064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[Exam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Feb 08, 2021]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2" y="2067440"/>
            <a:ext cx="4040329" cy="1771030"/>
          </a:xfrm>
          <a:prstGeom prst="rect">
            <a:avLst/>
          </a:prstGeom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229224" y="3832989"/>
            <a:ext cx="1417591" cy="1308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219176" y="3167626"/>
            <a:ext cx="1428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Exams </a:t>
            </a:r>
            <a:b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(fact table)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7379268" y="2524939"/>
            <a:ext cx="1425110" cy="130805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540797" y="2199199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7379135" y="4364522"/>
            <a:ext cx="1425110" cy="130805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540664" y="4038782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Dates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3281948" y="3937878"/>
            <a:ext cx="1425110" cy="2277547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CatalogName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ProfFName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ProfLName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3443477" y="358685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/>
          <p:cNvCxnSpPr>
            <a:endCxn id="24" idx="1"/>
          </p:cNvCxnSpPr>
          <p:nvPr/>
        </p:nvCxnSpPr>
        <p:spPr>
          <a:xfrm flipV="1">
            <a:off x="6646815" y="3178964"/>
            <a:ext cx="732453" cy="81888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1"/>
          </p:cNvCxnSpPr>
          <p:nvPr/>
        </p:nvCxnSpPr>
        <p:spPr>
          <a:xfrm>
            <a:off x="6638443" y="4692859"/>
            <a:ext cx="740692" cy="325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3"/>
          </p:cNvCxnSpPr>
          <p:nvPr/>
        </p:nvCxnSpPr>
        <p:spPr>
          <a:xfrm flipH="1">
            <a:off x="4707058" y="4364522"/>
            <a:ext cx="522166" cy="71213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Extraction, Transformation, Loading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ETL)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Extract-Transform-Load (</a:t>
            </a:r>
            <a:r>
              <a:rPr lang="en-US" dirty="0"/>
              <a:t>ETL</a:t>
            </a:r>
            <a:r>
              <a:rPr lang="en-US" dirty="0" smtClean="0"/>
              <a:t>)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ETL process refers to the overall process of obtaining data from the source systems, cleaning and transforming it, and loading it into the DWH </a:t>
            </a:r>
          </a:p>
          <a:p>
            <a:pPr lvl="1"/>
            <a:r>
              <a:rPr lang="en-US" dirty="0" smtClean="0"/>
              <a:t>Subsumes many integration and cleaning techniques</a:t>
            </a:r>
          </a:p>
          <a:p>
            <a:pPr lvl="1"/>
            <a:endParaRPr lang="en-US" sz="1000" dirty="0"/>
          </a:p>
          <a:p>
            <a:r>
              <a:rPr lang="en-US" dirty="0" smtClean="0"/>
              <a:t>#1 </a:t>
            </a:r>
            <a:r>
              <a:rPr lang="en-US" dirty="0" smtClean="0">
                <a:solidFill>
                  <a:schemeClr val="accent1"/>
                </a:solidFill>
              </a:rPr>
              <a:t>ETL</a:t>
            </a:r>
          </a:p>
          <a:p>
            <a:pPr lvl="1"/>
            <a:r>
              <a:rPr lang="en-US" dirty="0" smtClean="0"/>
              <a:t>Extract data from heterogeneous sources</a:t>
            </a:r>
          </a:p>
          <a:p>
            <a:pPr lvl="1"/>
            <a:r>
              <a:rPr lang="en-US" dirty="0" smtClean="0"/>
              <a:t>Transform </a:t>
            </a:r>
            <a:r>
              <a:rPr lang="en-US" dirty="0"/>
              <a:t>data via dedicated data </a:t>
            </a:r>
            <a:r>
              <a:rPr lang="en-US" dirty="0" smtClean="0"/>
              <a:t>flows or in staging area</a:t>
            </a:r>
          </a:p>
          <a:p>
            <a:pPr lvl="1"/>
            <a:r>
              <a:rPr lang="en-US" dirty="0" smtClean="0"/>
              <a:t>Load cleaned and transformed data into DWH</a:t>
            </a:r>
          </a:p>
          <a:p>
            <a:pPr lvl="1"/>
            <a:endParaRPr lang="en-US" sz="1000" dirty="0"/>
          </a:p>
          <a:p>
            <a:r>
              <a:rPr lang="en-US" dirty="0" smtClean="0"/>
              <a:t>#2 </a:t>
            </a:r>
            <a:r>
              <a:rPr lang="en-US" dirty="0" smtClean="0">
                <a:solidFill>
                  <a:schemeClr val="accent1"/>
                </a:solidFill>
              </a:rPr>
              <a:t>ELT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Extract data from heterogeneous sources</a:t>
            </a:r>
          </a:p>
          <a:p>
            <a:pPr lvl="1"/>
            <a:r>
              <a:rPr lang="en-US" dirty="0" smtClean="0"/>
              <a:t>Load raw data directly into DWH</a:t>
            </a:r>
          </a:p>
          <a:p>
            <a:pPr lvl="1"/>
            <a:r>
              <a:rPr lang="en-US" dirty="0" smtClean="0"/>
              <a:t>Perform data transformations inside the DWH via SQL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allows for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automatic optimization of execution plans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</a:t>
            </a:r>
            <a:r>
              <a:rPr lang="en-US" dirty="0" smtClean="0"/>
              <a:t>(</a:t>
            </a:r>
            <a:r>
              <a:rPr lang="en-US" dirty="0"/>
              <a:t>ETL)</a:t>
            </a:r>
          </a:p>
        </p:txBody>
      </p:sp>
    </p:spTree>
    <p:extLst>
      <p:ext uri="{BB962C8B-B14F-4D97-AF65-F5344CB8AC3E}">
        <p14:creationId xmlns:p14="http://schemas.microsoft.com/office/powerpoint/2010/main" val="23738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Heterogeneity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29058" y="1624203"/>
            <a:ext cx="207170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Heterogeneity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72198" y="2297367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Heterogeneity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57356" y="2310638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Semantic Heterogeneity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85786" y="3267277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Attribute Heterogeneity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17560" y="3254006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b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Gerade Verbindung mit Pfeil 9"/>
          <p:cNvCxnSpPr>
            <a:stCxn id="5" idx="2"/>
            <a:endCxn id="7" idx="0"/>
          </p:cNvCxnSpPr>
          <p:nvPr/>
        </p:nvCxnSpPr>
        <p:spPr bwMode="auto">
          <a:xfrm flipH="1">
            <a:off x="2893207" y="1993535"/>
            <a:ext cx="2071702" cy="31710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" name="Gerade Verbindung mit Pfeil 10"/>
          <p:cNvCxnSpPr>
            <a:stCxn id="5" idx="2"/>
            <a:endCxn id="6" idx="0"/>
          </p:cNvCxnSpPr>
          <p:nvPr/>
        </p:nvCxnSpPr>
        <p:spPr bwMode="auto">
          <a:xfrm>
            <a:off x="4964909" y="1993535"/>
            <a:ext cx="2143140" cy="30383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" name="Gerade Verbindung mit Pfeil 11"/>
          <p:cNvCxnSpPr>
            <a:stCxn id="7" idx="2"/>
            <a:endCxn id="9" idx="0"/>
          </p:cNvCxnSpPr>
          <p:nvPr/>
        </p:nvCxnSpPr>
        <p:spPr bwMode="auto">
          <a:xfrm>
            <a:off x="2893207" y="2956969"/>
            <a:ext cx="1560204" cy="2970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" name="Gerade Verbindung mit Pfeil 12"/>
          <p:cNvCxnSpPr>
            <a:stCxn id="7" idx="2"/>
            <a:endCxn id="8" idx="0"/>
          </p:cNvCxnSpPr>
          <p:nvPr/>
        </p:nvCxnSpPr>
        <p:spPr bwMode="auto">
          <a:xfrm flipH="1">
            <a:off x="1821637" y="2956969"/>
            <a:ext cx="1071570" cy="3103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34343" y="3913606"/>
            <a:ext cx="3652796" cy="2429138"/>
            <a:chOff x="618855" y="3913607"/>
            <a:chExt cx="3082389" cy="2280676"/>
          </a:xfrm>
        </p:grpSpPr>
        <p:sp>
          <p:nvSpPr>
            <p:cNvPr id="14" name="Textfeld 13"/>
            <p:cNvSpPr txBox="1"/>
            <p:nvPr/>
          </p:nvSpPr>
          <p:spPr>
            <a:xfrm>
              <a:off x="618855" y="4064193"/>
              <a:ext cx="2357454" cy="52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1. Synonyms/Homonyms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(Instructor vs lecturer)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42910" y="4602574"/>
              <a:ext cx="2357454" cy="52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2. Simple Mapping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(mathematical 12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hr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vs 12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hr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42910" y="5101511"/>
              <a:ext cx="2357454" cy="317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3. Union Types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(String,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urls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42909" y="5388392"/>
              <a:ext cx="3058335" cy="31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4. Complex Mappings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(Units/Credits)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42910" y="5674144"/>
              <a:ext cx="2357454" cy="52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5. Language Expressions 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Databse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vs </a:t>
              </a:r>
              <a:r>
                <a:rPr lang="en-US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Datenbank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cxnSp>
          <p:nvCxnSpPr>
            <p:cNvPr id="26" name="Gerade Verbindung mit Pfeil 25"/>
            <p:cNvCxnSpPr/>
            <p:nvPr/>
          </p:nvCxnSpPr>
          <p:spPr bwMode="auto">
            <a:xfrm>
              <a:off x="1957592" y="3913607"/>
              <a:ext cx="0" cy="22587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442324" y="3932384"/>
            <a:ext cx="2357454" cy="1808964"/>
            <a:chOff x="3000364" y="3932384"/>
            <a:chExt cx="2357454" cy="1808964"/>
          </a:xfrm>
        </p:grpSpPr>
        <p:sp>
          <p:nvSpPr>
            <p:cNvPr id="19" name="Textfeld 18"/>
            <p:cNvSpPr txBox="1"/>
            <p:nvPr/>
          </p:nvSpPr>
          <p:spPr>
            <a:xfrm>
              <a:off x="3000364" y="4338847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6. Nulls (Missing Values)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000364" y="4643235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7. Virtual Columns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000364" y="4910351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8. Semantic Incompatibility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(Concept does not exist)</a:t>
              </a:r>
            </a:p>
          </p:txBody>
        </p:sp>
        <p:cxnSp>
          <p:nvCxnSpPr>
            <p:cNvPr id="27" name="Gerade Verbindung mit Pfeil 26"/>
            <p:cNvCxnSpPr>
              <a:endCxn id="19" idx="0"/>
            </p:cNvCxnSpPr>
            <p:nvPr/>
          </p:nvCxnSpPr>
          <p:spPr bwMode="auto">
            <a:xfrm>
              <a:off x="4165760" y="3932384"/>
              <a:ext cx="13331" cy="40646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5857884" y="2943698"/>
            <a:ext cx="2500330" cy="3109661"/>
            <a:chOff x="5857884" y="2943698"/>
            <a:chExt cx="2500330" cy="3109661"/>
          </a:xfrm>
        </p:grpSpPr>
        <p:sp>
          <p:nvSpPr>
            <p:cNvPr id="22" name="Textfeld 21"/>
            <p:cNvSpPr txBox="1"/>
            <p:nvPr/>
          </p:nvSpPr>
          <p:spPr>
            <a:xfrm>
              <a:off x="5857884" y="4338847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9. Same Attribute in different structure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929322" y="4857549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10. Handling Sets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929322" y="5182832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11. Attribute name does not define semantics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929322" y="5714805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12. Attribute composition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Gerade Verbindung mit Pfeil 27"/>
            <p:cNvCxnSpPr>
              <a:stCxn id="6" idx="2"/>
              <a:endCxn id="22" idx="0"/>
            </p:cNvCxnSpPr>
            <p:nvPr/>
          </p:nvCxnSpPr>
          <p:spPr bwMode="auto">
            <a:xfrm>
              <a:off x="7108049" y="2943698"/>
              <a:ext cx="0" cy="13951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720" y="764091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4662435" y="643510"/>
            <a:ext cx="362544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Hammer,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Topsakal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THALIA: Test Harness for the Assessment of Legacy Information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Integration Approaches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U Florida, TR05-001,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Heterogeneity of Data Sources</a:t>
            </a:r>
          </a:p>
          <a:p>
            <a:pPr lvl="1"/>
            <a:r>
              <a:rPr lang="en-US" dirty="0" smtClean="0"/>
              <a:t>Update anomalies on </a:t>
            </a:r>
            <a:r>
              <a:rPr lang="en-US" dirty="0" err="1" smtClean="0"/>
              <a:t>denormalized</a:t>
            </a:r>
            <a:r>
              <a:rPr lang="en-US" dirty="0" smtClean="0"/>
              <a:t> data / eventual consistency</a:t>
            </a:r>
          </a:p>
          <a:p>
            <a:pPr lvl="1"/>
            <a:r>
              <a:rPr lang="en-US" dirty="0" smtClean="0"/>
              <a:t>Changes of app/preprocessing over time (US vs us) </a:t>
            </a:r>
            <a:r>
              <a:rPr lang="en-AT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 smtClean="0"/>
              <a:t>Human Error</a:t>
            </a:r>
          </a:p>
          <a:p>
            <a:pPr lvl="1"/>
            <a:r>
              <a:rPr lang="en-US" dirty="0" smtClean="0"/>
              <a:t>Errors in semi-manual data collection, laziness (see default values), bias</a:t>
            </a:r>
          </a:p>
          <a:p>
            <a:pPr lvl="1"/>
            <a:r>
              <a:rPr lang="en-US" dirty="0" smtClean="0"/>
              <a:t>Errors in data labeling (especially if large-scale: </a:t>
            </a:r>
            <a:r>
              <a:rPr lang="en-US" dirty="0"/>
              <a:t>c</a:t>
            </a:r>
            <a:r>
              <a:rPr lang="en-US" dirty="0" smtClean="0"/>
              <a:t>rowd workers / users)</a:t>
            </a:r>
            <a:endParaRPr lang="en-US" sz="700" dirty="0"/>
          </a:p>
          <a:p>
            <a:r>
              <a:rPr lang="en-US" dirty="0" smtClean="0"/>
              <a:t>Measurement/Processing Errors</a:t>
            </a:r>
          </a:p>
          <a:p>
            <a:pPr lvl="1"/>
            <a:r>
              <a:rPr lang="en-US" dirty="0" smtClean="0"/>
              <a:t>Unreliable HW/SW and measurement equipment (e.g., batteries)</a:t>
            </a:r>
          </a:p>
          <a:p>
            <a:pPr lvl="1"/>
            <a:r>
              <a:rPr lang="en-US" dirty="0" smtClean="0"/>
              <a:t>Harsh environments (temperature, movement) </a:t>
            </a:r>
            <a:r>
              <a:rPr lang="en-AT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aging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09120" y="5142155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6022" y="4441369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973556" y="5352222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9" name="Gerade Verbindung mit Pfeil 10"/>
          <p:cNvCxnSpPr/>
          <p:nvPr/>
        </p:nvCxnSpPr>
        <p:spPr bwMode="auto">
          <a:xfrm>
            <a:off x="6471138" y="5352222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36266" y="6434598"/>
            <a:ext cx="12660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3384" y="4446701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621" y="4718118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363" y="4446701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8" y="4448377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17129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ETL – Planning and Design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Architecture, Flows, and Schemas</a:t>
            </a:r>
          </a:p>
          <a:p>
            <a:pPr lvl="1"/>
            <a:r>
              <a:rPr lang="en-US" dirty="0" smtClean="0"/>
              <a:t>#1 Plan requirements, architecture, tools </a:t>
            </a:r>
          </a:p>
          <a:p>
            <a:pPr lvl="1"/>
            <a:r>
              <a:rPr lang="en-US" dirty="0" smtClean="0"/>
              <a:t>#2 Design high-level </a:t>
            </a:r>
            <a:r>
              <a:rPr lang="en-US" dirty="0"/>
              <a:t>i</a:t>
            </a:r>
            <a:r>
              <a:rPr lang="en-US" dirty="0" smtClean="0"/>
              <a:t>ntegration </a:t>
            </a:r>
            <a:r>
              <a:rPr lang="en-US" dirty="0"/>
              <a:t>f</a:t>
            </a:r>
            <a:r>
              <a:rPr lang="en-US" dirty="0" smtClean="0"/>
              <a:t>lows (systems, integration jobs)</a:t>
            </a:r>
          </a:p>
          <a:p>
            <a:pPr lvl="1"/>
            <a:r>
              <a:rPr lang="en-US" dirty="0" smtClean="0"/>
              <a:t>#3 Data understanding (copy/code books, meta data)</a:t>
            </a:r>
          </a:p>
          <a:p>
            <a:pPr lvl="1"/>
            <a:r>
              <a:rPr lang="en-US" dirty="0" smtClean="0"/>
              <a:t>#4 Design dimension loading (static, dynamic </a:t>
            </a:r>
            <a:r>
              <a:rPr lang="en-US" dirty="0" err="1" smtClean="0"/>
              <a:t>incl</a:t>
            </a:r>
            <a:r>
              <a:rPr lang="en-US" dirty="0" smtClean="0"/>
              <a:t> keys)</a:t>
            </a:r>
          </a:p>
          <a:p>
            <a:pPr lvl="1"/>
            <a:r>
              <a:rPr lang="en-US" dirty="0" smtClean="0"/>
              <a:t>#5 Design fact </a:t>
            </a:r>
            <a:r>
              <a:rPr lang="en-US" dirty="0"/>
              <a:t>t</a:t>
            </a:r>
            <a:r>
              <a:rPr lang="en-US" dirty="0" smtClean="0"/>
              <a:t>able </a:t>
            </a:r>
            <a:r>
              <a:rPr lang="en-US" dirty="0"/>
              <a:t>l</a:t>
            </a:r>
            <a:r>
              <a:rPr lang="en-US" dirty="0" smtClean="0"/>
              <a:t>oading</a:t>
            </a:r>
          </a:p>
          <a:p>
            <a:r>
              <a:rPr lang="en-US" dirty="0" smtClean="0"/>
              <a:t>Data Integration and Cleaning</a:t>
            </a:r>
          </a:p>
          <a:p>
            <a:pPr lvl="1"/>
            <a:r>
              <a:rPr lang="en-US" dirty="0" smtClean="0"/>
              <a:t>#5 Types of data sources (snapshot, APIs, query language, logs) </a:t>
            </a:r>
          </a:p>
          <a:p>
            <a:pPr lvl="1"/>
            <a:r>
              <a:rPr lang="en-US" dirty="0" smtClean="0"/>
              <a:t>#6 </a:t>
            </a:r>
            <a:r>
              <a:rPr lang="en-US" dirty="0"/>
              <a:t>Prepare s</a:t>
            </a:r>
            <a:r>
              <a:rPr lang="en-US" dirty="0" smtClean="0"/>
              <a:t>chema mappings </a:t>
            </a:r>
            <a:r>
              <a:rPr lang="en-US" dirty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b="1" dirty="0"/>
              <a:t> </a:t>
            </a:r>
          </a:p>
          <a:p>
            <a:pPr lvl="1"/>
            <a:r>
              <a:rPr lang="en-US" dirty="0" smtClean="0"/>
              <a:t>#7 Change data capture and incremental loading (diff, aggregates)</a:t>
            </a:r>
          </a:p>
          <a:p>
            <a:pPr lvl="1"/>
            <a:r>
              <a:rPr lang="en-US" dirty="0" smtClean="0"/>
              <a:t>#8 Transformations, enrichments, and deduplication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05 Entity </a:t>
            </a:r>
            <a:r>
              <a:rPr lang="en-US" b="1" dirty="0" smtClean="0">
                <a:solidFill>
                  <a:srgbClr val="7889FB"/>
                </a:solidFill>
              </a:rPr>
              <a:t>Linking</a:t>
            </a:r>
            <a:endParaRPr lang="en-US" b="1" dirty="0" smtClean="0"/>
          </a:p>
          <a:p>
            <a:pPr lvl="1"/>
            <a:r>
              <a:rPr lang="en-US" dirty="0" smtClean="0"/>
              <a:t>#9 Data validation and cleansing </a:t>
            </a:r>
            <a:r>
              <a:rPr lang="en-US" dirty="0" smtClean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06 Data Cleaning and Data </a:t>
            </a:r>
            <a:r>
              <a:rPr lang="en-US" b="1" dirty="0" smtClean="0">
                <a:solidFill>
                  <a:srgbClr val="7889FB"/>
                </a:solidFill>
              </a:rPr>
              <a:t>Fusion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#10 Partitioning schemes for loaded </a:t>
            </a:r>
            <a:r>
              <a:rPr lang="en-US" dirty="0"/>
              <a:t>d</a:t>
            </a:r>
            <a:r>
              <a:rPr lang="en-US" dirty="0" smtClean="0"/>
              <a:t>ata (e.g., per month)</a:t>
            </a:r>
          </a:p>
          <a:p>
            <a:pPr lvl="1"/>
            <a:r>
              <a:rPr lang="en-US" dirty="0" smtClean="0"/>
              <a:t>#11 Materialized views and incremental maintenance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and Change Data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Monitoring operations of data sources for detecting changes</a:t>
            </a:r>
          </a:p>
          <a:p>
            <a:endParaRPr lang="en-US" dirty="0"/>
          </a:p>
          <a:p>
            <a:r>
              <a:rPr lang="en-US" dirty="0" smtClean="0"/>
              <a:t>#1 </a:t>
            </a:r>
            <a:r>
              <a:rPr lang="en-US" dirty="0" smtClean="0">
                <a:solidFill>
                  <a:schemeClr val="accent1"/>
                </a:solidFill>
              </a:rPr>
              <a:t>Explicit Messages/Triggers</a:t>
            </a:r>
          </a:p>
          <a:p>
            <a:pPr lvl="1"/>
            <a:r>
              <a:rPr lang="en-US" dirty="0" smtClean="0"/>
              <a:t>Setup update propagation from the source systems to middleware</a:t>
            </a:r>
          </a:p>
          <a:p>
            <a:pPr lvl="1"/>
            <a:r>
              <a:rPr lang="en-US" dirty="0" smtClean="0"/>
              <a:t>Asynchronously propagate the updates into the DWH</a:t>
            </a:r>
          </a:p>
          <a:p>
            <a:pPr lvl="1"/>
            <a:endParaRPr lang="en-US" dirty="0"/>
          </a:p>
          <a:p>
            <a:r>
              <a:rPr lang="en-US" dirty="0" smtClean="0"/>
              <a:t>#2 </a:t>
            </a:r>
            <a:r>
              <a:rPr lang="en-US" dirty="0" smtClean="0">
                <a:solidFill>
                  <a:schemeClr val="accent1"/>
                </a:solidFill>
              </a:rPr>
              <a:t>Log-based Capture</a:t>
            </a:r>
          </a:p>
          <a:p>
            <a:pPr lvl="1"/>
            <a:r>
              <a:rPr lang="en-US" dirty="0" smtClean="0"/>
              <a:t>Parse system logs / provenance to retrieve changes since last loading</a:t>
            </a:r>
          </a:p>
          <a:p>
            <a:pPr lvl="1"/>
            <a:r>
              <a:rPr lang="en-US" dirty="0" smtClean="0"/>
              <a:t>Sometimes combined w/ replication 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03 </a:t>
            </a:r>
            <a:r>
              <a:rPr lang="en-US" b="1" dirty="0" err="1" smtClean="0">
                <a:solidFill>
                  <a:srgbClr val="7889FB"/>
                </a:solidFill>
              </a:rPr>
              <a:t>MoM</a:t>
            </a:r>
            <a:r>
              <a:rPr lang="en-US" b="1" dirty="0" smtClean="0">
                <a:solidFill>
                  <a:srgbClr val="7889FB"/>
                </a:solidFill>
              </a:rPr>
              <a:t>, </a:t>
            </a:r>
            <a:r>
              <a:rPr lang="en-US" b="1" dirty="0">
                <a:solidFill>
                  <a:srgbClr val="7889FB"/>
                </a:solidFill>
              </a:rPr>
              <a:t>EAI, and Replication</a:t>
            </a:r>
            <a:endParaRPr lang="en-US" b="1" dirty="0" smtClean="0">
              <a:solidFill>
                <a:srgbClr val="7889FB"/>
              </a:solidFill>
            </a:endParaRPr>
          </a:p>
          <a:p>
            <a:pPr lvl="1"/>
            <a:r>
              <a:rPr lang="en-US" dirty="0" smtClean="0"/>
              <a:t>Leverage explicit audit columns or internal timestamps</a:t>
            </a:r>
          </a:p>
          <a:p>
            <a:pPr lvl="1"/>
            <a:endParaRPr lang="en-US" dirty="0"/>
          </a:p>
          <a:p>
            <a:r>
              <a:rPr lang="en-US" dirty="0" smtClean="0"/>
              <a:t>#3 </a:t>
            </a:r>
            <a:r>
              <a:rPr lang="en-US" dirty="0" smtClean="0">
                <a:solidFill>
                  <a:schemeClr val="accent1"/>
                </a:solidFill>
              </a:rPr>
              <a:t>Snapshot Differences</a:t>
            </a:r>
          </a:p>
          <a:p>
            <a:pPr lvl="1"/>
            <a:r>
              <a:rPr lang="en-US" dirty="0" smtClean="0"/>
              <a:t>Compute difference between old and new snapshot (e.g., files) before loading</a:t>
            </a:r>
          </a:p>
          <a:p>
            <a:pPr lvl="1"/>
            <a:r>
              <a:rPr lang="en-US" dirty="0" smtClean="0"/>
              <a:t>Broadly applicable but more expensive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73" y="958645"/>
            <a:ext cx="3587929" cy="4013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ETL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Flows</a:t>
            </a:r>
            <a:br>
              <a:rPr lang="en-US" dirty="0" smtClean="0"/>
            </a:br>
            <a:r>
              <a:rPr lang="en-US" b="0" dirty="0" smtClean="0"/>
              <a:t>(</a:t>
            </a:r>
            <a:r>
              <a:rPr lang="de-DE" dirty="0" smtClean="0">
                <a:solidFill>
                  <a:srgbClr val="7889FB"/>
                </a:solidFill>
              </a:rPr>
              <a:t>Pentaho Data Integration</a:t>
            </a:r>
            <a:r>
              <a:rPr lang="de-DE" b="0" dirty="0" smtClean="0"/>
              <a:t>,</a:t>
            </a:r>
            <a:br>
              <a:rPr lang="de-DE" b="0" dirty="0" smtClean="0"/>
            </a:br>
            <a:r>
              <a:rPr lang="de-DE" b="0" dirty="0" smtClean="0"/>
              <a:t>since 2015 Hitachi)</a:t>
            </a:r>
            <a:endParaRPr lang="de-DE" b="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Other Tools</a:t>
            </a:r>
          </a:p>
          <a:p>
            <a:pPr lvl="1"/>
            <a:r>
              <a:rPr lang="en-US" dirty="0" smtClean="0"/>
              <a:t>IBM IS, </a:t>
            </a:r>
            <a:r>
              <a:rPr lang="en-US" dirty="0" err="1" smtClean="0"/>
              <a:t>Informatica</a:t>
            </a:r>
            <a:r>
              <a:rPr lang="en-US" dirty="0" smtClean="0"/>
              <a:t>, SAP BO, MS Integration Services</a:t>
            </a:r>
          </a:p>
          <a:p>
            <a:pPr lvl="1"/>
            <a:r>
              <a:rPr lang="en-US" dirty="0" smtClean="0"/>
              <a:t>Open Source: Pentaho Data Integration, </a:t>
            </a:r>
            <a:r>
              <a:rPr lang="en-US" dirty="0" err="1" smtClean="0"/>
              <a:t>Scriptella</a:t>
            </a:r>
            <a:r>
              <a:rPr lang="en-US" dirty="0" smtClean="0"/>
              <a:t> ETL, </a:t>
            </a:r>
            <a:r>
              <a:rPr lang="en-US" dirty="0" err="1" smtClean="0"/>
              <a:t>CloverETL</a:t>
            </a:r>
            <a:r>
              <a:rPr lang="en-US" dirty="0" smtClean="0"/>
              <a:t>, </a:t>
            </a:r>
            <a:r>
              <a:rPr lang="en-US" dirty="0" err="1" smtClean="0"/>
              <a:t>Talend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64" y="2619615"/>
            <a:ext cx="1006200" cy="167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016" y="2266023"/>
            <a:ext cx="559309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139" y="2298619"/>
            <a:ext cx="561450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58953" y="3114989"/>
            <a:ext cx="225870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Boehm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Uwe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Wloka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GCIP: exploiting the generation and optimization of integration processes.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2009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2927" y="1004833"/>
            <a:ext cx="214094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Simitsis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Kevin Wilkinson,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Petar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Jovanovic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analytic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 flows.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SIGMOD 2013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614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 Warehousing</a:t>
            </a:r>
            <a:r>
              <a:rPr lang="en-US" dirty="0" smtClean="0"/>
              <a:t> (DWH)</a:t>
            </a:r>
            <a:endParaRPr lang="en-US" dirty="0"/>
          </a:p>
          <a:p>
            <a:r>
              <a:rPr lang="en-US" dirty="0" smtClean="0">
                <a:solidFill>
                  <a:srgbClr val="7889FB"/>
                </a:solidFill>
              </a:rPr>
              <a:t>Extraction, Transformation, Loading</a:t>
            </a:r>
            <a:r>
              <a:rPr lang="en-US" dirty="0" smtClean="0"/>
              <a:t> (ETL)</a:t>
            </a:r>
            <a:endParaRPr lang="en-US" dirty="0"/>
          </a:p>
          <a:p>
            <a:r>
              <a:rPr lang="en-US" dirty="0" smtClean="0">
                <a:solidFill>
                  <a:srgbClr val="7889FB"/>
                </a:solidFill>
              </a:rPr>
              <a:t>SQL/OLAP Extensions</a:t>
            </a:r>
          </a:p>
        </p:txBody>
      </p:sp>
      <p:pic>
        <p:nvPicPr>
          <p:cNvPr id="5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54" y="2894279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807381" y="4240407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&amp; Logical Design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780047" y="4240407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Schema Design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752713" y="424040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 Pipeline Design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>
            <a:stCxn id="5" idx="1"/>
            <a:endCxn id="6" idx="0"/>
          </p:cNvCxnSpPr>
          <p:nvPr/>
        </p:nvCxnSpPr>
        <p:spPr>
          <a:xfrm flipH="1">
            <a:off x="1582609" y="3454246"/>
            <a:ext cx="2444945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8" idx="0"/>
          </p:cNvCxnSpPr>
          <p:nvPr/>
        </p:nvCxnSpPr>
        <p:spPr>
          <a:xfrm>
            <a:off x="5147488" y="3454246"/>
            <a:ext cx="380453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12" idx="0"/>
          </p:cNvCxnSpPr>
          <p:nvPr/>
        </p:nvCxnSpPr>
        <p:spPr>
          <a:xfrm>
            <a:off x="5147488" y="3454246"/>
            <a:ext cx="235311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725379" y="424040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DWH Usage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>
            <a:stCxn id="5" idx="1"/>
            <a:endCxn id="7" idx="0"/>
          </p:cNvCxnSpPr>
          <p:nvPr/>
        </p:nvCxnSpPr>
        <p:spPr>
          <a:xfrm flipH="1">
            <a:off x="3555275" y="3454246"/>
            <a:ext cx="47227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25379" y="5225144"/>
            <a:ext cx="19122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SQL/OLAP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Data Mining,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ETL via Apache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Distributed ETL pipeline processing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2007" y="5338995"/>
            <a:ext cx="242894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  <a:endParaRPr lang="en-US" b="1" dirty="0" smtClean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741" y="1404278"/>
            <a:ext cx="97721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76835" y="1333884"/>
            <a:ext cx="21202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[Xiao Li: Building Robust ETL Pipelines with Apache Spark,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Spark Summit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7427" y="2207558"/>
            <a:ext cx="6923314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//load csv and </a:t>
            </a:r>
            <a:r>
              <a:rPr lang="en-US" b="1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postgres</a:t>
            </a:r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tables</a:t>
            </a:r>
          </a:p>
          <a:p>
            <a:r>
              <a:rPr lang="en-US" b="1" dirty="0" err="1" smtClean="0">
                <a:latin typeface="Consolas" panose="020B0609020204030204" pitchFamily="49" charset="0"/>
              </a:rPr>
              <a:t>val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csvTable</a:t>
            </a:r>
            <a:r>
              <a:rPr lang="en-US" dirty="0">
                <a:latin typeface="Consolas" panose="020B0609020204030204" pitchFamily="49" charset="0"/>
              </a:rPr>
              <a:t> = spark.</a:t>
            </a:r>
            <a:r>
              <a:rPr lang="en-US" b="1" dirty="0">
                <a:latin typeface="Consolas" panose="020B0609020204030204" pitchFamily="49" charset="0"/>
              </a:rPr>
              <a:t>read.csv</a:t>
            </a:r>
            <a:r>
              <a:rPr lang="en-US" dirty="0">
                <a:latin typeface="Consolas" panose="020B0609020204030204" pitchFamily="49" charset="0"/>
              </a:rPr>
              <a:t>("/source/path")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</a:rPr>
              <a:t>spark.</a:t>
            </a:r>
            <a:r>
              <a:rPr lang="en-US" b="1" dirty="0" err="1" smtClean="0">
                <a:latin typeface="Consolas" panose="020B0609020204030204" pitchFamily="49" charset="0"/>
              </a:rPr>
              <a:t>read.format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jdbc</a:t>
            </a:r>
            <a:r>
              <a:rPr lang="en-US" dirty="0">
                <a:latin typeface="Consolas" panose="020B0609020204030204" pitchFamily="49" charset="0"/>
              </a:rPr>
              <a:t>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url</a:t>
            </a:r>
            <a:r>
              <a:rPr lang="en-US" dirty="0">
                <a:latin typeface="Consolas" panose="020B0609020204030204" pitchFamily="49" charset="0"/>
              </a:rPr>
              <a:t>", "</a:t>
            </a:r>
            <a:r>
              <a:rPr lang="en-US" dirty="0" err="1">
                <a:latin typeface="Consolas" panose="020B0609020204030204" pitchFamily="49" charset="0"/>
              </a:rPr>
              <a:t>jdbc:postgresql</a:t>
            </a:r>
            <a:r>
              <a:rPr lang="en-US" dirty="0">
                <a:latin typeface="Consolas" panose="020B0609020204030204" pitchFamily="49" charset="0"/>
              </a:rPr>
              <a:t>:...")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dbtable</a:t>
            </a:r>
            <a:r>
              <a:rPr lang="en-US" dirty="0">
                <a:latin typeface="Consolas" panose="020B0609020204030204" pitchFamily="49" charset="0"/>
              </a:rPr>
              <a:t>", "TEST.PEOPLE</a:t>
            </a:r>
            <a:r>
              <a:rPr lang="en-US" dirty="0" smtClean="0">
                <a:latin typeface="Consolas" panose="020B0609020204030204" pitchFamily="49" charset="0"/>
              </a:rPr>
              <a:t>")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.</a:t>
            </a:r>
            <a:r>
              <a:rPr lang="en-US" b="1" dirty="0">
                <a:latin typeface="Consolas" panose="020B0609020204030204" pitchFamily="49" charset="0"/>
              </a:rPr>
              <a:t>load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sz="1000" dirty="0" smtClean="0">
              <a:latin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//join tables, filter and write as parquet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csvTable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join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Seq</a:t>
            </a:r>
            <a:r>
              <a:rPr lang="en-US" dirty="0">
                <a:latin typeface="Consolas" panose="020B0609020204030204" pitchFamily="49" charset="0"/>
              </a:rPr>
              <a:t>("name"), "outer")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filter</a:t>
            </a:r>
            <a:r>
              <a:rPr lang="en-US" dirty="0">
                <a:latin typeface="Consolas" panose="020B0609020204030204" pitchFamily="49" charset="0"/>
              </a:rPr>
              <a:t>("id &lt;= 2999")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 err="1" smtClean="0">
                <a:latin typeface="Consolas" panose="020B0609020204030204" pitchFamily="49" charset="0"/>
              </a:rPr>
              <a:t>write.mode</a:t>
            </a:r>
            <a:r>
              <a:rPr lang="en-US" dirty="0">
                <a:latin typeface="Consolas" panose="020B0609020204030204" pitchFamily="49" charset="0"/>
              </a:rPr>
              <a:t>("overwrite</a:t>
            </a:r>
            <a:r>
              <a:rPr lang="en-US" dirty="0" smtClean="0">
                <a:latin typeface="Consolas" panose="020B0609020204030204" pitchFamily="49" charset="0"/>
              </a:rPr>
              <a:t>")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.</a:t>
            </a:r>
            <a:r>
              <a:rPr lang="en-US" b="1" dirty="0">
                <a:latin typeface="Consolas" panose="020B0609020204030204" pitchFamily="49" charset="0"/>
              </a:rPr>
              <a:t>format</a:t>
            </a:r>
            <a:r>
              <a:rPr lang="en-US" dirty="0">
                <a:latin typeface="Consolas" panose="020B0609020204030204" pitchFamily="49" charset="0"/>
              </a:rPr>
              <a:t>("parquet")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.</a:t>
            </a:r>
            <a:r>
              <a:rPr lang="en-US" b="1" dirty="0" err="1">
                <a:latin typeface="Consolas" panose="020B0609020204030204" pitchFamily="49" charset="0"/>
              </a:rPr>
              <a:t>saveAsTable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outputTableName</a:t>
            </a:r>
            <a:r>
              <a:rPr lang="en-US" dirty="0">
                <a:latin typeface="Consolas" panose="020B0609020204030204" pitchFamily="49" charset="0"/>
              </a:rPr>
              <a:t>")</a:t>
            </a:r>
            <a:endParaRPr lang="en-US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SQL/OLAP </a:t>
            </a:r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Multi-Groupings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Recap: GROUP BY</a:t>
            </a:r>
          </a:p>
          <a:p>
            <a:pPr lvl="1"/>
            <a:r>
              <a:rPr lang="en-US" dirty="0" smtClean="0"/>
              <a:t>Group tuples by </a:t>
            </a:r>
            <a:br>
              <a:rPr lang="en-US" dirty="0" smtClean="0"/>
            </a:br>
            <a:r>
              <a:rPr lang="en-US" dirty="0" smtClean="0"/>
              <a:t>categorical variables</a:t>
            </a:r>
          </a:p>
          <a:p>
            <a:pPr lvl="1"/>
            <a:r>
              <a:rPr lang="en-US" dirty="0" smtClean="0"/>
              <a:t>Aggregate per group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Grouping</a:t>
            </a:r>
            <a:br>
              <a:rPr lang="en-US" dirty="0" smtClean="0"/>
            </a:br>
            <a:r>
              <a:rPr lang="en-US" dirty="0" smtClean="0"/>
              <a:t>Extensions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6099638" y="1405936"/>
            <a:ext cx="304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 smtClean="0">
                <a:latin typeface="Consolas" panose="020B0609020204030204" pitchFamily="49" charset="0"/>
              </a:rPr>
              <a:t>Year,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</a:rPr>
              <a:t>Sales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0" dirty="0" smtClean="0">
                <a:latin typeface="Consolas" panose="020B0609020204030204" pitchFamily="49" charset="0"/>
              </a:rPr>
              <a:t>Year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9022"/>
              </p:ext>
            </p:extLst>
          </p:nvPr>
        </p:nvGraphicFramePr>
        <p:xfrm>
          <a:off x="3748349" y="1405936"/>
          <a:ext cx="22708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67372"/>
              </p:ext>
            </p:extLst>
          </p:nvPr>
        </p:nvGraphicFramePr>
        <p:xfrm>
          <a:off x="7647449" y="2380621"/>
          <a:ext cx="13078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6019184" y="251845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477252" y="4683968"/>
            <a:ext cx="2011545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GROUPING SETS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2812" y="5429226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ROLLUP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99856" y="5403659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3188464" y="5065188"/>
            <a:ext cx="755652" cy="3640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0"/>
          </p:cNvCxnSpPr>
          <p:nvPr/>
        </p:nvCxnSpPr>
        <p:spPr>
          <a:xfrm flipH="1" flipV="1">
            <a:off x="4999856" y="5057874"/>
            <a:ext cx="755652" cy="3457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27372" y="5867599"/>
            <a:ext cx="1511304" cy="3487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/>
          <p:cNvCxnSpPr>
            <a:stCxn id="18" idx="2"/>
            <a:endCxn id="27" idx="1"/>
          </p:cNvCxnSpPr>
          <p:nvPr/>
        </p:nvCxnSpPr>
        <p:spPr>
          <a:xfrm>
            <a:off x="3188464" y="5778012"/>
            <a:ext cx="538908" cy="2639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3"/>
            <a:endCxn id="19" idx="2"/>
          </p:cNvCxnSpPr>
          <p:nvPr/>
        </p:nvCxnSpPr>
        <p:spPr>
          <a:xfrm flipV="1">
            <a:off x="5238676" y="5752445"/>
            <a:ext cx="516832" cy="28954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31620" y="4087575"/>
            <a:ext cx="1511304" cy="3487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 BY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Arrow Connector 38"/>
          <p:cNvCxnSpPr>
            <a:stCxn id="17" idx="0"/>
            <a:endCxn id="38" idx="2"/>
          </p:cNvCxnSpPr>
          <p:nvPr/>
        </p:nvCxnSpPr>
        <p:spPr>
          <a:xfrm flipV="1">
            <a:off x="4483025" y="4436361"/>
            <a:ext cx="4247" cy="2476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7" grpId="0" animBg="1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Grouping by multiple group-by attribute lists w/ consistent </a:t>
            </a:r>
            <a:r>
              <a:rPr lang="en-US" dirty="0" err="1" smtClean="0"/>
              <a:t>agg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Equivalent to multiple </a:t>
            </a:r>
            <a:r>
              <a:rPr lang="en-US" dirty="0" smtClean="0">
                <a:latin typeface="Consolas" panose="020B0609020204030204" pitchFamily="49" charset="0"/>
              </a:rPr>
              <a:t>GROUP BY</a:t>
            </a:r>
            <a:r>
              <a:rPr lang="en-US" dirty="0" smtClean="0"/>
              <a:t>, connected by </a:t>
            </a:r>
            <a:r>
              <a:rPr lang="en-US" dirty="0" smtClean="0">
                <a:latin typeface="Consolas" panose="020B0609020204030204" pitchFamily="49" charset="0"/>
              </a:rPr>
              <a:t>UNION ALL</a:t>
            </a:r>
          </a:p>
          <a:p>
            <a:pPr lvl="1"/>
            <a:endParaRPr lang="en-US" sz="700" dirty="0"/>
          </a:p>
          <a:p>
            <a:r>
              <a:rPr lang="en-US" dirty="0" smtClean="0"/>
              <a:t>Example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graphicFrame>
        <p:nvGraphicFramePr>
          <p:cNvPr id="5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91616"/>
              </p:ext>
            </p:extLst>
          </p:nvPr>
        </p:nvGraphicFramePr>
        <p:xfrm>
          <a:off x="1043328" y="40220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76705"/>
              </p:ext>
            </p:extLst>
          </p:nvPr>
        </p:nvGraphicFramePr>
        <p:xfrm>
          <a:off x="6146744" y="2914797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81"/>
          <p:cNvSpPr>
            <a:spLocks noChangeArrowheads="1"/>
          </p:cNvSpPr>
          <p:nvPr/>
        </p:nvSpPr>
        <p:spPr bwMode="auto">
          <a:xfrm>
            <a:off x="2100108" y="2599578"/>
            <a:ext cx="4046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 smtClean="0">
                <a:latin typeface="Consolas" panose="020B0609020204030204" pitchFamily="49" charset="0"/>
              </a:rPr>
              <a:t>Year</a:t>
            </a:r>
            <a:r>
              <a:rPr lang="en-US" sz="1600" b="0" dirty="0" smtClean="0">
                <a:latin typeface="Consolas" panose="020B0609020204030204" pitchFamily="49" charset="0"/>
              </a:rPr>
              <a:t>, Quarter,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GROUPING SETS </a:t>
            </a:r>
            <a:b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</a:b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   ((), (Year), (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))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16549" y="459846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01919" y="748054"/>
            <a:ext cx="354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GROUP BY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GROUPING SETS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((&lt;</a:t>
            </a:r>
            <a:r>
              <a:rPr lang="en-US" dirty="0">
                <a:latin typeface="Consolas" panose="020B0609020204030204" pitchFamily="49" charset="0"/>
              </a:rPr>
              <a:t>attribute-list&gt;), …)</a:t>
            </a:r>
          </a:p>
        </p:txBody>
      </p:sp>
    </p:spTree>
    <p:extLst>
      <p:ext uri="{BB962C8B-B14F-4D97-AF65-F5344CB8AC3E}">
        <p14:creationId xmlns:p14="http://schemas.microsoft.com/office/powerpoint/2010/main" val="6122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Rollup </a:t>
            </a:r>
            <a:r>
              <a:rPr lang="en-US" sz="2000" dirty="0" smtClean="0"/>
              <a:t>(see also multi-dim ops)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  <a:p>
            <a:pPr lvl="1"/>
            <a:r>
              <a:rPr lang="en-US" dirty="0" smtClean="0"/>
              <a:t>Hierarchical grouping along dimension hierarchy </a:t>
            </a:r>
            <a:endParaRPr lang="en-US" dirty="0"/>
          </a:p>
          <a:p>
            <a:pPr lvl="1"/>
            <a:r>
              <a:rPr lang="de-DE" b="1" dirty="0" smtClean="0">
                <a:latin typeface="Consolas" panose="020B0609020204030204" pitchFamily="49" charset="0"/>
              </a:rPr>
              <a:t>GROUP </a:t>
            </a:r>
            <a:r>
              <a:rPr lang="de-DE" b="1" dirty="0">
                <a:latin typeface="Consolas" panose="020B0609020204030204" pitchFamily="49" charset="0"/>
              </a:rPr>
              <a:t>BY ROLLUP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</a:rPr>
              <a:t>(A1,A2,A3)</a:t>
            </a:r>
            <a:br>
              <a:rPr lang="de-DE" dirty="0" smtClean="0">
                <a:latin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</a:rPr>
              <a:t> := GROUP BY GROUPING SETS((),(A1),(A1,A2),(A1,A2,A3))</a:t>
            </a:r>
            <a:endParaRPr lang="de-DE" dirty="0">
              <a:latin typeface="Consolas" panose="020B0609020204030204" pitchFamily="49" charset="0"/>
            </a:endParaRP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5488" y="732120"/>
            <a:ext cx="274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</a:rPr>
              <a:t>GROUP BY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ROLLUP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smtClean="0">
                <a:latin typeface="Consolas" panose="020B0609020204030204" pitchFamily="49" charset="0"/>
              </a:rPr>
              <a:t/>
            </a:r>
            <a:br>
              <a:rPr lang="de-DE" dirty="0" smtClean="0">
                <a:latin typeface="Consolas" panose="020B0609020204030204" pitchFamily="49" charset="0"/>
              </a:rPr>
            </a:br>
            <a:r>
              <a:rPr lang="de-DE" dirty="0" smtClean="0">
                <a:latin typeface="Consolas" panose="020B0609020204030204" pitchFamily="49" charset="0"/>
              </a:rPr>
              <a:t>  (&lt;</a:t>
            </a:r>
            <a:r>
              <a:rPr lang="de-DE" dirty="0">
                <a:latin typeface="Consolas" panose="020B0609020204030204" pitchFamily="49" charset="0"/>
              </a:rPr>
              <a:t>attribute-list&gt;) </a:t>
            </a:r>
          </a:p>
        </p:txBody>
      </p:sp>
      <p:graphicFrame>
        <p:nvGraphicFramePr>
          <p:cNvPr id="6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96439"/>
              </p:ext>
            </p:extLst>
          </p:nvPr>
        </p:nvGraphicFramePr>
        <p:xfrm>
          <a:off x="1043328" y="40220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80652"/>
              </p:ext>
            </p:extLst>
          </p:nvPr>
        </p:nvGraphicFramePr>
        <p:xfrm>
          <a:off x="6146744" y="2914797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416549" y="459846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1999625" y="303165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 smtClean="0">
                <a:latin typeface="Consolas" panose="020B0609020204030204" pitchFamily="49" charset="0"/>
              </a:rPr>
              <a:t>Year</a:t>
            </a:r>
            <a:r>
              <a:rPr lang="en-US" sz="1600" b="0" dirty="0" smtClean="0">
                <a:latin typeface="Consolas" panose="020B0609020204030204" pitchFamily="49" charset="0"/>
              </a:rPr>
              <a:t>, Quarter,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Rollup, cont. and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 Implementation</a:t>
            </a:r>
          </a:p>
          <a:p>
            <a:pPr lvl="1"/>
            <a:r>
              <a:rPr lang="en-US" dirty="0" smtClean="0"/>
              <a:t>Aggregation towers for (semi-)additive </a:t>
            </a:r>
            <a:br>
              <a:rPr lang="en-US" dirty="0" smtClean="0"/>
            </a:br>
            <a:r>
              <a:rPr lang="en-US" dirty="0" smtClean="0"/>
              <a:t>aggregation functions</a:t>
            </a:r>
          </a:p>
          <a:p>
            <a:pPr lvl="1"/>
            <a:r>
              <a:rPr lang="en-US" dirty="0" smtClean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GROUPING Semantics</a:t>
            </a:r>
          </a:p>
          <a:p>
            <a:pPr lvl="1"/>
            <a:r>
              <a:rPr lang="en-US" dirty="0" smtClean="0"/>
              <a:t>With ROLLUP or CUBE to identify aggregates</a:t>
            </a:r>
          </a:p>
          <a:p>
            <a:pPr lvl="1"/>
            <a:r>
              <a:rPr lang="en-US" dirty="0" smtClean="0"/>
              <a:t>NULL group vs NULL due to aggregation</a:t>
            </a:r>
          </a:p>
          <a:p>
            <a:pPr lvl="1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Rectangle 81"/>
          <p:cNvSpPr>
            <a:spLocks noChangeArrowheads="1"/>
          </p:cNvSpPr>
          <p:nvPr/>
        </p:nvSpPr>
        <p:spPr bwMode="auto">
          <a:xfrm>
            <a:off x="976958" y="275481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 smtClean="0">
                <a:latin typeface="Consolas" panose="020B0609020204030204" pitchFamily="49" charset="0"/>
              </a:rPr>
              <a:t>Year</a:t>
            </a:r>
            <a:r>
              <a:rPr lang="en-US" sz="1600" b="0" dirty="0" smtClean="0">
                <a:latin typeface="Consolas" panose="020B0609020204030204" pitchFamily="49" charset="0"/>
              </a:rPr>
              <a:t>, Quarter,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0300" y="1022285"/>
            <a:ext cx="2444608" cy="2714104"/>
            <a:chOff x="5710300" y="1022285"/>
            <a:chExt cx="2444608" cy="2714104"/>
          </a:xfrm>
        </p:grpSpPr>
        <p:cxnSp>
          <p:nvCxnSpPr>
            <p:cNvPr id="6" name="Gerade Verbindung 9"/>
            <p:cNvCxnSpPr>
              <a:endCxn id="7" idx="2"/>
            </p:cNvCxnSpPr>
            <p:nvPr/>
          </p:nvCxnSpPr>
          <p:spPr>
            <a:xfrm flipV="1">
              <a:off x="6898175" y="3141861"/>
              <a:ext cx="6641" cy="2414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10"/>
            <p:cNvSpPr txBox="1"/>
            <p:nvPr/>
          </p:nvSpPr>
          <p:spPr>
            <a:xfrm>
              <a:off x="5710300" y="2815909"/>
              <a:ext cx="238903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 smtClean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Year,Quarter;sum()</a:t>
              </a:r>
            </a:p>
          </p:txBody>
        </p:sp>
        <p:sp>
          <p:nvSpPr>
            <p:cNvPr id="8" name="Textfeld 10"/>
            <p:cNvSpPr txBox="1"/>
            <p:nvPr/>
          </p:nvSpPr>
          <p:spPr>
            <a:xfrm>
              <a:off x="6527509" y="3410437"/>
              <a:ext cx="75754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n-US" sz="20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9"/>
            <p:cNvCxnSpPr>
              <a:stCxn id="7" idx="0"/>
              <a:endCxn id="12" idx="2"/>
            </p:cNvCxnSpPr>
            <p:nvPr/>
          </p:nvCxnSpPr>
          <p:spPr>
            <a:xfrm flipV="1">
              <a:off x="6904816" y="2550686"/>
              <a:ext cx="837" cy="2652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0"/>
            <p:cNvSpPr txBox="1"/>
            <p:nvPr/>
          </p:nvSpPr>
          <p:spPr>
            <a:xfrm>
              <a:off x="5993687" y="2224734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 smtClean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Year;sum()</a:t>
              </a:r>
            </a:p>
          </p:txBody>
        </p:sp>
        <p:cxnSp>
          <p:nvCxnSpPr>
            <p:cNvPr id="16" name="Gerade Verbindung 9"/>
            <p:cNvCxnSpPr>
              <a:stCxn id="12" idx="0"/>
              <a:endCxn id="17" idx="2"/>
            </p:cNvCxnSpPr>
            <p:nvPr/>
          </p:nvCxnSpPr>
          <p:spPr>
            <a:xfrm flipV="1">
              <a:off x="6905653" y="1949461"/>
              <a:ext cx="1676" cy="2752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0"/>
            <p:cNvSpPr txBox="1"/>
            <p:nvPr/>
          </p:nvSpPr>
          <p:spPr>
            <a:xfrm>
              <a:off x="5995363" y="1623509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 smtClean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sum()</a:t>
              </a:r>
            </a:p>
          </p:txBody>
        </p:sp>
        <p:sp>
          <p:nvSpPr>
            <p:cNvPr id="20" name="Textfeld 10"/>
            <p:cNvSpPr txBox="1"/>
            <p:nvPr/>
          </p:nvSpPr>
          <p:spPr>
            <a:xfrm>
              <a:off x="7451703" y="1022285"/>
              <a:ext cx="70320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∪</a:t>
              </a:r>
              <a:endParaRPr lang="de-DE" sz="2000" baseline="-25000" dirty="0" smtClean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Gerade Verbindung 9"/>
            <p:cNvCxnSpPr>
              <a:stCxn id="17" idx="0"/>
              <a:endCxn id="20" idx="2"/>
            </p:cNvCxnSpPr>
            <p:nvPr/>
          </p:nvCxnSpPr>
          <p:spPr>
            <a:xfrm flipV="1">
              <a:off x="6907329" y="1348237"/>
              <a:ext cx="895977" cy="2752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9"/>
            <p:cNvCxnSpPr>
              <a:endCxn id="20" idx="2"/>
            </p:cNvCxnSpPr>
            <p:nvPr/>
          </p:nvCxnSpPr>
          <p:spPr>
            <a:xfrm flipV="1">
              <a:off x="7285058" y="1348237"/>
              <a:ext cx="518248" cy="960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9"/>
            <p:cNvCxnSpPr>
              <a:endCxn id="20" idx="2"/>
            </p:cNvCxnSpPr>
            <p:nvPr/>
          </p:nvCxnSpPr>
          <p:spPr>
            <a:xfrm flipV="1">
              <a:off x="7544182" y="1348237"/>
              <a:ext cx="259124" cy="1476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81"/>
          <p:cNvSpPr>
            <a:spLocks noChangeArrowheads="1"/>
          </p:cNvSpPr>
          <p:nvPr/>
        </p:nvSpPr>
        <p:spPr bwMode="auto">
          <a:xfrm>
            <a:off x="2479163" y="5049454"/>
            <a:ext cx="31946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 smtClean="0">
                <a:latin typeface="Consolas" panose="020B0609020204030204" pitchFamily="49" charset="0"/>
              </a:rPr>
              <a:t>Team,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(Revenue),</a:t>
            </a:r>
            <a:br>
              <a:rPr lang="en-US" sz="1600" b="0" dirty="0" smtClean="0">
                <a:latin typeface="Consolas" panose="020B0609020204030204" pitchFamily="49" charset="0"/>
              </a:rPr>
            </a:br>
            <a:r>
              <a:rPr lang="en-US" sz="1600" b="0" dirty="0" smtClean="0">
                <a:latin typeface="Consolas" panose="020B0609020204030204" pitchFamily="49" charset="0"/>
              </a:rPr>
              <a:t>   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GROUPING</a:t>
            </a:r>
            <a:r>
              <a:rPr lang="en-US" sz="160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sz="1600" b="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Team)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AS</a:t>
            </a:r>
            <a:r>
              <a:rPr lang="en-US" sz="1600" b="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Agg</a:t>
            </a:r>
            <a:r>
              <a:rPr lang="en-US" sz="1600" b="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  <a:endParaRPr lang="en-US" sz="1600" b="0" dirty="0">
              <a:solidFill>
                <a:srgbClr val="7889FB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BY ROLLUP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b="0" dirty="0" smtClean="0">
                <a:latin typeface="Consolas" panose="020B0609020204030204" pitchFamily="49" charset="0"/>
              </a:rPr>
              <a:t>(Team)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50012"/>
              </p:ext>
            </p:extLst>
          </p:nvPr>
        </p:nvGraphicFramePr>
        <p:xfrm>
          <a:off x="6216048" y="4204056"/>
          <a:ext cx="26562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27">
                  <a:extLst>
                    <a:ext uri="{9D8B030D-6E8A-4147-A177-3AD203B41FA5}">
                      <a16:colId xmlns:a16="http://schemas.microsoft.com/office/drawing/2014/main" val="924654072"/>
                    </a:ext>
                  </a:extLst>
                </a:gridCol>
                <a:gridCol w="1105771">
                  <a:extLst>
                    <a:ext uri="{9D8B030D-6E8A-4147-A177-3AD203B41FA5}">
                      <a16:colId xmlns:a16="http://schemas.microsoft.com/office/drawing/2014/main" val="3417464083"/>
                    </a:ext>
                  </a:extLst>
                </a:gridCol>
                <a:gridCol w="631869">
                  <a:extLst>
                    <a:ext uri="{9D8B030D-6E8A-4147-A177-3AD203B41FA5}">
                      <a16:colId xmlns:a16="http://schemas.microsoft.com/office/drawing/2014/main" val="1621168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7670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71856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Sales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39978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96287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06051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4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  <a:p>
            <a:pPr lvl="1"/>
            <a:r>
              <a:rPr lang="en-US" dirty="0" smtClean="0"/>
              <a:t>Computes aggregate for all 2</a:t>
            </a:r>
            <a:r>
              <a:rPr lang="en-US" baseline="30000" dirty="0" smtClean="0"/>
              <a:t>n</a:t>
            </a:r>
            <a:r>
              <a:rPr lang="en-US" dirty="0" smtClean="0"/>
              <a:t> combinations </a:t>
            </a:r>
            <a:br>
              <a:rPr lang="en-US" dirty="0" smtClean="0"/>
            </a:br>
            <a:r>
              <a:rPr lang="en-US" dirty="0" smtClean="0"/>
              <a:t>for n grouping attributes</a:t>
            </a:r>
          </a:p>
          <a:p>
            <a:pPr lvl="1"/>
            <a:r>
              <a:rPr lang="en-US" dirty="0" smtClean="0"/>
              <a:t>Equivalent to enumeration via </a:t>
            </a:r>
            <a:r>
              <a:rPr lang="en-US" dirty="0" smtClean="0">
                <a:latin typeface="Consolas" panose="020B0609020204030204" pitchFamily="49" charset="0"/>
              </a:rPr>
              <a:t>GROUPING SETS</a:t>
            </a:r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1" y="735081"/>
            <a:ext cx="4436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b="1" dirty="0">
                <a:latin typeface="Consolas" panose="020B0609020204030204" pitchFamily="49" charset="0"/>
                <a:sym typeface="Wingdings" pitchFamily="2" charset="2"/>
              </a:rPr>
              <a:t>GROUP BY </a:t>
            </a:r>
            <a:r>
              <a:rPr lang="de-DE" b="1" dirty="0" smtClean="0">
                <a:solidFill>
                  <a:schemeClr val="accent1"/>
                </a:solidFill>
                <a:latin typeface="Consolas" panose="020B0609020204030204" pitchFamily="49" charset="0"/>
                <a:sym typeface="Wingdings" pitchFamily="2" charset="2"/>
              </a:rPr>
              <a:t>CUBE</a:t>
            </a:r>
            <a:r>
              <a:rPr lang="de-DE" dirty="0" smtClean="0">
                <a:latin typeface="Consolas" panose="020B0609020204030204" pitchFamily="49" charset="0"/>
              </a:rPr>
              <a:t>(&lt;</a:t>
            </a:r>
            <a:r>
              <a:rPr lang="de-DE" dirty="0">
                <a:latin typeface="Consolas" panose="020B0609020204030204" pitchFamily="49" charset="0"/>
              </a:rPr>
              <a:t>attribute-list&gt;)</a:t>
            </a:r>
            <a:endParaRPr lang="de-DE" b="1" dirty="0">
              <a:latin typeface="Consolas" panose="020B0609020204030204" pitchFamily="49" charset="0"/>
              <a:sym typeface="Wingdings" pitchFamily="2" charset="2"/>
            </a:endParaRPr>
          </a:p>
        </p:txBody>
      </p:sp>
      <p:graphicFrame>
        <p:nvGraphicFramePr>
          <p:cNvPr id="6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38567"/>
              </p:ext>
            </p:extLst>
          </p:nvPr>
        </p:nvGraphicFramePr>
        <p:xfrm>
          <a:off x="1043328" y="40220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002780"/>
              </p:ext>
            </p:extLst>
          </p:nvPr>
        </p:nvGraphicFramePr>
        <p:xfrm>
          <a:off x="6146744" y="1397502"/>
          <a:ext cx="280358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2552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4657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9019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66450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416549" y="459846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1999625" y="303165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 smtClean="0">
                <a:latin typeface="Consolas" panose="020B0609020204030204" pitchFamily="49" charset="0"/>
              </a:rPr>
              <a:t>Year</a:t>
            </a:r>
            <a:r>
              <a:rPr lang="en-US" sz="1600" b="0" dirty="0" smtClean="0">
                <a:latin typeface="Consolas" panose="020B0609020204030204" pitchFamily="49" charset="0"/>
              </a:rPr>
              <a:t>, Quarter,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b="0" dirty="0" smtClean="0">
                <a:latin typeface="Consolas" panose="020B0609020204030204" pitchFamily="49" charset="0"/>
              </a:rPr>
              <a:t>(Revenue) 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b="0" dirty="0" smtClean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GROUP </a:t>
            </a:r>
            <a:r>
              <a:rPr lang="en-US" sz="1600" b="1" dirty="0">
                <a:latin typeface="Consolas" panose="020B0609020204030204" pitchFamily="49" charset="0"/>
              </a:rPr>
              <a:t>BY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CUBE(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Implementation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Aggregation </a:t>
            </a:r>
            <a:r>
              <a:rPr lang="en-US" b="1" dirty="0" smtClean="0">
                <a:solidFill>
                  <a:srgbClr val="7889FB"/>
                </a:solidFill>
              </a:rPr>
              <a:t>lattice </a:t>
            </a:r>
            <a:r>
              <a:rPr lang="en-US" dirty="0"/>
              <a:t>for (semi-</a:t>
            </a:r>
            <a:r>
              <a:rPr lang="en-US" dirty="0" smtClean="0"/>
              <a:t>)additive </a:t>
            </a:r>
            <a:br>
              <a:rPr lang="en-US" dirty="0" smtClean="0"/>
            </a:br>
            <a:r>
              <a:rPr lang="en-US" dirty="0" smtClean="0"/>
              <a:t>aggregation </a:t>
            </a:r>
            <a:r>
              <a:rPr lang="en-US" dirty="0"/>
              <a:t>functions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But: multiple alternative paths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how to select the cheapest?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Recap: Physical Group-By Operators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SortGroupBy</a:t>
            </a:r>
            <a:r>
              <a:rPr lang="en-US" dirty="0" smtClean="0">
                <a:sym typeface="Wingdings" panose="05000000000000000000" pitchFamily="2" charset="2"/>
              </a:rPr>
              <a:t> / -Aggregate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HashGroupBy</a:t>
            </a:r>
            <a:r>
              <a:rPr lang="en-US" dirty="0" smtClean="0">
                <a:sym typeface="Wingdings" panose="05000000000000000000" pitchFamily="2" charset="2"/>
              </a:rPr>
              <a:t> / -Aggregate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Cube Implementation Strategies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#1: Some operators can share sorted order (e.g., {A,B} -&gt; {A})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#2: Subsets with different cardinality  pick smallest intermediates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Textfeld 8"/>
          <p:cNvSpPr txBox="1"/>
          <p:nvPr/>
        </p:nvSpPr>
        <p:spPr>
          <a:xfrm>
            <a:off x="6776530" y="364059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{A,B,C}</a:t>
            </a:r>
          </a:p>
        </p:txBody>
      </p:sp>
      <p:cxnSp>
        <p:nvCxnSpPr>
          <p:cNvPr id="6" name="Straight Arrow Connector 5"/>
          <p:cNvCxnSpPr>
            <a:stCxn id="5" idx="0"/>
            <a:endCxn id="7" idx="2"/>
          </p:cNvCxnSpPr>
          <p:nvPr/>
        </p:nvCxnSpPr>
        <p:spPr>
          <a:xfrm flipH="1" flipV="1">
            <a:off x="6292436" y="3166276"/>
            <a:ext cx="912722" cy="47431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8"/>
          <p:cNvSpPr txBox="1"/>
          <p:nvPr/>
        </p:nvSpPr>
        <p:spPr>
          <a:xfrm>
            <a:off x="5863808" y="2858499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{A,B}</a:t>
            </a:r>
          </a:p>
        </p:txBody>
      </p:sp>
      <p:sp>
        <p:nvSpPr>
          <p:cNvPr id="8" name="Textfeld 8"/>
          <p:cNvSpPr txBox="1"/>
          <p:nvPr/>
        </p:nvSpPr>
        <p:spPr>
          <a:xfrm>
            <a:off x="6779878" y="286017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{A,C}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615566" y="286185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{B,C}</a:t>
            </a:r>
          </a:p>
        </p:txBody>
      </p:sp>
      <p:cxnSp>
        <p:nvCxnSpPr>
          <p:cNvPr id="12" name="Straight Arrow Connector 11"/>
          <p:cNvCxnSpPr>
            <a:stCxn id="5" idx="0"/>
            <a:endCxn id="8" idx="2"/>
          </p:cNvCxnSpPr>
          <p:nvPr/>
        </p:nvCxnSpPr>
        <p:spPr>
          <a:xfrm flipV="1">
            <a:off x="7205158" y="3167951"/>
            <a:ext cx="3348" cy="4726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0"/>
            <a:endCxn id="9" idx="2"/>
          </p:cNvCxnSpPr>
          <p:nvPr/>
        </p:nvCxnSpPr>
        <p:spPr>
          <a:xfrm flipV="1">
            <a:off x="7205158" y="3169627"/>
            <a:ext cx="839036" cy="47096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8"/>
          <p:cNvSpPr txBox="1"/>
          <p:nvPr/>
        </p:nvSpPr>
        <p:spPr>
          <a:xfrm>
            <a:off x="5865483" y="203621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{A}</a:t>
            </a:r>
          </a:p>
        </p:txBody>
      </p:sp>
      <p:sp>
        <p:nvSpPr>
          <p:cNvPr id="19" name="Textfeld 8"/>
          <p:cNvSpPr txBox="1"/>
          <p:nvPr/>
        </p:nvSpPr>
        <p:spPr>
          <a:xfrm>
            <a:off x="6781553" y="2037887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{B}</a:t>
            </a:r>
          </a:p>
        </p:txBody>
      </p:sp>
      <p:sp>
        <p:nvSpPr>
          <p:cNvPr id="20" name="Textfeld 8"/>
          <p:cNvSpPr txBox="1"/>
          <p:nvPr/>
        </p:nvSpPr>
        <p:spPr>
          <a:xfrm>
            <a:off x="7617241" y="203956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{C}</a:t>
            </a:r>
          </a:p>
        </p:txBody>
      </p:sp>
      <p:sp>
        <p:nvSpPr>
          <p:cNvPr id="21" name="Textfeld 8"/>
          <p:cNvSpPr txBox="1"/>
          <p:nvPr/>
        </p:nvSpPr>
        <p:spPr>
          <a:xfrm>
            <a:off x="6783228" y="126584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{}</a:t>
            </a:r>
          </a:p>
        </p:txBody>
      </p:sp>
      <p:cxnSp>
        <p:nvCxnSpPr>
          <p:cNvPr id="22" name="Straight Arrow Connector 21"/>
          <p:cNvCxnSpPr>
            <a:stCxn id="7" idx="0"/>
            <a:endCxn id="18" idx="2"/>
          </p:cNvCxnSpPr>
          <p:nvPr/>
        </p:nvCxnSpPr>
        <p:spPr>
          <a:xfrm flipV="1">
            <a:off x="6292436" y="2343989"/>
            <a:ext cx="1675" cy="5145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0"/>
            <a:endCxn id="20" idx="2"/>
          </p:cNvCxnSpPr>
          <p:nvPr/>
        </p:nvCxnSpPr>
        <p:spPr>
          <a:xfrm flipV="1">
            <a:off x="8044194" y="2347340"/>
            <a:ext cx="1675" cy="5145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0"/>
            <a:endCxn id="18" idx="2"/>
          </p:cNvCxnSpPr>
          <p:nvPr/>
        </p:nvCxnSpPr>
        <p:spPr>
          <a:xfrm flipH="1" flipV="1">
            <a:off x="6294111" y="2343989"/>
            <a:ext cx="914395" cy="5161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0"/>
            <a:endCxn id="20" idx="2"/>
          </p:cNvCxnSpPr>
          <p:nvPr/>
        </p:nvCxnSpPr>
        <p:spPr>
          <a:xfrm flipV="1">
            <a:off x="7208506" y="2347340"/>
            <a:ext cx="837363" cy="5128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0"/>
            <a:endCxn id="19" idx="2"/>
          </p:cNvCxnSpPr>
          <p:nvPr/>
        </p:nvCxnSpPr>
        <p:spPr>
          <a:xfrm flipV="1">
            <a:off x="6292436" y="2345664"/>
            <a:ext cx="917745" cy="51283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0"/>
            <a:endCxn id="19" idx="2"/>
          </p:cNvCxnSpPr>
          <p:nvPr/>
        </p:nvCxnSpPr>
        <p:spPr>
          <a:xfrm flipH="1" flipV="1">
            <a:off x="7210181" y="2345664"/>
            <a:ext cx="834013" cy="51618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0"/>
            <a:endCxn id="21" idx="2"/>
          </p:cNvCxnSpPr>
          <p:nvPr/>
        </p:nvCxnSpPr>
        <p:spPr>
          <a:xfrm flipV="1">
            <a:off x="6294111" y="1573619"/>
            <a:ext cx="917745" cy="46259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9" idx="0"/>
            <a:endCxn id="21" idx="2"/>
          </p:cNvCxnSpPr>
          <p:nvPr/>
        </p:nvCxnSpPr>
        <p:spPr>
          <a:xfrm flipV="1">
            <a:off x="7210181" y="1573619"/>
            <a:ext cx="1675" cy="4642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0"/>
            <a:endCxn id="21" idx="2"/>
          </p:cNvCxnSpPr>
          <p:nvPr/>
        </p:nvCxnSpPr>
        <p:spPr>
          <a:xfrm flipH="1" flipV="1">
            <a:off x="7211856" y="1573619"/>
            <a:ext cx="834013" cy="4659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0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Reporting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and Problem</a:t>
            </a:r>
          </a:p>
          <a:p>
            <a:pPr lvl="1"/>
            <a:r>
              <a:rPr lang="en-US" dirty="0" smtClean="0"/>
              <a:t>Scalar functions as well as grouping + aggregation</a:t>
            </a:r>
          </a:p>
          <a:p>
            <a:pPr lvl="1"/>
            <a:r>
              <a:rPr lang="en-US" dirty="0" smtClean="0"/>
              <a:t>For many advanced use cases </a:t>
            </a:r>
            <a:r>
              <a:rPr lang="en-US" b="1" dirty="0" smtClean="0">
                <a:solidFill>
                  <a:schemeClr val="accent1"/>
                </a:solidFill>
              </a:rPr>
              <a:t>not flexible enough</a:t>
            </a:r>
          </a:p>
          <a:p>
            <a:pPr lvl="1"/>
            <a:endParaRPr lang="en-US" dirty="0"/>
          </a:p>
          <a:p>
            <a:r>
              <a:rPr lang="en-US" dirty="0" smtClean="0"/>
              <a:t>Reporting Functions</a:t>
            </a:r>
          </a:p>
          <a:p>
            <a:pPr lvl="1"/>
            <a:r>
              <a:rPr lang="en-US" dirty="0" smtClean="0"/>
              <a:t>Separate partitioning (grouping) and aggregation via OVER</a:t>
            </a:r>
          </a:p>
          <a:p>
            <a:pPr lvl="1"/>
            <a:r>
              <a:rPr lang="en-US" dirty="0" smtClean="0"/>
              <a:t>Allows local partitioning via windows and ranking/numbering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0" y="4005282"/>
            <a:ext cx="78501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37503" y="4129873"/>
            <a:ext cx="21101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4312" y="5134708"/>
            <a:ext cx="141681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Partitioning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(similar to GROUP BY)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5156478"/>
            <a:ext cx="12041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order per partition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545" y="4499205"/>
            <a:ext cx="12041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Aggregation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2449" y="5379214"/>
            <a:ext cx="18556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 definition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current tuple</a:t>
            </a:r>
          </a:p>
        </p:txBody>
      </p:sp>
    </p:spTree>
    <p:extLst>
      <p:ext uri="{BB962C8B-B14F-4D97-AF65-F5344CB8AC3E}">
        <p14:creationId xmlns:p14="http://schemas.microsoft.com/office/powerpoint/2010/main" val="25617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Aggregation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 </a:t>
            </a:r>
          </a:p>
          <a:p>
            <a:pPr lvl="1"/>
            <a:r>
              <a:rPr lang="en-US" dirty="0" smtClean="0"/>
              <a:t>Operates over window and returns value for every tuple</a:t>
            </a:r>
          </a:p>
          <a:p>
            <a:pPr lvl="1"/>
            <a:r>
              <a:rPr lang="en-US" sz="1600" dirty="0" smtClean="0">
                <a:latin typeface="Consolas" panose="020B0609020204030204" pitchFamily="49" charset="0"/>
              </a:rPr>
              <a:t>RANK()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latin typeface="Consolas" panose="020B0609020204030204" pitchFamily="49" charset="0"/>
              </a:rPr>
              <a:t>DENSE_RANK(), PERCENT_RANK(), CUME_DIST(), ROW_NUMBER()</a:t>
            </a:r>
          </a:p>
          <a:p>
            <a:r>
              <a:rPr lang="en-US" dirty="0" smtClean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2"/>
          <p:cNvSpPr/>
          <p:nvPr/>
        </p:nvSpPr>
        <p:spPr>
          <a:xfrm>
            <a:off x="5699917" y="694169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28686"/>
              </p:ext>
            </p:extLst>
          </p:nvPr>
        </p:nvGraphicFramePr>
        <p:xfrm>
          <a:off x="144129" y="373592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2111605" y="2483345"/>
            <a:ext cx="68387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 smtClean="0">
                <a:latin typeface="Consolas" panose="020B0609020204030204" pitchFamily="49" charset="0"/>
              </a:rPr>
              <a:t>Year, Quarter,   </a:t>
            </a:r>
            <a:br>
              <a:rPr lang="en-US" sz="1600" b="0" dirty="0" smtClean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</a:rPr>
              <a:t>   </a:t>
            </a:r>
            <a:r>
              <a:rPr lang="de-DE" sz="1600" b="1" dirty="0" smtClean="0">
                <a:latin typeface="Consolas" panose="020B0609020204030204" pitchFamily="49" charset="0"/>
              </a:rPr>
              <a:t>RANK</a:t>
            </a:r>
            <a:r>
              <a:rPr lang="en-US" sz="1600" dirty="0" smtClean="0">
                <a:latin typeface="Consolas" panose="020B0609020204030204" pitchFamily="49" charset="0"/>
              </a:rPr>
              <a:t>()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en-US" sz="1600" dirty="0" smtClean="0">
                <a:latin typeface="Consolas" panose="020B0609020204030204" pitchFamily="49" charset="0"/>
              </a:rPr>
              <a:t> (</a:t>
            </a:r>
            <a:r>
              <a:rPr lang="en-US" sz="1600" b="1" dirty="0" smtClean="0">
                <a:latin typeface="Consolas" panose="020B0609020204030204" pitchFamily="49" charset="0"/>
              </a:rPr>
              <a:t>ORDER BY </a:t>
            </a:r>
            <a:r>
              <a:rPr lang="de-DE" sz="1600" dirty="0" smtClean="0">
                <a:latin typeface="Consolas" panose="020B0609020204030204" pitchFamily="49" charset="0"/>
              </a:rPr>
              <a:t>Revenue </a:t>
            </a:r>
            <a:r>
              <a:rPr lang="en-US" sz="1600" b="1" dirty="0" smtClean="0">
                <a:latin typeface="Consolas" panose="020B0609020204030204" pitchFamily="49" charset="0"/>
              </a:rPr>
              <a:t>ASC</a:t>
            </a:r>
            <a:r>
              <a:rPr lang="en-US" sz="1600" dirty="0" smtClean="0">
                <a:latin typeface="Consolas" panose="020B0609020204030204" pitchFamily="49" charset="0"/>
              </a:rPr>
              <a:t>) </a:t>
            </a:r>
            <a:r>
              <a:rPr lang="de-DE" sz="1600" b="1" dirty="0" smtClean="0">
                <a:latin typeface="Consolas" panose="020B0609020204030204" pitchFamily="49" charset="0"/>
              </a:rPr>
              <a:t>AS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de-DE" sz="1600" dirty="0" smtClean="0">
                <a:latin typeface="Consolas" panose="020B0609020204030204" pitchFamily="49" charset="0"/>
              </a:rPr>
              <a:t>Rank1</a:t>
            </a:r>
            <a:r>
              <a:rPr lang="en-US" sz="1600" dirty="0" smtClean="0">
                <a:latin typeface="Consolas" panose="020B0609020204030204" pitchFamily="49" charset="0"/>
              </a:rPr>
              <a:t>,</a:t>
            </a:r>
            <a:r>
              <a:rPr lang="de-DE" sz="1600" dirty="0" smtClean="0">
                <a:latin typeface="Consolas" panose="020B0609020204030204" pitchFamily="49" charset="0"/>
              </a:rPr>
              <a:t/>
            </a:r>
            <a:br>
              <a:rPr lang="de-DE" sz="1600" dirty="0" smtClean="0">
                <a:latin typeface="Consolas" panose="020B0609020204030204" pitchFamily="49" charset="0"/>
              </a:rPr>
            </a:br>
            <a:r>
              <a:rPr lang="de-DE" sz="1600" dirty="0" smtClean="0">
                <a:latin typeface="Consolas" panose="020B0609020204030204" pitchFamily="49" charset="0"/>
              </a:rPr>
              <a:t>    </a:t>
            </a:r>
            <a:r>
              <a:rPr lang="en-US" sz="1600" b="1" dirty="0" smtClean="0">
                <a:latin typeface="Consolas" panose="020B0609020204030204" pitchFamily="49" charset="0"/>
              </a:rPr>
              <a:t>DENSE</a:t>
            </a:r>
            <a:r>
              <a:rPr lang="de-DE" sz="1600" b="1" dirty="0" smtClean="0">
                <a:latin typeface="Consolas" panose="020B0609020204030204" pitchFamily="49" charset="0"/>
              </a:rPr>
              <a:t>_</a:t>
            </a:r>
            <a:r>
              <a:rPr lang="en-US" sz="1600" b="1" dirty="0" smtClean="0">
                <a:latin typeface="Consolas" panose="020B0609020204030204" pitchFamily="49" charset="0"/>
              </a:rPr>
              <a:t>RANK</a:t>
            </a:r>
            <a:r>
              <a:rPr lang="en-US" sz="1600" dirty="0" smtClean="0">
                <a:latin typeface="Consolas" panose="020B0609020204030204" pitchFamily="49" charset="0"/>
              </a:rPr>
              <a:t>()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en-US" sz="1600" dirty="0" smtClean="0">
                <a:latin typeface="Consolas" panose="020B0609020204030204" pitchFamily="49" charset="0"/>
              </a:rPr>
              <a:t> (</a:t>
            </a:r>
            <a:r>
              <a:rPr lang="en-US" sz="1600" b="1" dirty="0" smtClean="0">
                <a:latin typeface="Consolas" panose="020B0609020204030204" pitchFamily="49" charset="0"/>
              </a:rPr>
              <a:t>ORDER BY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de-DE" sz="1600" dirty="0" smtClean="0">
                <a:latin typeface="Consolas" panose="020B0609020204030204" pitchFamily="49" charset="0"/>
              </a:rPr>
              <a:t>Revenue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</a:rPr>
              <a:t>ASC</a:t>
            </a:r>
            <a:r>
              <a:rPr lang="en-US" sz="1600" dirty="0" smtClean="0">
                <a:latin typeface="Consolas" panose="020B0609020204030204" pitchFamily="49" charset="0"/>
              </a:rPr>
              <a:t>) </a:t>
            </a:r>
            <a:r>
              <a:rPr lang="de-DE" sz="1600" b="1" dirty="0" smtClean="0">
                <a:latin typeface="Consolas" panose="020B0609020204030204" pitchFamily="49" charset="0"/>
              </a:rPr>
              <a:t>AS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de-DE" sz="1600" dirty="0" smtClean="0">
                <a:latin typeface="Consolas" panose="020B0609020204030204" pitchFamily="49" charset="0"/>
              </a:rPr>
              <a:t>D</a:t>
            </a:r>
            <a:r>
              <a:rPr lang="en-US" sz="1600" dirty="0" smtClean="0">
                <a:latin typeface="Consolas" panose="020B0609020204030204" pitchFamily="49" charset="0"/>
              </a:rPr>
              <a:t>Rank1,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FROM </a:t>
            </a:r>
            <a:r>
              <a:rPr lang="en-US" sz="1600" b="0" dirty="0" smtClean="0">
                <a:latin typeface="Consolas" panose="020B0609020204030204" pitchFamily="49" charset="0"/>
              </a:rPr>
              <a:t>R</a:t>
            </a:r>
            <a:endParaRPr lang="en-US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93274"/>
              </p:ext>
            </p:extLst>
          </p:nvPr>
        </p:nvGraphicFramePr>
        <p:xfrm>
          <a:off x="5263606" y="3738768"/>
          <a:ext cx="37444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Rank1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DRank1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472009" y="4608514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2"/>
          <p:cNvSpPr/>
          <p:nvPr/>
        </p:nvSpPr>
        <p:spPr>
          <a:xfrm>
            <a:off x="6347989" y="792133"/>
            <a:ext cx="444697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7745" y="5090651"/>
            <a:ext cx="122589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OVER() represents all tuples</a:t>
            </a:r>
          </a:p>
        </p:txBody>
      </p:sp>
    </p:spTree>
    <p:extLst>
      <p:ext uri="{BB962C8B-B14F-4D97-AF65-F5344CB8AC3E}">
        <p14:creationId xmlns:p14="http://schemas.microsoft.com/office/powerpoint/2010/main" val="18227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99138" y="4306335"/>
            <a:ext cx="605915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[</a:t>
            </a:r>
            <a:r>
              <a:rPr lang="en-US" sz="16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Wolfgang </a:t>
            </a:r>
            <a:r>
              <a:rPr lang="en-US" sz="1600" b="1" dirty="0" err="1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6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Datenbanktechnologie für Data-Warehouse-Systeme. Konzepte und </a:t>
            </a:r>
            <a:r>
              <a:rPr lang="de-D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Methoden, Dpunkt Verlag, 1-373, 2003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[</a:t>
            </a:r>
            <a:r>
              <a:rPr lang="en-US" sz="16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S. Jensen, T. B. Pedersen, C. Thomsen.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Multidimensional Databases and Data Warehousing. Morgan and Claypool Publishers.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2010]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" y="3990036"/>
            <a:ext cx="686616" cy="1044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116" y="5012955"/>
            <a:ext cx="821347" cy="1016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636" y="5242223"/>
            <a:ext cx="810689" cy="1016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24" y="5152472"/>
            <a:ext cx="686616" cy="1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Select tuples for aggregation via </a:t>
            </a:r>
            <a:r>
              <a:rPr lang="de-DE" b="1" dirty="0" smtClean="0">
                <a:latin typeface="Consolas" panose="020B0609020204030204" pitchFamily="49" charset="0"/>
              </a:rPr>
              <a:t>PARTITON BY</a:t>
            </a:r>
            <a:r>
              <a:rPr lang="de-DE" dirty="0" smtClean="0">
                <a:latin typeface="Consolas" panose="020B0609020204030204" pitchFamily="49" charset="0"/>
              </a:rPr>
              <a:t> &lt;attribute-list&gt;</a:t>
            </a:r>
            <a:endParaRPr lang="de-DE" dirty="0">
              <a:latin typeface="Consolas" panose="020B0609020204030204" pitchFamily="49" charset="0"/>
            </a:endParaRPr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12"/>
          <p:cNvSpPr/>
          <p:nvPr/>
        </p:nvSpPr>
        <p:spPr>
          <a:xfrm>
            <a:off x="6806894" y="910840"/>
            <a:ext cx="484102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8" name="Text Box 76"/>
          <p:cNvSpPr txBox="1">
            <a:spLocks noChangeArrowheads="1"/>
          </p:cNvSpPr>
          <p:nvPr/>
        </p:nvSpPr>
        <p:spPr bwMode="auto">
          <a:xfrm>
            <a:off x="2328064" y="2503955"/>
            <a:ext cx="5198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 smtClean="0">
                <a:latin typeface="Consolas" panose="020B0609020204030204" pitchFamily="49" charset="0"/>
              </a:rPr>
              <a:t>Year, Quarter, Revenue,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endParaRPr lang="de-DE" sz="1600" dirty="0">
              <a:latin typeface="Consolas" panose="020B0609020204030204" pitchFamily="49" charset="0"/>
            </a:endParaRP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SUM</a:t>
            </a:r>
            <a:r>
              <a:rPr lang="de-DE" sz="1600" b="0" dirty="0" smtClean="0">
                <a:latin typeface="Consolas" panose="020B0609020204030204" pitchFamily="49" charset="0"/>
              </a:rPr>
              <a:t>(Revenue)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de-DE" sz="1600" b="0" dirty="0" smtClean="0">
                <a:latin typeface="Consolas" panose="020B0609020204030204" pitchFamily="49" charset="0"/>
              </a:rPr>
              <a:t>(</a:t>
            </a:r>
            <a:r>
              <a:rPr lang="de-DE" sz="1600" b="1" dirty="0" smtClean="0">
                <a:latin typeface="Consolas" panose="020B0609020204030204" pitchFamily="49" charset="0"/>
              </a:rPr>
              <a:t>PARTITION </a:t>
            </a:r>
            <a:r>
              <a:rPr lang="de-DE" sz="1600" b="1" dirty="0">
                <a:latin typeface="Consolas" panose="020B0609020204030204" pitchFamily="49" charset="0"/>
              </a:rPr>
              <a:t>BY </a:t>
            </a:r>
            <a:r>
              <a:rPr lang="de-DE" sz="1600" b="0" dirty="0" smtClean="0">
                <a:latin typeface="Consolas" panose="020B0609020204030204" pitchFamily="49" charset="0"/>
              </a:rPr>
              <a:t>Year)</a:t>
            </a:r>
            <a:endParaRPr lang="de-DE" sz="1600" b="0" dirty="0">
              <a:latin typeface="Consolas" panose="020B0609020204030204" pitchFamily="49" charset="0"/>
            </a:endParaRPr>
          </a:p>
          <a:p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graphicFrame>
        <p:nvGraphicFramePr>
          <p:cNvPr id="10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95832"/>
              </p:ext>
            </p:extLst>
          </p:nvPr>
        </p:nvGraphicFramePr>
        <p:xfrm>
          <a:off x="5290893" y="3723712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33865"/>
              </p:ext>
            </p:extLst>
          </p:nvPr>
        </p:nvGraphicFramePr>
        <p:xfrm>
          <a:off x="144129" y="373592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472009" y="4608514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Partition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 </a:t>
            </a:r>
          </a:p>
          <a:p>
            <a:pPr lvl="1"/>
            <a:r>
              <a:rPr lang="en-US" dirty="0" smtClean="0"/>
              <a:t>Define computation per partition via </a:t>
            </a:r>
            <a:r>
              <a:rPr lang="de-DE" b="1" dirty="0">
                <a:latin typeface="Consolas" panose="020B0609020204030204" pitchFamily="49" charset="0"/>
              </a:rPr>
              <a:t>ORDER BY</a:t>
            </a:r>
            <a:r>
              <a:rPr lang="de-DE" dirty="0">
                <a:latin typeface="Consolas" panose="020B0609020204030204" pitchFamily="49" charset="0"/>
              </a:rPr>
              <a:t> &lt;attribute-list&gt;</a:t>
            </a:r>
          </a:p>
          <a:p>
            <a:pPr lvl="1"/>
            <a:r>
              <a:rPr lang="en-US" dirty="0" smtClean="0"/>
              <a:t>Note: </a:t>
            </a:r>
            <a:r>
              <a:rPr lang="en-US" dirty="0" smtClean="0">
                <a:latin typeface="Consolas" panose="020B0609020204030204" pitchFamily="49" charset="0"/>
              </a:rPr>
              <a:t>ORDER BY</a:t>
            </a:r>
            <a:r>
              <a:rPr lang="en-US" dirty="0" smtClean="0"/>
              <a:t> allows cumulative computation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onsolas" panose="020B0609020204030204" pitchFamily="49" charset="0"/>
                <a:sym typeface="Wingdings" panose="05000000000000000000" pitchFamily="2" charset="2"/>
              </a:rPr>
              <a:t>cumsum</a:t>
            </a:r>
            <a:r>
              <a:rPr lang="en-US" dirty="0" smtClean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2"/>
          <p:cNvSpPr/>
          <p:nvPr/>
        </p:nvSpPr>
        <p:spPr>
          <a:xfrm>
            <a:off x="7345395" y="910840"/>
            <a:ext cx="442078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9627"/>
              </p:ext>
            </p:extLst>
          </p:nvPr>
        </p:nvGraphicFramePr>
        <p:xfrm>
          <a:off x="5290893" y="3723712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4637"/>
              </p:ext>
            </p:extLst>
          </p:nvPr>
        </p:nvGraphicFramePr>
        <p:xfrm>
          <a:off x="144129" y="373592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472009" y="4608514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6"/>
          <p:cNvSpPr txBox="1">
            <a:spLocks noChangeArrowheads="1"/>
          </p:cNvSpPr>
          <p:nvPr/>
        </p:nvSpPr>
        <p:spPr bwMode="auto">
          <a:xfrm>
            <a:off x="2181819" y="2619140"/>
            <a:ext cx="670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 </a:t>
            </a:r>
            <a:r>
              <a:rPr lang="de-DE" sz="1600" b="0" dirty="0" smtClean="0">
                <a:latin typeface="Consolas" panose="020B0609020204030204" pitchFamily="49" charset="0"/>
              </a:rPr>
              <a:t>Year, Quarter, Revenue,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br>
              <a:rPr lang="de-DE" sz="1600" dirty="0" smtClean="0">
                <a:latin typeface="Consolas" panose="020B0609020204030204" pitchFamily="49" charset="0"/>
              </a:rPr>
            </a:br>
            <a:r>
              <a:rPr lang="de-DE" sz="1600" dirty="0" smtClean="0">
                <a:latin typeface="Consolas" panose="020B0609020204030204" pitchFamily="49" charset="0"/>
              </a:rPr>
              <a:t>    </a:t>
            </a:r>
            <a:r>
              <a:rPr lang="de-DE" sz="1600" b="1" dirty="0" smtClean="0">
                <a:latin typeface="Consolas" panose="020B0609020204030204" pitchFamily="49" charset="0"/>
              </a:rPr>
              <a:t>SUM</a:t>
            </a:r>
            <a:r>
              <a:rPr lang="de-DE" sz="1600" b="0" dirty="0" smtClean="0">
                <a:latin typeface="Consolas" panose="020B0609020204030204" pitchFamily="49" charset="0"/>
              </a:rPr>
              <a:t>(Revenue)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de-DE" sz="1600" b="0" dirty="0" smtClean="0">
                <a:latin typeface="Consolas" panose="020B0609020204030204" pitchFamily="49" charset="0"/>
              </a:rPr>
              <a:t>(</a:t>
            </a:r>
            <a:r>
              <a:rPr lang="de-DE" sz="1600" b="1" dirty="0" smtClean="0">
                <a:latin typeface="Consolas" panose="020B0609020204030204" pitchFamily="49" charset="0"/>
              </a:rPr>
              <a:t>PARTITION </a:t>
            </a:r>
            <a:r>
              <a:rPr lang="de-DE" sz="1600" b="1" dirty="0">
                <a:latin typeface="Consolas" panose="020B0609020204030204" pitchFamily="49" charset="0"/>
              </a:rPr>
              <a:t>BY </a:t>
            </a:r>
            <a:r>
              <a:rPr lang="de-DE" sz="1600" b="0" dirty="0" smtClean="0">
                <a:latin typeface="Consolas" panose="020B0609020204030204" pitchFamily="49" charset="0"/>
              </a:rPr>
              <a:t>Year </a:t>
            </a:r>
            <a:r>
              <a:rPr lang="de-DE" sz="1600" b="1" dirty="0" smtClean="0">
                <a:latin typeface="Consolas" panose="020B0609020204030204" pitchFamily="49" charset="0"/>
              </a:rPr>
              <a:t>ORDER </a:t>
            </a:r>
            <a:r>
              <a:rPr lang="de-DE" sz="1600" b="1" dirty="0">
                <a:latin typeface="Consolas" panose="020B0609020204030204" pitchFamily="49" charset="0"/>
              </a:rPr>
              <a:t>BY </a:t>
            </a:r>
            <a:r>
              <a:rPr lang="de-DE" sz="1600" b="0" dirty="0" smtClean="0">
                <a:latin typeface="Consolas" panose="020B0609020204030204" pitchFamily="49" charset="0"/>
              </a:rPr>
              <a:t>Quarter)</a:t>
            </a:r>
            <a:endParaRPr lang="de-DE" sz="1600" b="0" dirty="0">
              <a:latin typeface="Consolas" panose="020B0609020204030204" pitchFamily="49" charset="0"/>
            </a:endParaRPr>
          </a:p>
          <a:p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50F4BD-970F-4FE7-BEB0-38BC767C1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06" y="2385281"/>
            <a:ext cx="818004" cy="3246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E9B620-E9BF-414B-BABE-63EAE006D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86" y="2063947"/>
            <a:ext cx="419374" cy="3250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4B17D-30F3-42FB-82B8-C0915E18AE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8219680" y="2368493"/>
            <a:ext cx="488081" cy="351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286" y="2056753"/>
            <a:ext cx="958893" cy="2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Windowing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Define window for computation </a:t>
            </a:r>
            <a:br>
              <a:rPr lang="en-US" dirty="0" smtClean="0"/>
            </a:br>
            <a:r>
              <a:rPr lang="en-US" dirty="0" smtClean="0"/>
              <a:t>(e.g., for moving average, </a:t>
            </a:r>
            <a:r>
              <a:rPr lang="en-US" dirty="0" err="1" smtClean="0"/>
              <a:t>cumsum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2"/>
          <p:cNvSpPr/>
          <p:nvPr/>
        </p:nvSpPr>
        <p:spPr>
          <a:xfrm>
            <a:off x="7810073" y="1059967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88010"/>
              </p:ext>
            </p:extLst>
          </p:nvPr>
        </p:nvGraphicFramePr>
        <p:xfrm>
          <a:off x="5290893" y="3914630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56772"/>
              </p:ext>
            </p:extLst>
          </p:nvPr>
        </p:nvGraphicFramePr>
        <p:xfrm>
          <a:off x="144129" y="3926846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472009" y="4799432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161" y="1545073"/>
            <a:ext cx="2288669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4007" y="1887794"/>
            <a:ext cx="2289275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406014" y="1178027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7847" y="1521344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Moving AVGs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412293" y="2740195"/>
            <a:ext cx="51846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 smtClean="0">
                <a:latin typeface="Consolas" panose="020B0609020204030204" pitchFamily="49" charset="0"/>
              </a:rPr>
              <a:t>Year, Quarter, Revenue,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r>
              <a:rPr lang="de-DE" sz="1600" b="1" dirty="0" smtClean="0">
                <a:latin typeface="Consolas" panose="020B0609020204030204" pitchFamily="49" charset="0"/>
              </a:rPr>
              <a:t>AVG</a:t>
            </a:r>
            <a:r>
              <a:rPr lang="de-DE" sz="1600" b="0" dirty="0" smtClean="0">
                <a:latin typeface="Consolas" panose="020B0609020204030204" pitchFamily="49" charset="0"/>
              </a:rPr>
              <a:t>(Revenue)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br>
              <a:rPr lang="de-DE" sz="1600" dirty="0" smtClean="0">
                <a:latin typeface="Consolas" panose="020B0609020204030204" pitchFamily="49" charset="0"/>
              </a:rPr>
            </a:br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OVER</a:t>
            </a:r>
            <a:r>
              <a:rPr lang="de-DE" sz="1600" dirty="0" smtClean="0">
                <a:latin typeface="Consolas" panose="020B0609020204030204" pitchFamily="49" charset="0"/>
              </a:rPr>
              <a:t> </a:t>
            </a:r>
            <a:r>
              <a:rPr lang="de-DE" sz="1600" b="0" dirty="0" smtClean="0">
                <a:latin typeface="Consolas" panose="020B0609020204030204" pitchFamily="49" charset="0"/>
              </a:rPr>
              <a:t>(</a:t>
            </a:r>
            <a:r>
              <a:rPr lang="de-DE" sz="1600" b="1" dirty="0" smtClean="0">
                <a:latin typeface="Consolas" panose="020B0609020204030204" pitchFamily="49" charset="0"/>
              </a:rPr>
              <a:t>ORDER </a:t>
            </a:r>
            <a:r>
              <a:rPr lang="de-DE" sz="1600" b="1" dirty="0">
                <a:latin typeface="Consolas" panose="020B0609020204030204" pitchFamily="49" charset="0"/>
              </a:rPr>
              <a:t>BY </a:t>
            </a:r>
            <a:r>
              <a:rPr lang="de-DE" sz="1600" b="0" dirty="0" smtClean="0">
                <a:latin typeface="Consolas" panose="020B0609020204030204" pitchFamily="49" charset="0"/>
              </a:rPr>
              <a:t>Year, Quarter</a:t>
            </a:r>
            <a:endParaRPr lang="de-DE" sz="1600" b="0" dirty="0">
              <a:latin typeface="Consolas" panose="020B0609020204030204" pitchFamily="49" charset="0"/>
            </a:endParaRPr>
          </a:p>
          <a:p>
            <a:r>
              <a:rPr lang="de-DE" sz="1600" b="0" dirty="0">
                <a:latin typeface="Consolas" panose="020B0609020204030204" pitchFamily="49" charset="0"/>
              </a:rPr>
              <a:t>  </a:t>
            </a:r>
            <a:r>
              <a:rPr lang="de-DE" sz="1600" b="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ROWS </a:t>
            </a:r>
            <a:r>
              <a:rPr lang="de-DE" sz="1600" b="1" dirty="0">
                <a:latin typeface="Consolas" panose="020B0609020204030204" pitchFamily="49" charset="0"/>
              </a:rPr>
              <a:t>BETWEEN 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</a:rPr>
              <a:t>1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PRECEDING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1" dirty="0" smtClean="0">
                <a:latin typeface="Consolas" panose="020B0609020204030204" pitchFamily="49" charset="0"/>
              </a:rPr>
              <a:t>AND </a:t>
            </a:r>
            <a:r>
              <a:rPr lang="de-DE" sz="1600" b="1" dirty="0">
                <a:latin typeface="Consolas" panose="020B0609020204030204" pitchFamily="49" charset="0"/>
              </a:rPr>
              <a:t>CURRENT </a:t>
            </a:r>
            <a:r>
              <a:rPr lang="de-DE" sz="1600" b="1" dirty="0" smtClean="0">
                <a:latin typeface="Consolas" panose="020B0609020204030204" pitchFamily="49" charset="0"/>
              </a:rPr>
              <a:t>ROW</a:t>
            </a:r>
            <a:r>
              <a:rPr lang="de-DE" sz="1600" b="0" dirty="0" smtClean="0">
                <a:latin typeface="Consolas" panose="020B0609020204030204" pitchFamily="49" charset="0"/>
              </a:rPr>
              <a:t>)</a:t>
            </a:r>
            <a:endParaRPr lang="de-DE" sz="1600" b="0" dirty="0">
              <a:latin typeface="Consolas" panose="020B0609020204030204" pitchFamily="49" charset="0"/>
            </a:endParaRPr>
          </a:p>
          <a:p>
            <a:r>
              <a:rPr lang="de-DE" sz="1600" dirty="0" smtClean="0"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958294" y="4471517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59969" y="484498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51596" y="5218444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933177" y="5581857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44901" y="594527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48246" y="5581857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939870" y="5211744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951593" y="4841633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953269" y="4481567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6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Trend: Cloud Data Warehousing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</a:t>
            </a:r>
            <a:r>
              <a:rPr lang="en-US" dirty="0" smtClean="0">
                <a:solidFill>
                  <a:schemeClr val="accent1"/>
                </a:solidFill>
              </a:rPr>
              <a:t>Google</a:t>
            </a:r>
            <a:r>
              <a:rPr lang="en-US" dirty="0" smtClean="0"/>
              <a:t> Big Query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#2 </a:t>
            </a:r>
            <a:r>
              <a:rPr lang="en-US" dirty="0" smtClean="0">
                <a:solidFill>
                  <a:schemeClr val="accent1"/>
                </a:solidFill>
              </a:rPr>
              <a:t>Amazon</a:t>
            </a:r>
            <a:r>
              <a:rPr lang="en-US" dirty="0" smtClean="0"/>
              <a:t> Redshift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#3 </a:t>
            </a:r>
            <a:r>
              <a:rPr lang="en-US" dirty="0" smtClean="0">
                <a:solidFill>
                  <a:schemeClr val="accent1"/>
                </a:solidFill>
              </a:rPr>
              <a:t>Microsoft</a:t>
            </a:r>
            <a:r>
              <a:rPr lang="en-US" dirty="0" smtClean="0"/>
              <a:t> Azure Data Warehouse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#</a:t>
            </a:r>
            <a:r>
              <a:rPr lang="en-US" dirty="0" smtClean="0"/>
              <a:t>4 </a:t>
            </a:r>
            <a:r>
              <a:rPr lang="en-US" dirty="0" smtClean="0">
                <a:solidFill>
                  <a:schemeClr val="accent1"/>
                </a:solidFill>
              </a:rPr>
              <a:t>IBM</a:t>
            </a:r>
            <a:r>
              <a:rPr lang="en-US" dirty="0" smtClean="0"/>
              <a:t> </a:t>
            </a:r>
            <a:r>
              <a:rPr lang="en-US" dirty="0" err="1" smtClean="0"/>
              <a:t>BlueMix</a:t>
            </a:r>
            <a:r>
              <a:rPr lang="en-US" dirty="0" smtClean="0"/>
              <a:t> </a:t>
            </a:r>
            <a:r>
              <a:rPr lang="en-US" dirty="0" err="1" smtClean="0"/>
              <a:t>dashDB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#5 Snowflake Data Warehouse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038" y="5458055"/>
            <a:ext cx="561916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038" y="4474428"/>
            <a:ext cx="561701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038" y="2446554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038" y="1396204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3015" y="1486639"/>
            <a:ext cx="344658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[Google, Kazunori Sato: An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Look at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Google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2097" y="2322328"/>
            <a:ext cx="36592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Gupta, Deepak Agarwal, Derek Tan, Jakub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Kulesza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Rahul Pathak, Stefano Stefani,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Vidhya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Srinivasan: Amazon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Redshift and the Case for Simpler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5336" y="4434158"/>
            <a:ext cx="29475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[IBM: IBM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dashDB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Cloud-based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warehousing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as-a-service, built for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analytics, IBM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White Paper 2015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3451" y="5531098"/>
            <a:ext cx="33310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al.: The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Snowflake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Elastic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7977" y="669244"/>
            <a:ext cx="17617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</a:p>
        </p:txBody>
      </p:sp>
    </p:spTree>
    <p:extLst>
      <p:ext uri="{BB962C8B-B14F-4D97-AF65-F5344CB8AC3E}">
        <p14:creationId xmlns:p14="http://schemas.microsoft.com/office/powerpoint/2010/main" val="29451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Trend: Data Lakes and Lakehouse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25" y="1315574"/>
            <a:ext cx="7728331" cy="317672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87977" y="669244"/>
            <a:ext cx="17617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2153" y="4674416"/>
            <a:ext cx="453542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Zahari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et. al,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Lakehouse: A New Generation of Open Platforms that Unify Data Warehousing and Advanced Analytics. 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 2021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2153" y="5604422"/>
            <a:ext cx="4535424" cy="523220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Simitsis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et.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al., The History, Present, and Future of ETL Technology,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DOLAP 2023]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014" y="4542898"/>
            <a:ext cx="559079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63" y="5504844"/>
            <a:ext cx="560730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9044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</a:t>
            </a:r>
            <a:r>
              <a:rPr lang="en-US" dirty="0" smtClean="0">
                <a:solidFill>
                  <a:schemeClr val="accent1"/>
                </a:solidFill>
              </a:rPr>
              <a:t>Q&amp;A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Warehousing (DWH)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DWH architecture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Multidimensional modeling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Extraction</a:t>
            </a:r>
            <a:r>
              <a:rPr lang="en-US" dirty="0">
                <a:solidFill>
                  <a:schemeClr val="tx1"/>
                </a:solidFill>
              </a:rPr>
              <a:t>, Transformation, Loading (ETL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ETL process, errors, and data flows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SQL/OLAP Extensions</a:t>
            </a:r>
          </a:p>
          <a:p>
            <a:pPr lvl="1"/>
            <a:r>
              <a:rPr lang="en-US" dirty="0" smtClean="0"/>
              <a:t>Multi-grouping </a:t>
            </a:r>
            <a:r>
              <a:rPr lang="en-US" dirty="0"/>
              <a:t>o</a:t>
            </a:r>
            <a:r>
              <a:rPr lang="en-US" dirty="0" smtClean="0"/>
              <a:t>perations</a:t>
            </a:r>
          </a:p>
          <a:p>
            <a:pPr lvl="1"/>
            <a:r>
              <a:rPr lang="en-US" dirty="0" smtClean="0"/>
              <a:t>Reporting functions</a:t>
            </a:r>
          </a:p>
          <a:p>
            <a:pPr lvl="1"/>
            <a:endParaRPr lang="en-US" dirty="0"/>
          </a:p>
          <a:p>
            <a:r>
              <a:rPr lang="en-US" dirty="0" smtClean="0"/>
              <a:t>Next Lectures (</a:t>
            </a:r>
            <a:r>
              <a:rPr lang="en-US" dirty="0" smtClean="0">
                <a:solidFill>
                  <a:schemeClr val="accent1"/>
                </a:solidFill>
              </a:rPr>
              <a:t>Data Integration Architectures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03 </a:t>
            </a:r>
            <a:r>
              <a:rPr lang="en-US" b="1" dirty="0">
                <a:solidFill>
                  <a:srgbClr val="7889FB"/>
                </a:solidFill>
              </a:rPr>
              <a:t>Message-oriented Middleware, EAI, and Replication</a:t>
            </a:r>
            <a:r>
              <a:rPr lang="en-US" dirty="0"/>
              <a:t> </a:t>
            </a:r>
            <a:r>
              <a:rPr lang="en-US" b="0" dirty="0"/>
              <a:t>[Oct </a:t>
            </a:r>
            <a:r>
              <a:rPr lang="en-US" dirty="0" smtClean="0"/>
              <a:t>20</a:t>
            </a:r>
            <a:r>
              <a:rPr lang="en-US" b="0" dirty="0" smtClean="0"/>
              <a:t>]</a:t>
            </a:r>
            <a:endParaRPr lang="en-US" b="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dirty="0"/>
              <a:t> [Oct </a:t>
            </a:r>
            <a:r>
              <a:rPr lang="en-US" dirty="0" smtClean="0"/>
              <a:t>27]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05 </a:t>
            </a:r>
            <a:r>
              <a:rPr lang="en-US" b="1" dirty="0">
                <a:solidFill>
                  <a:srgbClr val="7889FB"/>
                </a:solidFill>
              </a:rPr>
              <a:t>Entity Linking and Deduplication</a:t>
            </a:r>
            <a:r>
              <a:rPr lang="en-US" dirty="0"/>
              <a:t> [Nov </a:t>
            </a:r>
            <a:r>
              <a:rPr lang="en-US" dirty="0" smtClean="0"/>
              <a:t>03]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06 </a:t>
            </a:r>
            <a:r>
              <a:rPr lang="en-US" b="1" dirty="0">
                <a:solidFill>
                  <a:srgbClr val="7889FB"/>
                </a:solidFill>
              </a:rPr>
              <a:t>Data Cleaning and Data Fusion</a:t>
            </a:r>
            <a:r>
              <a:rPr lang="en-US" dirty="0"/>
              <a:t> [</a:t>
            </a:r>
            <a:r>
              <a:rPr lang="en-US"/>
              <a:t>Nov </a:t>
            </a:r>
            <a:r>
              <a:rPr lang="en-US" smtClean="0"/>
              <a:t>10]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796" y="689859"/>
            <a:ext cx="900310" cy="1128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1623" y="1117689"/>
            <a:ext cx="2435083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sz="1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profound cultural assumption in the business world that </a:t>
            </a:r>
            <a:r>
              <a:rPr lang="en-US" sz="1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only we </a:t>
            </a:r>
            <a:r>
              <a:rPr lang="en-US" sz="1400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see </a:t>
            </a:r>
            <a:r>
              <a:rPr lang="en-US" sz="1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our data, we could manage our businesses more effectively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This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cultural assumption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is so deeply rooted that we take it for granted. Yet this is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mission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the data warehouse, and this is why </a:t>
            </a:r>
            <a:r>
              <a: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warehouse is </a:t>
            </a:r>
            <a:r>
              <a:rPr lang="en-US" sz="1400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permanent </a:t>
            </a:r>
            <a:r>
              <a: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 </a:t>
            </a:r>
            <a:r>
              <a:rPr lang="en-US" sz="1400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[…] </a:t>
            </a:r>
            <a:r>
              <a: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as it morphs and </a:t>
            </a:r>
            <a:r>
              <a:rPr lang="en-US" sz="1400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its </a:t>
            </a:r>
            <a:r>
              <a: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-- Ralph Kimball, Joe Caserta; 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3310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04775" y="609145"/>
            <a:ext cx="8936688" cy="3476625"/>
            <a:chOff x="104775" y="2176685"/>
            <a:chExt cx="8936688" cy="3476625"/>
          </a:xfrm>
        </p:grpSpPr>
        <p:sp>
          <p:nvSpPr>
            <p:cNvPr id="32" name="Gleichschenkliges Dreieck 59"/>
            <p:cNvSpPr>
              <a:spLocks/>
            </p:cNvSpPr>
            <p:nvPr/>
          </p:nvSpPr>
          <p:spPr>
            <a:xfrm>
              <a:off x="1095375" y="2176685"/>
              <a:ext cx="7058026" cy="3476625"/>
            </a:xfrm>
            <a:prstGeom prst="triangle">
              <a:avLst/>
            </a:prstGeom>
            <a:solidFill>
              <a:srgbClr val="7889F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Systems</a:t>
              </a:r>
            </a:p>
          </p:txBody>
        </p:sp>
        <p:sp>
          <p:nvSpPr>
            <p:cNvPr id="33" name="Gleichschenkliges Dreieck 62"/>
            <p:cNvSpPr>
              <a:spLocks/>
            </p:cNvSpPr>
            <p:nvPr/>
          </p:nvSpPr>
          <p:spPr>
            <a:xfrm>
              <a:off x="1863520" y="2182302"/>
              <a:ext cx="5511165" cy="2470884"/>
            </a:xfrm>
            <a:prstGeom prst="triangl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 Systems</a:t>
              </a:r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11689"/>
            <a:stretch>
              <a:fillRect/>
            </a:stretch>
          </p:blipFill>
          <p:spPr bwMode="auto">
            <a:xfrm>
              <a:off x="2432364" y="4693709"/>
              <a:ext cx="962025" cy="84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hteck 68"/>
            <p:cNvSpPr/>
            <p:nvPr/>
          </p:nvSpPr>
          <p:spPr>
            <a:xfrm>
              <a:off x="4692668" y="47387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ERP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79388" y="4502975"/>
              <a:ext cx="1362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hteck 70"/>
            <p:cNvSpPr/>
            <p:nvPr/>
          </p:nvSpPr>
          <p:spPr>
            <a:xfrm>
              <a:off x="7539333" y="5221322"/>
              <a:ext cx="1377822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eCommerce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b="8708"/>
            <a:stretch>
              <a:fillRect/>
            </a:stretch>
          </p:blipFill>
          <p:spPr bwMode="auto">
            <a:xfrm>
              <a:off x="104775" y="4314161"/>
              <a:ext cx="1216479" cy="111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hteck 72"/>
            <p:cNvSpPr/>
            <p:nvPr/>
          </p:nvSpPr>
          <p:spPr>
            <a:xfrm>
              <a:off x="859909" y="5208914"/>
              <a:ext cx="827318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SCM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hteck 73"/>
            <p:cNvSpPr/>
            <p:nvPr/>
          </p:nvSpPr>
          <p:spPr>
            <a:xfrm>
              <a:off x="6645293" y="48530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CRM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hteck 74"/>
            <p:cNvSpPr/>
            <p:nvPr/>
          </p:nvSpPr>
          <p:spPr>
            <a:xfrm>
              <a:off x="3009900" y="4711282"/>
              <a:ext cx="1008643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</a:t>
              </a:r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11043" t="8592" r="12077" b="4900"/>
            <a:stretch>
              <a:fillRect/>
            </a:stretch>
          </p:blipFill>
          <p:spPr bwMode="auto">
            <a:xfrm>
              <a:off x="5629275" y="4681760"/>
              <a:ext cx="891631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38550" y="3765161"/>
              <a:ext cx="827966" cy="66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4481568" y="3684775"/>
              <a:ext cx="729801" cy="76944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  <a:r>
              <a:rPr lang="en-US" b="0" dirty="0" smtClean="0"/>
              <a:t>Queries over consolidated and cleaned data </a:t>
            </a:r>
            <a:br>
              <a:rPr lang="en-US" b="0" dirty="0" smtClean="0"/>
            </a:br>
            <a:r>
              <a:rPr lang="en-US" b="0" dirty="0" smtClean="0"/>
              <a:t>of several, potentially heterogeneous, data sources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Tradeoffs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Analytical query performance:</a:t>
            </a:r>
            <a:r>
              <a:rPr lang="en-US" dirty="0"/>
              <a:t> write vs read optimized data stores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Virtualization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overhead </a:t>
            </a:r>
            <a:r>
              <a:rPr lang="en-US" dirty="0" smtClean="0"/>
              <a:t>of remote </a:t>
            </a:r>
            <a:r>
              <a:rPr lang="en-US" dirty="0"/>
              <a:t>access, source systems affected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Consistency:</a:t>
            </a:r>
            <a:r>
              <a:rPr lang="en-US" dirty="0" smtClean="0"/>
              <a:t> sync vs </a:t>
            </a:r>
            <a:r>
              <a:rPr lang="en-US" dirty="0" err="1" smtClean="0"/>
              <a:t>async</a:t>
            </a:r>
            <a:r>
              <a:rPr lang="en-US" dirty="0" smtClean="0"/>
              <a:t> changes, time regime </a:t>
            </a:r>
            <a:r>
              <a:rPr lang="en-US" dirty="0" smtClean="0">
                <a:sym typeface="Wingdings" panose="05000000000000000000" pitchFamily="2" charset="2"/>
              </a:rPr>
              <a:t> up-to-date?</a:t>
            </a:r>
            <a:endParaRPr lang="en-US" dirty="0" smtClean="0"/>
          </a:p>
          <a:p>
            <a:pPr lvl="1"/>
            <a:r>
              <a:rPr lang="en-US" b="1" dirty="0" smtClean="0"/>
              <a:t>Others: </a:t>
            </a:r>
            <a:r>
              <a:rPr lang="en-US" dirty="0" smtClean="0"/>
              <a:t>history, </a:t>
            </a:r>
            <a:r>
              <a:rPr lang="en-US" b="1" dirty="0" smtClean="0">
                <a:solidFill>
                  <a:schemeClr val="accent1"/>
                </a:solidFill>
              </a:rPr>
              <a:t>flexibility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redundancy</a:t>
            </a:r>
            <a:r>
              <a:rPr lang="en-US" dirty="0" smtClean="0"/>
              <a:t>, effort for </a:t>
            </a:r>
            <a:r>
              <a:rPr lang="en-US" b="1" dirty="0" smtClean="0">
                <a:solidFill>
                  <a:schemeClr val="accent1"/>
                </a:solidFill>
              </a:rPr>
              <a:t>data exchange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Tradeoffs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3985" y="2187576"/>
            <a:ext cx="405747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OLTP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(Online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Transaction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Processing)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 OLAP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(Online Analytical Processing)</a:t>
            </a:r>
          </a:p>
        </p:txBody>
      </p:sp>
    </p:spTree>
    <p:extLst>
      <p:ext uri="{BB962C8B-B14F-4D97-AF65-F5344CB8AC3E}">
        <p14:creationId xmlns:p14="http://schemas.microsoft.com/office/powerpoint/2010/main" val="15258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 Architecture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Can 1"/>
          <p:cNvSpPr/>
          <p:nvPr/>
        </p:nvSpPr>
        <p:spPr>
          <a:xfrm>
            <a:off x="1823776" y="5305530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n 9"/>
          <p:cNvSpPr/>
          <p:nvPr/>
        </p:nvSpPr>
        <p:spPr>
          <a:xfrm>
            <a:off x="3024871" y="3129023"/>
            <a:ext cx="3235253" cy="1252056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</a:p>
          <a:p>
            <a:pPr algn="ctr">
              <a:lnSpc>
                <a:spcPts val="18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(consolidated raw data, aggregates, metadata)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n 11"/>
          <p:cNvSpPr/>
          <p:nvPr/>
        </p:nvSpPr>
        <p:spPr>
          <a:xfrm>
            <a:off x="5119955" y="5305530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6697706" y="5245241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lded Corner 12"/>
          <p:cNvSpPr/>
          <p:nvPr/>
        </p:nvSpPr>
        <p:spPr>
          <a:xfrm>
            <a:off x="6779768" y="5307207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lded Corner 13"/>
          <p:cNvSpPr/>
          <p:nvPr/>
        </p:nvSpPr>
        <p:spPr>
          <a:xfrm>
            <a:off x="6871879" y="5409363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/>
          <a:srcRect l="11043" t="8592" r="12077" b="4900"/>
          <a:stretch>
            <a:fillRect/>
          </a:stretch>
        </p:blipFill>
        <p:spPr bwMode="auto">
          <a:xfrm>
            <a:off x="3468877" y="5274612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68"/>
          <p:cNvSpPr/>
          <p:nvPr/>
        </p:nvSpPr>
        <p:spPr>
          <a:xfrm>
            <a:off x="3572816" y="5737078"/>
            <a:ext cx="659375" cy="373223"/>
          </a:xfrm>
          <a:prstGeom prst="rect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1800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8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>
            <a:stCxn id="2" idx="1"/>
            <a:endCxn id="50" idx="1"/>
          </p:cNvCxnSpPr>
          <p:nvPr/>
        </p:nvCxnSpPr>
        <p:spPr>
          <a:xfrm flipV="1">
            <a:off x="2351315" y="4437149"/>
            <a:ext cx="1509923" cy="8683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</p:cNvCxnSpPr>
          <p:nvPr/>
        </p:nvCxnSpPr>
        <p:spPr>
          <a:xfrm flipV="1">
            <a:off x="3914693" y="4648584"/>
            <a:ext cx="338251" cy="62602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1"/>
          </p:cNvCxnSpPr>
          <p:nvPr/>
        </p:nvCxnSpPr>
        <p:spPr>
          <a:xfrm flipH="1" flipV="1">
            <a:off x="4978800" y="4648584"/>
            <a:ext cx="668694" cy="6569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0"/>
            <a:endCxn id="50" idx="3"/>
          </p:cNvCxnSpPr>
          <p:nvPr/>
        </p:nvCxnSpPr>
        <p:spPr>
          <a:xfrm flipH="1" flipV="1">
            <a:off x="5423757" y="4437149"/>
            <a:ext cx="1543877" cy="80809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33340" y="4278923"/>
            <a:ext cx="26772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replication,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ETL vs ELT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26474" y="3373994"/>
            <a:ext cx="20826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Materialized, non-volatile integration</a:t>
            </a:r>
          </a:p>
        </p:txBody>
      </p:sp>
      <p:sp>
        <p:nvSpPr>
          <p:cNvPr id="31" name="Can 30"/>
          <p:cNvSpPr/>
          <p:nvPr/>
        </p:nvSpPr>
        <p:spPr>
          <a:xfrm>
            <a:off x="2552497" y="1374823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Mart 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an 31"/>
          <p:cNvSpPr/>
          <p:nvPr/>
        </p:nvSpPr>
        <p:spPr>
          <a:xfrm>
            <a:off x="4166413" y="1374823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Mart 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5780329" y="1377501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Mart 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Arrow Connector 33"/>
          <p:cNvCxnSpPr>
            <a:stCxn id="10" idx="1"/>
            <a:endCxn id="31" idx="3"/>
          </p:cNvCxnSpPr>
          <p:nvPr/>
        </p:nvCxnSpPr>
        <p:spPr>
          <a:xfrm flipH="1" flipV="1">
            <a:off x="3024871" y="2263466"/>
            <a:ext cx="1617627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1"/>
            <a:endCxn id="32" idx="3"/>
          </p:cNvCxnSpPr>
          <p:nvPr/>
        </p:nvCxnSpPr>
        <p:spPr>
          <a:xfrm flipH="1" flipV="1">
            <a:off x="4638787" y="2263466"/>
            <a:ext cx="3711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1"/>
            <a:endCxn id="33" idx="3"/>
          </p:cNvCxnSpPr>
          <p:nvPr/>
        </p:nvCxnSpPr>
        <p:spPr>
          <a:xfrm flipV="1">
            <a:off x="4642498" y="2266144"/>
            <a:ext cx="1610205" cy="86287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9" y="5387819"/>
            <a:ext cx="860667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6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9" y="3453667"/>
            <a:ext cx="860667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9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5" r="33354"/>
          <a:stretch>
            <a:fillRect/>
          </a:stretch>
        </p:blipFill>
        <p:spPr bwMode="auto">
          <a:xfrm>
            <a:off x="234584" y="1530947"/>
            <a:ext cx="859410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591165" y="5166526"/>
            <a:ext cx="145909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Operational source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19121" y="1309636"/>
            <a:ext cx="215405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Analysis-centric independent subsets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(e.g., geo, org, functional)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861238" y="4225713"/>
            <a:ext cx="1562519" cy="422871"/>
          </a:xfrm>
          <a:prstGeom prst="roundRect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Staging Area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  <p:bldP spid="30" grpId="0"/>
      <p:bldP spid="31" grpId="0" animBg="1"/>
      <p:bldP spid="32" grpId="0" animBg="1"/>
      <p:bldP spid="33" grpId="0" animBg="1"/>
      <p:bldP spid="49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 </a:t>
            </a:r>
            <a:r>
              <a:rPr lang="en-US" dirty="0" smtClean="0"/>
              <a:t>Architecture,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Warehouse (DWH)</a:t>
            </a:r>
          </a:p>
          <a:p>
            <a:pPr marL="685800" lvl="2">
              <a:buClr>
                <a:srgbClr val="F70146"/>
              </a:buClr>
            </a:pPr>
            <a:r>
              <a:rPr lang="en-US" dirty="0" smtClean="0"/>
              <a:t>“A </a:t>
            </a:r>
            <a:r>
              <a:rPr lang="en-US" i="1" dirty="0"/>
              <a:t>d</a:t>
            </a:r>
            <a:r>
              <a:rPr lang="en-US" i="1" dirty="0" smtClean="0"/>
              <a:t>ata </a:t>
            </a:r>
            <a:r>
              <a:rPr lang="en-US" i="1" dirty="0"/>
              <a:t>warehouse is a </a:t>
            </a:r>
            <a:r>
              <a:rPr lang="en-US" b="1" i="1" dirty="0"/>
              <a:t>subject-oriented, integrated, </a:t>
            </a:r>
            <a:r>
              <a:rPr lang="en-US" b="1" i="1" dirty="0" smtClean="0"/>
              <a:t>time-varying</a:t>
            </a:r>
            <a:r>
              <a:rPr lang="en-US" b="1" i="1" dirty="0"/>
              <a:t>,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non-volatile </a:t>
            </a:r>
            <a:r>
              <a:rPr lang="en-US" i="1" dirty="0"/>
              <a:t>collection of data in support of the management's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decision-making process.” </a:t>
            </a:r>
            <a:r>
              <a:rPr lang="de-DE" dirty="0" smtClean="0"/>
              <a:t>(Bill </a:t>
            </a:r>
            <a:r>
              <a:rPr lang="de-DE" dirty="0"/>
              <a:t>Inmon)</a:t>
            </a:r>
          </a:p>
          <a:p>
            <a:pPr lvl="1"/>
            <a:r>
              <a:rPr lang="en-US" b="1" dirty="0" smtClean="0"/>
              <a:t>#1 </a:t>
            </a:r>
            <a:r>
              <a:rPr lang="en-US" b="1" dirty="0" smtClean="0">
                <a:solidFill>
                  <a:schemeClr val="accent1"/>
                </a:solidFill>
              </a:rPr>
              <a:t>Subject-oriented:</a:t>
            </a:r>
            <a:r>
              <a:rPr lang="en-US" dirty="0" smtClean="0"/>
              <a:t> analysis-centric organization (e.g., sales) </a:t>
            </a:r>
            <a:r>
              <a:rPr lang="en-US" dirty="0" smtClean="0">
                <a:sym typeface="Wingdings" panose="05000000000000000000" pitchFamily="2" charset="2"/>
              </a:rPr>
              <a:t> Data Mart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#2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Integrated:</a:t>
            </a:r>
            <a:r>
              <a:rPr lang="en-US" dirty="0" smtClean="0">
                <a:sym typeface="Wingdings" panose="05000000000000000000" pitchFamily="2" charset="2"/>
              </a:rPr>
              <a:t> consistent data from different data sources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#3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Time-varying: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History (snapshots of sources), and temporal modelling</a:t>
            </a:r>
            <a:endParaRPr lang="en-US" dirty="0"/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#4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Non-volatile: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Read-only access, limited to periodic data loading by admin</a:t>
            </a:r>
          </a:p>
          <a:p>
            <a:pPr lvl="1"/>
            <a:endParaRPr lang="en-US" dirty="0"/>
          </a:p>
          <a:p>
            <a:r>
              <a:rPr lang="en-US" dirty="0" smtClean="0"/>
              <a:t>Different DWH Instantiations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Single DWH system</a:t>
            </a:r>
            <a:r>
              <a:rPr lang="en-US" dirty="0" smtClean="0"/>
              <a:t> with virtual/materialized views for data marts</a:t>
            </a:r>
          </a:p>
          <a:p>
            <a:pPr lvl="1"/>
            <a:r>
              <a:rPr lang="en-US" dirty="0" smtClean="0"/>
              <a:t>Separate systems for consolidated DWH and aggregates/data marts (</a:t>
            </a:r>
            <a:r>
              <a:rPr lang="en-US" b="1" dirty="0" smtClean="0">
                <a:solidFill>
                  <a:srgbClr val="7889FB"/>
                </a:solidFill>
              </a:rPr>
              <a:t>dependent data marts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Data-Mart-local staging areas and ETL (</a:t>
            </a:r>
            <a:r>
              <a:rPr lang="en-US" b="1" dirty="0" smtClean="0">
                <a:solidFill>
                  <a:srgbClr val="7889FB"/>
                </a:solidFill>
              </a:rPr>
              <a:t>independent data marts</a:t>
            </a:r>
            <a:r>
              <a:rPr lang="en-US" dirty="0" smtClean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84" y="1452742"/>
            <a:ext cx="821347" cy="10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5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ctangle 52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Modeling: Data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Metaphor: </a:t>
            </a:r>
            <a:r>
              <a:rPr lang="en-US" dirty="0" smtClean="0">
                <a:solidFill>
                  <a:schemeClr val="accent1"/>
                </a:solidFill>
              </a:rPr>
              <a:t>Data Cube</a:t>
            </a:r>
          </a:p>
          <a:p>
            <a:pPr lvl="1"/>
            <a:r>
              <a:rPr lang="en-US" dirty="0" smtClean="0"/>
              <a:t>Qualifying data (categories, dimensions)</a:t>
            </a:r>
          </a:p>
          <a:p>
            <a:pPr lvl="1"/>
            <a:r>
              <a:rPr lang="en-US" dirty="0" smtClean="0"/>
              <a:t>Quantifying data (cells)</a:t>
            </a:r>
          </a:p>
          <a:p>
            <a:pPr lvl="1"/>
            <a:r>
              <a:rPr lang="en-US" dirty="0" smtClean="0"/>
              <a:t>Often sparse (0 for empty cells)</a:t>
            </a:r>
          </a:p>
          <a:p>
            <a:pPr lvl="1"/>
            <a:endParaRPr lang="en-US" dirty="0"/>
          </a:p>
          <a:p>
            <a:r>
              <a:rPr lang="de-DE" dirty="0" smtClean="0"/>
              <a:t>Multi-dimensional Schema</a:t>
            </a:r>
            <a:endParaRPr lang="de-DE" dirty="0"/>
          </a:p>
          <a:p>
            <a:pPr lvl="1"/>
            <a:r>
              <a:rPr lang="de-DE" dirty="0" smtClean="0"/>
              <a:t>Set of </a:t>
            </a:r>
            <a:r>
              <a:rPr lang="de-DE" b="1" dirty="0" smtClean="0">
                <a:solidFill>
                  <a:srgbClr val="7889FB"/>
                </a:solidFill>
              </a:rPr>
              <a:t>dimension hierarchies</a:t>
            </a:r>
            <a:r>
              <a:rPr lang="de-DE" dirty="0" smtClean="0">
                <a:solidFill>
                  <a:srgbClr val="7889FB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/>
              <a:t>D</a:t>
            </a:r>
            <a:r>
              <a:rPr lang="de-DE" baseline="30000" dirty="0"/>
              <a:t>1</a:t>
            </a:r>
            <a:r>
              <a:rPr lang="de-DE" dirty="0"/>
              <a:t>,…, </a:t>
            </a:r>
            <a:r>
              <a:rPr lang="de-DE" dirty="0" smtClean="0"/>
              <a:t>D</a:t>
            </a:r>
            <a:r>
              <a:rPr lang="de-DE" baseline="30000" dirty="0" smtClean="0"/>
              <a:t>n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Set of </a:t>
            </a:r>
            <a:r>
              <a:rPr lang="de-DE" b="1" dirty="0" smtClean="0">
                <a:solidFill>
                  <a:srgbClr val="7889FB"/>
                </a:solidFill>
              </a:rPr>
              <a:t>measures</a:t>
            </a:r>
            <a:r>
              <a:rPr lang="de-DE" dirty="0" smtClean="0"/>
              <a:t> (</a:t>
            </a:r>
            <a:r>
              <a:rPr lang="de-DE" dirty="0"/>
              <a:t>M</a:t>
            </a:r>
            <a:r>
              <a:rPr lang="de-DE" baseline="30000" dirty="0"/>
              <a:t>1</a:t>
            </a:r>
            <a:r>
              <a:rPr lang="de-DE" dirty="0"/>
              <a:t>,...,</a:t>
            </a:r>
            <a:r>
              <a:rPr lang="de-DE" dirty="0" smtClean="0"/>
              <a:t>M</a:t>
            </a:r>
            <a:r>
              <a:rPr lang="de-DE" baseline="30000" dirty="0" smtClean="0"/>
              <a:t>m</a:t>
            </a:r>
            <a:r>
              <a:rPr lang="de-DE" dirty="0" smtClean="0"/>
              <a:t>)</a:t>
            </a:r>
            <a:endParaRPr lang="de-DE" dirty="0"/>
          </a:p>
          <a:p>
            <a:pPr lvl="1"/>
            <a:endParaRPr lang="en-US" dirty="0" smtClean="0"/>
          </a:p>
          <a:p>
            <a:r>
              <a:rPr lang="en-US" dirty="0" smtClean="0"/>
              <a:t>Dimension Hierarchy</a:t>
            </a:r>
          </a:p>
          <a:p>
            <a:pPr lvl="1"/>
            <a:r>
              <a:rPr lang="en-US" dirty="0" smtClean="0"/>
              <a:t>Partially-ordered set D of categorical </a:t>
            </a:r>
            <a:br>
              <a:rPr lang="en-US" dirty="0" smtClean="0"/>
            </a:br>
            <a:r>
              <a:rPr lang="en-US" dirty="0"/>
              <a:t>attributes ({D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Top</a:t>
            </a:r>
            <a:r>
              <a:rPr lang="en-US" baseline="-25000" dirty="0" err="1"/>
              <a:t>D</a:t>
            </a:r>
            <a:r>
              <a:rPr lang="en-US" dirty="0"/>
              <a:t>};→)</a:t>
            </a:r>
          </a:p>
          <a:p>
            <a:pPr lvl="1"/>
            <a:r>
              <a:rPr lang="en-US" dirty="0" smtClean="0"/>
              <a:t>Generic </a:t>
            </a:r>
            <a:r>
              <a:rPr lang="en-US" b="1" dirty="0" smtClean="0">
                <a:solidFill>
                  <a:srgbClr val="7889FB"/>
                </a:solidFill>
              </a:rPr>
              <a:t>maximum element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Existing </a:t>
            </a:r>
            <a:r>
              <a:rPr lang="en-US" b="1" dirty="0" smtClean="0">
                <a:solidFill>
                  <a:schemeClr val="accent1"/>
                </a:solidFill>
              </a:rPr>
              <a:t>minimum element</a:t>
            </a:r>
            <a:r>
              <a:rPr lang="en-US" dirty="0" smtClean="0"/>
              <a:t>  (primary attribute)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674609" y="1465537"/>
            <a:ext cx="2273523" cy="2220390"/>
            <a:chOff x="3278045" y="2261177"/>
            <a:chExt cx="2273523" cy="2220390"/>
          </a:xfrm>
        </p:grpSpPr>
        <p:sp>
          <p:nvSpPr>
            <p:cNvPr id="15" name="Cube 14"/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Cube 16"/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Cube 22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Cube 26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8" name="Cube 27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Cube 28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" name="Cube 29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Cube 30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Cube 31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Cube 32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Cube 33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" name="Cube 34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6" name="Cube 35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" name="Cube 36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" name="Cube 37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" name="Cube 38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" name="Cube 39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1" name="Cube 40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Cube 41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Cube 42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Cube 43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Cube 44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6" name="Cube 45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" name="Cube 46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" name="Cube 47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" name="Cube 48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" name="Cube 49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2" name="Cube 51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4" name="Cube 53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5" name="Cube 54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6" name="Cube 55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18588" y="1601139"/>
            <a:ext cx="2273523" cy="2220390"/>
            <a:chOff x="3278045" y="2261177"/>
            <a:chExt cx="2273523" cy="2220390"/>
          </a:xfrm>
        </p:grpSpPr>
        <p:sp>
          <p:nvSpPr>
            <p:cNvPr id="66" name="Cube 65"/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7" name="Cube 66"/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8" name="Cube 67"/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9" name="Cube 68"/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0" name="Cube 69"/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3" name="Cube 7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4" name="Cube 7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5" name="Cube 7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6" name="Cube 7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7" name="Cube 7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8" name="Cube 7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9" name="Cube 7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0" name="Cube 7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" name="Cube 8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2" name="Cube 8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3" name="Cube 8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4" name="Cube 8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5" name="Cube 8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6" name="Cube 8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7" name="Cube 8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8" name="Cube 8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9" name="Cube 8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0" name="Cube 8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1" name="Cube 9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" name="Cube 9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3" name="Cube 9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4" name="Cube 9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5" name="Cube 9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6" name="Cube 9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7" name="Cube 9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8" name="Cube 9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9" name="Cube 9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0" name="Cube 9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1" name="Cube 10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2" name="Cube 10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3" name="Cube 10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4" name="Cube 10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5" name="Cube 10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6" name="Cube 10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7" name="Cube 10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6357390" y="1736741"/>
            <a:ext cx="2273523" cy="2220390"/>
            <a:chOff x="3278045" y="2261177"/>
            <a:chExt cx="2273523" cy="2220390"/>
          </a:xfrm>
        </p:grpSpPr>
        <p:sp>
          <p:nvSpPr>
            <p:cNvPr id="316" name="Cube 315"/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7" name="Cube 316"/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8" name="Cube 317"/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9" name="Cube 318"/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0" name="Cube 319"/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3" name="Cube 32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4" name="Cube 32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5" name="Cube 32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6" name="Cube 32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7" name="Cube 32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8" name="Cube 32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9" name="Cube 32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0" name="Cube 32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1" name="Cube 33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5" name="Cube 33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6" name="Cube 33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7" name="Cube 33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8" name="Cube 33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9" name="Cube 33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0" name="Cube 33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1" name="Cube 34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2" name="Cube 34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3" name="Cube 34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4" name="Cube 34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5" name="Cube 34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6" name="Cube 34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7" name="Cube 34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8" name="Cube 34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9" name="Cube 34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0" name="Cube 34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1" name="Cube 35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2" name="Cube 35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3" name="Cube 35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4" name="Cube 35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5" name="Cube 35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6" name="Cube 35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7" name="Cube 35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6198188" y="1872343"/>
            <a:ext cx="2273523" cy="1858745"/>
            <a:chOff x="3278045" y="2261177"/>
            <a:chExt cx="2273523" cy="1858745"/>
          </a:xfrm>
        </p:grpSpPr>
        <p:sp>
          <p:nvSpPr>
            <p:cNvPr id="373" name="Cube 37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4" name="Cube 37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5" name="Cube 37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6" name="Cube 37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7" name="Cube 37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8" name="Cube 37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9" name="Cube 37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0" name="Cube 37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1" name="Cube 38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2" name="Cube 38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3" name="Cube 38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4" name="Cube 38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5" name="Cube 38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6" name="Cube 38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7" name="Cube 38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8" name="Cube 38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9" name="Cube 38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0" name="Cube 38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1" name="Cube 39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2" name="Cube 39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3" name="Cube 39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4" name="Cube 39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5" name="Cube 39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6" name="Cube 39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7" name="Cube 39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8" name="Cube 39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9" name="Cube 39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0" name="Cube 39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1" name="Cube 40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2" name="Cube 40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3" name="Cube 40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4" name="Cube 40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5" name="Cube 40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6" name="Cube 40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7" name="Cube 40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6039089" y="2014693"/>
            <a:ext cx="2273523" cy="1858745"/>
            <a:chOff x="3278045" y="2261177"/>
            <a:chExt cx="2273523" cy="1858745"/>
          </a:xfrm>
        </p:grpSpPr>
        <p:sp>
          <p:nvSpPr>
            <p:cNvPr id="423" name="Cube 42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4" name="Cube 42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5" name="Cube 42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6" name="Cube 42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7" name="Cube 42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8" name="Cube 42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9" name="Cube 42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0" name="Cube 42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1" name="Cube 43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2" name="Cube 43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3" name="Cube 43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4" name="Cube 43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5" name="Cube 43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6" name="Cube 43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7" name="Cube 43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8" name="Cube 43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9" name="Cube 43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0" name="Cube 43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1" name="Cube 44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2" name="Cube 44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3" name="Cube 44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4" name="Cube 44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5" name="Cube 44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6" name="Cube 44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7" name="Cube 44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8" name="Cube 44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9" name="Cube 44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0" name="Cube 44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1" name="Cube 45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2" name="Cube 45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3" name="Cube 45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4" name="Cube 45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5" name="Cube 45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6" name="Cube 45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7" name="Cube 45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58" name="Group 457"/>
          <p:cNvGrpSpPr/>
          <p:nvPr/>
        </p:nvGrpSpPr>
        <p:grpSpPr>
          <a:xfrm>
            <a:off x="5879994" y="2167092"/>
            <a:ext cx="2273523" cy="1858745"/>
            <a:chOff x="3278045" y="2261177"/>
            <a:chExt cx="2273523" cy="1858745"/>
          </a:xfrm>
        </p:grpSpPr>
        <p:sp>
          <p:nvSpPr>
            <p:cNvPr id="473" name="Cube 47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4" name="Cube 47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5" name="Cube 47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6" name="Cube 47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7" name="Cube 47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8" name="Cube 47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9" name="Cube 47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0" name="Cube 47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1" name="Cube 48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2" name="Cube 48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3" name="Cube 48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4" name="Cube 48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5" name="Cube 48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6" name="Cube 48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7" name="Cube 48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8" name="Cube 48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9" name="Cube 48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0" name="Cube 48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1" name="Cube 49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2" name="Cube 49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3" name="Cube 49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4" name="Cube 49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5" name="Cube 49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6" name="Cube 49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7" name="Cube 49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8" name="Cube 49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9" name="Cube 49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0" name="Cube 49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1" name="Cube 50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2" name="Cube 50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3" name="Cube 50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4" name="Cube 50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5" name="Cube 50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6" name="Cube 50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7" name="Cube 50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508" name="TextBox 507"/>
          <p:cNvSpPr txBox="1"/>
          <p:nvPr/>
        </p:nvSpPr>
        <p:spPr>
          <a:xfrm>
            <a:off x="5437866" y="145423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4967836" y="2510412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7358797" y="1068874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1" name="Rectangle 510"/>
              <p:cNvSpPr/>
              <p:nvPr/>
            </p:nvSpPr>
            <p:spPr>
              <a:xfrm>
                <a:off x="1370116" y="5623904"/>
                <a:ext cx="2778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1" name="Rectangle 5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116" y="5623904"/>
                <a:ext cx="2778902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" name="Rectangle 511"/>
              <p:cNvSpPr/>
              <p:nvPr/>
            </p:nvSpPr>
            <p:spPr>
              <a:xfrm>
                <a:off x="1339972" y="6326739"/>
                <a:ext cx="4399153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2" name="Rectangle 5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972" y="6326739"/>
                <a:ext cx="4399153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" name="Textfeld 4"/>
          <p:cNvSpPr txBox="1"/>
          <p:nvPr/>
        </p:nvSpPr>
        <p:spPr>
          <a:xfrm>
            <a:off x="7143768" y="6411651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</a:rPr>
              <a:t>Day</a:t>
            </a:r>
          </a:p>
        </p:txBody>
      </p:sp>
      <p:sp>
        <p:nvSpPr>
          <p:cNvPr id="514" name="Textfeld 7"/>
          <p:cNvSpPr txBox="1"/>
          <p:nvPr/>
        </p:nvSpPr>
        <p:spPr>
          <a:xfrm>
            <a:off x="7572396" y="5911585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Week</a:t>
            </a:r>
          </a:p>
        </p:txBody>
      </p:sp>
      <p:sp>
        <p:nvSpPr>
          <p:cNvPr id="515" name="Textfeld 8"/>
          <p:cNvSpPr txBox="1"/>
          <p:nvPr/>
        </p:nvSpPr>
        <p:spPr>
          <a:xfrm>
            <a:off x="6786578" y="5911585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Month</a:t>
            </a:r>
          </a:p>
        </p:txBody>
      </p:sp>
      <p:sp>
        <p:nvSpPr>
          <p:cNvPr id="516" name="Textfeld 9"/>
          <p:cNvSpPr txBox="1"/>
          <p:nvPr/>
        </p:nvSpPr>
        <p:spPr>
          <a:xfrm>
            <a:off x="6786578" y="538949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Quater</a:t>
            </a:r>
          </a:p>
        </p:txBody>
      </p:sp>
      <p:sp>
        <p:nvSpPr>
          <p:cNvPr id="517" name="Textfeld 10"/>
          <p:cNvSpPr txBox="1"/>
          <p:nvPr/>
        </p:nvSpPr>
        <p:spPr>
          <a:xfrm>
            <a:off x="6786578" y="4840015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Year</a:t>
            </a:r>
          </a:p>
        </p:txBody>
      </p:sp>
      <p:sp>
        <p:nvSpPr>
          <p:cNvPr id="523" name="Textfeld 10"/>
          <p:cNvSpPr txBox="1"/>
          <p:nvPr/>
        </p:nvSpPr>
        <p:spPr>
          <a:xfrm>
            <a:off x="7129105" y="436999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7889FB"/>
                </a:solidFill>
              </a:rPr>
              <a:t>Top</a:t>
            </a:r>
            <a:r>
              <a:rPr lang="de-DE" sz="1400" b="1" baseline="-25000" dirty="0" smtClean="0">
                <a:solidFill>
                  <a:srgbClr val="7889FB"/>
                </a:solidFill>
              </a:rPr>
              <a:t>D</a:t>
            </a:r>
          </a:p>
        </p:txBody>
      </p:sp>
      <p:cxnSp>
        <p:nvCxnSpPr>
          <p:cNvPr id="254" name="Straight Arrow Connector 253"/>
          <p:cNvCxnSpPr>
            <a:stCxn id="513" idx="0"/>
            <a:endCxn id="515" idx="2"/>
          </p:cNvCxnSpPr>
          <p:nvPr/>
        </p:nvCxnSpPr>
        <p:spPr>
          <a:xfrm flipH="1" flipV="1">
            <a:off x="7215206" y="6219362"/>
            <a:ext cx="357190" cy="1922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stCxn id="513" idx="0"/>
            <a:endCxn id="514" idx="2"/>
          </p:cNvCxnSpPr>
          <p:nvPr/>
        </p:nvCxnSpPr>
        <p:spPr>
          <a:xfrm flipV="1">
            <a:off x="7572396" y="6219362"/>
            <a:ext cx="428628" cy="1922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515" idx="0"/>
            <a:endCxn id="516" idx="2"/>
          </p:cNvCxnSpPr>
          <p:nvPr/>
        </p:nvCxnSpPr>
        <p:spPr>
          <a:xfrm flipV="1">
            <a:off x="7215206" y="5697271"/>
            <a:ext cx="0" cy="21431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516" idx="0"/>
            <a:endCxn id="517" idx="2"/>
          </p:cNvCxnSpPr>
          <p:nvPr/>
        </p:nvCxnSpPr>
        <p:spPr>
          <a:xfrm flipV="1">
            <a:off x="7215206" y="5147792"/>
            <a:ext cx="0" cy="2417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517" idx="0"/>
            <a:endCxn id="523" idx="2"/>
          </p:cNvCxnSpPr>
          <p:nvPr/>
        </p:nvCxnSpPr>
        <p:spPr>
          <a:xfrm flipV="1">
            <a:off x="7215206" y="4677771"/>
            <a:ext cx="342527" cy="1622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514" idx="0"/>
            <a:endCxn id="523" idx="2"/>
          </p:cNvCxnSpPr>
          <p:nvPr/>
        </p:nvCxnSpPr>
        <p:spPr>
          <a:xfrm flipH="1" flipV="1">
            <a:off x="7557733" y="4677771"/>
            <a:ext cx="443291" cy="123381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" grpId="0"/>
      <p:bldP spid="512" grpId="0"/>
      <p:bldP spid="513" grpId="0"/>
      <p:bldP spid="514" grpId="0"/>
      <p:bldP spid="515" grpId="0"/>
      <p:bldP spid="516" grpId="0"/>
      <p:bldP spid="517" grpId="0"/>
      <p:bldP spid="5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</a:t>
            </a:r>
            <a:r>
              <a:rPr lang="en-US" dirty="0" smtClean="0"/>
              <a:t>Modeling</a:t>
            </a:r>
            <a:r>
              <a:rPr lang="en-US" dirty="0"/>
              <a:t>: Data </a:t>
            </a:r>
            <a:r>
              <a:rPr lang="en-US" dirty="0" smtClean="0"/>
              <a:t>Cube,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 Hierarchy, cont.</a:t>
            </a:r>
          </a:p>
          <a:p>
            <a:pPr lvl="1"/>
            <a:r>
              <a:rPr lang="en-US" dirty="0" smtClean="0"/>
              <a:t>Classifying (categorical) vs descriptive attributes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Orthogonal dimensions:</a:t>
            </a:r>
            <a:r>
              <a:rPr lang="en-US" dirty="0" smtClean="0"/>
              <a:t> there are </a:t>
            </a:r>
            <a:br>
              <a:rPr lang="en-US" dirty="0" smtClean="0"/>
            </a:br>
            <a:r>
              <a:rPr lang="en-US" dirty="0" smtClean="0"/>
              <a:t>no functional dependencies between </a:t>
            </a:r>
            <a:br>
              <a:rPr lang="en-US" dirty="0" smtClean="0"/>
            </a:br>
            <a:r>
              <a:rPr lang="en-US" dirty="0" smtClean="0"/>
              <a:t>attributes of different dimensions</a:t>
            </a:r>
          </a:p>
          <a:p>
            <a:pPr lvl="1"/>
            <a:endParaRPr lang="en-US" sz="1200" dirty="0"/>
          </a:p>
          <a:p>
            <a:r>
              <a:rPr lang="en-US" dirty="0" smtClean="0"/>
              <a:t>Fact F</a:t>
            </a:r>
          </a:p>
          <a:p>
            <a:pPr lvl="1"/>
            <a:r>
              <a:rPr lang="en-US" dirty="0" smtClean="0"/>
              <a:t>Base tuples w/ measures of summation type</a:t>
            </a:r>
          </a:p>
          <a:p>
            <a:pPr lvl="1"/>
            <a:r>
              <a:rPr lang="en-US" dirty="0" smtClean="0"/>
              <a:t>Granularity G as subset of categorical attributes</a:t>
            </a:r>
          </a:p>
          <a:p>
            <a:pPr lvl="1"/>
            <a:endParaRPr lang="en-US" sz="1200" dirty="0"/>
          </a:p>
          <a:p>
            <a:r>
              <a:rPr lang="en-US" dirty="0" smtClean="0"/>
              <a:t>Measure M</a:t>
            </a:r>
          </a:p>
          <a:p>
            <a:pPr lvl="1"/>
            <a:r>
              <a:rPr lang="en-US" dirty="0" smtClean="0"/>
              <a:t>Computation function over </a:t>
            </a:r>
            <a:r>
              <a:rPr lang="en-US" dirty="0"/>
              <a:t>non-empty </a:t>
            </a:r>
            <a:r>
              <a:rPr lang="en-US" dirty="0" smtClean="0"/>
              <a:t>subset of facts f(F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) in schema</a:t>
            </a:r>
          </a:p>
          <a:p>
            <a:pPr lvl="1"/>
            <a:r>
              <a:rPr lang="en-US" dirty="0" smtClean="0"/>
              <a:t>Scalar function vs aggregation function </a:t>
            </a:r>
          </a:p>
          <a:p>
            <a:pPr lvl="1"/>
            <a:r>
              <a:rPr lang="en-US" dirty="0" smtClean="0"/>
              <a:t>Granularity G as subset of categorical attributes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914633" y="3396520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16307" y="2895779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14632" y="2364894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16306" y="1823961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feld 10"/>
          <p:cNvSpPr txBox="1"/>
          <p:nvPr/>
        </p:nvSpPr>
        <p:spPr>
          <a:xfrm>
            <a:off x="7013847" y="126637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7889FB"/>
                </a:solidFill>
              </a:rPr>
              <a:t>Top</a:t>
            </a:r>
          </a:p>
        </p:txBody>
      </p:sp>
      <p:cxnSp>
        <p:nvCxnSpPr>
          <p:cNvPr id="47" name="Straight Arrow Connector 46"/>
          <p:cNvCxnSpPr>
            <a:stCxn id="44" idx="0"/>
            <a:endCxn id="46" idx="2"/>
          </p:cNvCxnSpPr>
          <p:nvPr/>
        </p:nvCxnSpPr>
        <p:spPr>
          <a:xfrm flipV="1">
            <a:off x="7432427" y="1574150"/>
            <a:ext cx="10048" cy="24981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0"/>
            <a:endCxn id="44" idx="2"/>
          </p:cNvCxnSpPr>
          <p:nvPr/>
        </p:nvCxnSpPr>
        <p:spPr>
          <a:xfrm flipV="1">
            <a:off x="7430753" y="2112214"/>
            <a:ext cx="1674" cy="2526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2" idx="0"/>
            <a:endCxn id="43" idx="2"/>
          </p:cNvCxnSpPr>
          <p:nvPr/>
        </p:nvCxnSpPr>
        <p:spPr>
          <a:xfrm flipH="1" flipV="1">
            <a:off x="7430753" y="2653147"/>
            <a:ext cx="1675" cy="2426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0"/>
            <a:endCxn id="42" idx="2"/>
          </p:cNvCxnSpPr>
          <p:nvPr/>
        </p:nvCxnSpPr>
        <p:spPr>
          <a:xfrm flipV="1">
            <a:off x="7430754" y="3184032"/>
            <a:ext cx="1674" cy="2124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8141904" y="2751730"/>
            <a:ext cx="838566" cy="2746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43579" y="3064903"/>
            <a:ext cx="838566" cy="2746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881037" y="3098409"/>
            <a:ext cx="838566" cy="27467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82712" y="3411582"/>
            <a:ext cx="838566" cy="27467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Straight Arrow Connector 64"/>
          <p:cNvCxnSpPr>
            <a:stCxn id="42" idx="3"/>
            <a:endCxn id="60" idx="1"/>
          </p:cNvCxnSpPr>
          <p:nvPr/>
        </p:nvCxnSpPr>
        <p:spPr>
          <a:xfrm flipV="1">
            <a:off x="7948548" y="2889069"/>
            <a:ext cx="193356" cy="15083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2" idx="3"/>
            <a:endCxn id="61" idx="1"/>
          </p:cNvCxnSpPr>
          <p:nvPr/>
        </p:nvCxnSpPr>
        <p:spPr>
          <a:xfrm>
            <a:off x="7948548" y="3039906"/>
            <a:ext cx="195031" cy="1623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1" idx="1"/>
            <a:endCxn id="63" idx="3"/>
          </p:cNvCxnSpPr>
          <p:nvPr/>
        </p:nvCxnSpPr>
        <p:spPr>
          <a:xfrm flipH="1" flipV="1">
            <a:off x="6719603" y="3235748"/>
            <a:ext cx="195030" cy="30489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1" idx="1"/>
            <a:endCxn id="64" idx="3"/>
          </p:cNvCxnSpPr>
          <p:nvPr/>
        </p:nvCxnSpPr>
        <p:spPr>
          <a:xfrm flipH="1">
            <a:off x="6721278" y="3540647"/>
            <a:ext cx="193355" cy="827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16932</TotalTime>
  <Words>3073</Words>
  <Application>Microsoft Office PowerPoint</Application>
  <PresentationFormat>On-screen Show (4:3)</PresentationFormat>
  <Paragraphs>1241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Calibri</vt:lpstr>
      <vt:lpstr>Cambria Math</vt:lpstr>
      <vt:lpstr>Consolas</vt:lpstr>
      <vt:lpstr>Symbol</vt:lpstr>
      <vt:lpstr>Wingdings</vt:lpstr>
      <vt:lpstr>TU Graz Standard</vt:lpstr>
      <vt:lpstr>Data Integration and Large Scale Analysis 02 Data Warehousing and ETL</vt:lpstr>
      <vt:lpstr>Announcements/Org</vt:lpstr>
      <vt:lpstr>Agenda</vt:lpstr>
      <vt:lpstr>Data Warehousing</vt:lpstr>
      <vt:lpstr>Motivation and Tradeoffs</vt:lpstr>
      <vt:lpstr>Data Warehouse Architecture</vt:lpstr>
      <vt:lpstr>Data Warehouse Architecture, cont.</vt:lpstr>
      <vt:lpstr>Multi-dimensional Modeling: Data Cube</vt:lpstr>
      <vt:lpstr>Multi-dimensional Modeling: Data Cube, cont.</vt:lpstr>
      <vt:lpstr>Multi-dimensional Modeling: Operations</vt:lpstr>
      <vt:lpstr>Multi-dimensional Modeling: Operations, cont.</vt:lpstr>
      <vt:lpstr>Multi-dimensional Modeling: Operations, cont.</vt:lpstr>
      <vt:lpstr>Aggregation Types</vt:lpstr>
      <vt:lpstr>Excursus: Other Misleading Statistics</vt:lpstr>
      <vt:lpstr>Aggregation Types, cont.</vt:lpstr>
      <vt:lpstr>Data Cube Mapping and MDX</vt:lpstr>
      <vt:lpstr>Recap: Relational Data Model</vt:lpstr>
      <vt:lpstr>ROLAP – Star Schema</vt:lpstr>
      <vt:lpstr>ROLAP – Snowflake Schema</vt:lpstr>
      <vt:lpstr>ROLAP – Other Schemas</vt:lpstr>
      <vt:lpstr>Evolution of DWH/OLAP Workloads</vt:lpstr>
      <vt:lpstr>BREAK (and Test Yourself)</vt:lpstr>
      <vt:lpstr>Extraction, Transformation, Loading  (ETL)</vt:lpstr>
      <vt:lpstr>Extract-Transform-Load (ETL) Overview</vt:lpstr>
      <vt:lpstr>Types of Heterogeneity</vt:lpstr>
      <vt:lpstr>Corrupted Data</vt:lpstr>
      <vt:lpstr>ETL – Planning and Design Phase</vt:lpstr>
      <vt:lpstr>Events and Change Data Capture</vt:lpstr>
      <vt:lpstr>Example ETL Flow</vt:lpstr>
      <vt:lpstr>ETL via Apache Spark</vt:lpstr>
      <vt:lpstr>SQL/OLAP Extensions</vt:lpstr>
      <vt:lpstr>Overview Multi-Groupings</vt:lpstr>
      <vt:lpstr>Grouping Sets</vt:lpstr>
      <vt:lpstr>Rollup (see also multi-dim ops)</vt:lpstr>
      <vt:lpstr>Rollup, cont. and Grouping</vt:lpstr>
      <vt:lpstr>Cube</vt:lpstr>
      <vt:lpstr>Cube, cont.</vt:lpstr>
      <vt:lpstr>Overview Reporting Functions</vt:lpstr>
      <vt:lpstr>RF – Aggregation Function</vt:lpstr>
      <vt:lpstr>RF – Partitioning</vt:lpstr>
      <vt:lpstr>RF – Partition Sorting</vt:lpstr>
      <vt:lpstr>RF – Windowing  </vt:lpstr>
      <vt:lpstr>Trend: Cloud Data Warehousing</vt:lpstr>
      <vt:lpstr>Trend: Data Lakes and Lakehouse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- 02 Data Warehousing and ETL</dc:title>
  <dc:subject/>
  <dc:creator>Shafaq</dc:creator>
  <cp:keywords/>
  <dc:description/>
  <cp:lastModifiedBy>Shafaq Siddiqui</cp:lastModifiedBy>
  <cp:revision>628</cp:revision>
  <cp:lastPrinted>2019-03-11T22:00:16Z</cp:lastPrinted>
  <dcterms:created xsi:type="dcterms:W3CDTF">2018-07-12T06:39:10Z</dcterms:created>
  <dcterms:modified xsi:type="dcterms:W3CDTF">2023-10-20T09:59:02Z</dcterms:modified>
  <cp:category/>
</cp:coreProperties>
</file>