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89" r:id="rId3"/>
    <p:sldId id="397" r:id="rId4"/>
    <p:sldId id="494" r:id="rId5"/>
    <p:sldId id="478" r:id="rId6"/>
    <p:sldId id="469" r:id="rId7"/>
    <p:sldId id="483" r:id="rId8"/>
    <p:sldId id="485" r:id="rId9"/>
    <p:sldId id="484" r:id="rId10"/>
    <p:sldId id="486" r:id="rId11"/>
    <p:sldId id="487" r:id="rId12"/>
    <p:sldId id="495" r:id="rId13"/>
    <p:sldId id="505" r:id="rId14"/>
    <p:sldId id="488" r:id="rId15"/>
    <p:sldId id="493" r:id="rId16"/>
    <p:sldId id="496" r:id="rId17"/>
    <p:sldId id="489" r:id="rId18"/>
    <p:sldId id="491" r:id="rId19"/>
    <p:sldId id="470" r:id="rId20"/>
    <p:sldId id="479" r:id="rId21"/>
    <p:sldId id="480" r:id="rId22"/>
    <p:sldId id="481" r:id="rId23"/>
    <p:sldId id="503" r:id="rId24"/>
    <p:sldId id="504" r:id="rId25"/>
    <p:sldId id="498" r:id="rId26"/>
    <p:sldId id="501" r:id="rId27"/>
    <p:sldId id="499" r:id="rId28"/>
    <p:sldId id="466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9952" autoAdjust="0"/>
  </p:normalViewPr>
  <p:slideViewPr>
    <p:cSldViewPr snapToGrid="0" snapToObjects="1">
      <p:cViewPr varScale="1">
        <p:scale>
          <a:sx n="77" d="100"/>
          <a:sy n="77" d="100"/>
        </p:scale>
        <p:origin x="15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6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Probes index I to find </a:t>
            </a:r>
            <a:r>
              <a:rPr lang="en-US" dirty="0" err="1" smtClean="0"/>
              <a:t>topk</a:t>
            </a:r>
            <a:r>
              <a:rPr lang="en-US" dirty="0" smtClean="0"/>
              <a:t> tuples in </a:t>
            </a:r>
            <a:r>
              <a:rPr lang="en-US" dirty="0" err="1" smtClean="0"/>
              <a:t>tableA</a:t>
            </a:r>
            <a:r>
              <a:rPr lang="en-US" dirty="0" smtClean="0"/>
              <a:t> with the highest </a:t>
            </a:r>
            <a:r>
              <a:rPr lang="en-US" dirty="0" err="1" smtClean="0"/>
              <a:t>tf</a:t>
            </a:r>
            <a:r>
              <a:rPr lang="en-US" dirty="0" smtClean="0"/>
              <a:t>/</a:t>
            </a:r>
            <a:r>
              <a:rPr lang="en-US" dirty="0" err="1" smtClean="0"/>
              <a:t>idf</a:t>
            </a:r>
            <a:r>
              <a:rPr lang="en-US" dirty="0" smtClean="0"/>
              <a:t>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32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5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7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05 Entity Linking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Deduplication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bgroup.ing.unimore.it/sigmod22contest/task.shtml?content=description" TargetMode="External"/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526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</a:t>
            </a:r>
            <a:r>
              <a:rPr lang="de-DE" b="1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b="1" dirty="0"/>
              <a:t>05 Entity Linking and Deduplication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03, 2023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92" y="68870"/>
            <a:ext cx="28420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1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7333" y="3697843"/>
            <a:ext cx="242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975" y="1473307"/>
            <a:ext cx="199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95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7916" cy="4941101"/>
          </a:xfrm>
        </p:spPr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1K partitions w/ 1K records  1G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90996"/>
              </p:ext>
            </p:extLst>
          </p:nvPr>
        </p:nvGraphicFramePr>
        <p:xfrm>
          <a:off x="1469328" y="478945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ulia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32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57750" y="393904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67" y="4355601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4953000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2228"/>
              </p:ext>
            </p:extLst>
          </p:nvPr>
        </p:nvGraphicFramePr>
        <p:xfrm>
          <a:off x="6248400" y="139799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33943"/>
              </p:ext>
            </p:extLst>
          </p:nvPr>
        </p:nvGraphicFramePr>
        <p:xfrm>
          <a:off x="1469328" y="4454175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100) and compute all-pair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1"/>
            <a:endParaRPr lang="en-US" sz="1000" dirty="0"/>
          </a:p>
          <a:p>
            <a:r>
              <a:rPr lang="en-US" dirty="0"/>
              <a:t>#4 Blocking via Word </a:t>
            </a:r>
            <a:r>
              <a:rPr lang="en-US" dirty="0" err="1"/>
              <a:t>Embeddings</a:t>
            </a:r>
            <a:r>
              <a:rPr lang="en-US" dirty="0"/>
              <a:t> and LSH/DL</a:t>
            </a:r>
          </a:p>
          <a:p>
            <a:pPr lvl="1"/>
            <a:r>
              <a:rPr lang="en-US" dirty="0"/>
              <a:t>Compute word/attribute </a:t>
            </a:r>
            <a:r>
              <a:rPr lang="en-US" dirty="0" err="1"/>
              <a:t>embeddings</a:t>
            </a:r>
            <a:r>
              <a:rPr lang="en-US" dirty="0"/>
              <a:t> + tuple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3133725"/>
            <a:ext cx="19240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575" y="5610225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286" y="4953000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5600700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009" y="5600700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417" y="5091499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4" name="Straight Arrow Connector 13"/>
          <p:cNvCxnSpPr>
            <a:stCxn id="9" idx="3"/>
            <a:endCxn id="11" idx="1"/>
          </p:cNvCxnSpPr>
          <p:nvPr/>
        </p:nvCxnSpPr>
        <p:spPr>
          <a:xfrm>
            <a:off x="4876800" y="5893088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9193" y="3962400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4039671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89235" y="5600700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6677025" y="5893088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05688" y="5581650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338" y="4773016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577768" y="4714875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2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6" grpId="0"/>
      <p:bldP spid="18" grpId="0"/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#5 TF/IDF based blocking</a:t>
            </a:r>
            <a:endParaRPr lang="en-US" dirty="0"/>
          </a:p>
          <a:p>
            <a:pPr lvl="1"/>
            <a:r>
              <a:rPr lang="en-US" dirty="0"/>
              <a:t>top-k blocking scheme 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3521" y="1321416"/>
            <a:ext cx="2890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[Derek Paulsen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Sparkly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 Simple yet Surprisingly Strong TF/IDF Blocker for Entity 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75" y="2028825"/>
            <a:ext cx="3578366" cy="2553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09" y="1376974"/>
            <a:ext cx="493776" cy="68264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471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4558890" cy="4941101"/>
          </a:xfrm>
        </p:spPr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</a:t>
            </a:r>
            <a:r>
              <a:rPr lang="en-US" dirty="0" smtClean="0"/>
              <a:t>and </a:t>
            </a:r>
            <a:r>
              <a:rPr lang="en-US" dirty="0"/>
              <a:t>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Record similarity: </a:t>
            </a:r>
            <a:r>
              <a:rPr lang="en-US" dirty="0" err="1"/>
              <a:t>avg</a:t>
            </a:r>
            <a:r>
              <a:rPr lang="en-US" dirty="0"/>
              <a:t> attribute similarity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 smtClean="0"/>
              <a:t>#</a:t>
            </a:r>
            <a:r>
              <a:rPr lang="en-US" dirty="0"/>
              <a:t>2 Learned Matchers (Traditional ML)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</a:t>
            </a:r>
            <a:r>
              <a:rPr lang="en-US" dirty="0" smtClean="0"/>
              <a:t>Model Generation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</a:t>
            </a:r>
            <a:r>
              <a:rPr lang="en-US" dirty="0" smtClean="0"/>
              <a:t>Model Application</a:t>
            </a:r>
            <a:endParaRPr lang="en-US" dirty="0"/>
          </a:p>
          <a:p>
            <a:pPr lvl="1"/>
            <a:r>
              <a:rPr lang="en-US" dirty="0"/>
              <a:t>Selection of samples for labeling</a:t>
            </a:r>
            <a:br>
              <a:rPr lang="en-US" dirty="0"/>
            </a:br>
            <a:r>
              <a:rPr lang="en-US" dirty="0"/>
              <a:t>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logistic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4892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5975" y="3332226"/>
            <a:ext cx="2390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4" y="446231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9225" y="4324350"/>
            <a:ext cx="30575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575" y="5757207"/>
            <a:ext cx="1093199" cy="542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244" y="5515698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81675" y="5467663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306" r="4202" b="12122"/>
          <a:stretch/>
        </p:blipFill>
        <p:spPr>
          <a:xfrm>
            <a:off x="4937496" y="784544"/>
            <a:ext cx="4033784" cy="17778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39096" y="2593528"/>
            <a:ext cx="3980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[O’Hare, K.et.al.  D. P., &amp; A. Jurek-Loughrey,2019]</a:t>
            </a:r>
          </a:p>
        </p:txBody>
      </p:sp>
    </p:spTree>
    <p:extLst>
      <p:ext uri="{BB962C8B-B14F-4D97-AF65-F5344CB8AC3E}">
        <p14:creationId xmlns:p14="http://schemas.microsoft.com/office/powerpoint/2010/main" val="176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28541" cy="4941101"/>
          </a:xfrm>
        </p:spPr>
        <p:txBody>
          <a:bodyPr/>
          <a:lstStyle/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</a:t>
            </a:r>
            <a:r>
              <a:rPr lang="en-US" b="1" dirty="0" err="1">
                <a:solidFill>
                  <a:srgbClr val="7889FB"/>
                </a:solidFill>
              </a:rPr>
              <a:t>embeddings</a:t>
            </a:r>
            <a:r>
              <a:rPr lang="en-US" b="1" dirty="0">
                <a:solidFill>
                  <a:srgbClr val="7889FB"/>
                </a:solidFill>
              </a:rPr>
              <a:t> for semantics </a:t>
            </a:r>
            <a:r>
              <a:rPr lang="en-US" dirty="0"/>
              <a:t>(no syntactic limitations)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text and dirty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50" y="2759757"/>
            <a:ext cx="4456577" cy="336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775" y="315910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94" y="3299765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91100" y="3057525"/>
            <a:ext cx="1657350" cy="2619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48450" y="3209926"/>
            <a:ext cx="514350" cy="2114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5450" y="5695951"/>
            <a:ext cx="19526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2325" y="5019676"/>
            <a:ext cx="17456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250" y="5180007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3" y="533720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91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38DC956-A37F-6B4D-897A-98A60443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0" y="1688370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Matching,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801" y="1457306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2076" y="656087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E1A1-394E-454C-8B71-E748B8F536FB}"/>
              </a:ext>
            </a:extLst>
          </p:cNvPr>
          <p:cNvSpPr txBox="1"/>
          <p:nvPr/>
        </p:nvSpPr>
        <p:spPr>
          <a:xfrm>
            <a:off x="4235499" y="1391365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668" y="5310902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584" y="5360194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29" y="2933530"/>
                <a:ext cx="2557746" cy="601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</a:t>
            </a:r>
            <a:br>
              <a:rPr lang="en-US" dirty="0"/>
            </a:br>
            <a:r>
              <a:rPr lang="en-US" dirty="0"/>
              <a:t>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8732" y="2636651"/>
            <a:ext cx="1925163" cy="1237734"/>
            <a:chOff x="6624612" y="2794113"/>
            <a:chExt cx="1925163" cy="1237734"/>
          </a:xfrm>
        </p:grpSpPr>
        <p:sp>
          <p:nvSpPr>
            <p:cNvPr id="6" name="Oval 5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  <a:endCxn id="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7"/>
              <a:endCxn id="1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2"/>
              <a:endCxn id="1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25277" y="245928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79320" y="2633408"/>
            <a:ext cx="1925163" cy="1237734"/>
            <a:chOff x="6624612" y="2794113"/>
            <a:chExt cx="1925163" cy="1237734"/>
          </a:xfrm>
        </p:grpSpPr>
        <p:sp>
          <p:nvSpPr>
            <p:cNvPr id="22" name="Oval 21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9" name="Straight Arrow Connector 28"/>
            <p:cNvCxnSpPr>
              <a:stCxn id="24" idx="1"/>
              <a:endCxn id="2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1"/>
              <a:endCxn id="2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6"/>
              <a:endCxn id="2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2"/>
              <a:endCxn id="2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7"/>
              <a:endCxn id="2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1"/>
              <a:endCxn id="2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2"/>
              <a:endCxn id="2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92872" y="2465764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00991" y="2630165"/>
            <a:ext cx="1925163" cy="1237734"/>
            <a:chOff x="6624612" y="2794113"/>
            <a:chExt cx="1925163" cy="1237734"/>
          </a:xfrm>
        </p:grpSpPr>
        <p:sp>
          <p:nvSpPr>
            <p:cNvPr id="38" name="Oval 37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5" name="Straight Arrow Connector 44"/>
            <p:cNvCxnSpPr>
              <a:stCxn id="40" idx="1"/>
              <a:endCxn id="3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1"/>
              <a:endCxn id="3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6"/>
              <a:endCxn id="3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2"/>
              <a:endCxn id="3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3" idx="7"/>
              <a:endCxn id="4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1"/>
              <a:endCxn id="4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4" idx="2"/>
              <a:endCxn id="4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014543" y="2462521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20647" y="2459276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8381" y="4271519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11" y="4409482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383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377931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3264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32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>
                <a:solidFill>
                  <a:schemeClr val="tx1"/>
                </a:solidFill>
              </a:rPr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9050" y="723900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9865" y="2502847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8263" y="3520196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614" y="4612878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28887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Magellan (UW-Madison)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</a:t>
            </a:r>
            <a:br>
              <a:rPr lang="en-US" dirty="0"/>
            </a:br>
            <a:r>
              <a:rPr lang="en-US" dirty="0"/>
              <a:t>Python/big data stack</a:t>
            </a:r>
          </a:p>
          <a:p>
            <a:pPr lvl="1"/>
            <a:r>
              <a:rPr lang="en-US" dirty="0"/>
              <a:t>Scripting environment</a:t>
            </a:r>
            <a:br>
              <a:rPr lang="en-US" dirty="0"/>
            </a:br>
            <a:r>
              <a:rPr lang="en-US" dirty="0"/>
              <a:t>for power users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77228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62" y="1709368"/>
            <a:ext cx="4773392" cy="3367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1562" y="740087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77" y="4021192"/>
            <a:ext cx="3407286" cy="2263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3471" y="5358828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465" y="5400262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75377" y="5174162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6858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Research </a:t>
            </a:r>
            <a:r>
              <a:rPr lang="en-US" dirty="0" smtClean="0"/>
              <a:t>– </a:t>
            </a:r>
            <a:r>
              <a:rPr lang="en-US" dirty="0" err="1" smtClean="0"/>
              <a:t>Almaden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0" y="1836559"/>
            <a:ext cx="8842549" cy="250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1" y="46767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275" y="44577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11774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9675" y="1147915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525" y="5000625"/>
            <a:ext cx="256222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Rajasekar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Krishnamurthy,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53" y="5288220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6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BEER (Blocking for Effective Entity Resolution)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49" y="12118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7275" y="1154064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Blocking for Effective Entity Resolution,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5" y="1943802"/>
            <a:ext cx="8415349" cy="285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804319"/>
            <a:ext cx="4278007" cy="197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4845868"/>
            <a:ext cx="3431110" cy="1924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4200" y="162810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</p:spTree>
    <p:extLst>
      <p:ext uri="{BB962C8B-B14F-4D97-AF65-F5344CB8AC3E}">
        <p14:creationId xmlns:p14="http://schemas.microsoft.com/office/powerpoint/2010/main" val="1130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BrewER</a:t>
            </a:r>
            <a:r>
              <a:rPr lang="en-US" dirty="0"/>
              <a:t> (Entity Resolution </a:t>
            </a:r>
            <a:r>
              <a:rPr lang="en-US" dirty="0" smtClean="0"/>
              <a:t>On-Demand)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55" y="1207643"/>
            <a:ext cx="493776" cy="67620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Tools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5024" y="1172919"/>
            <a:ext cx="310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Giovanni Simonini, Luca Zecchini, Sonia Bergamaschi, Felix Naumann: Entity Resolution On-Demand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104034"/>
            <a:ext cx="4349305" cy="475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6" y="2772454"/>
            <a:ext cx="3169867" cy="11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Linkage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Distributed Entity Resolution on Apache Spark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/>
              <a:t>Leipzig Benchmarks</a:t>
            </a:r>
          </a:p>
          <a:p>
            <a:r>
              <a:rPr lang="en-US" dirty="0" smtClean="0"/>
              <a:t>Example </a:t>
            </a:r>
            <a:r>
              <a:rPr lang="en-US" dirty="0"/>
              <a:t>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</a:t>
            </a:r>
            <a:r>
              <a:rPr lang="en-US" dirty="0" err="1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SIGMOD Programming Contest 2022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 blocking scheme for Notebooks specifications dataset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31403" y="2411026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6075" y="3286125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5280" y="5709134"/>
            <a:ext cx="370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https://dbgroup.ing.unimore.it/sigmod22contest/task.shtml?content=description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– </a:t>
            </a:r>
            <a:r>
              <a:rPr lang="en-US" dirty="0" err="1"/>
              <a:t>Autograding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b="0" dirty="0" smtClean="0"/>
              <a:t> </a:t>
            </a:r>
            <a:r>
              <a:rPr lang="en-US" b="1" dirty="0" smtClean="0"/>
              <a:t>Data </a:t>
            </a:r>
            <a:r>
              <a:rPr lang="en-US" b="1" dirty="0"/>
              <a:t>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88" y="4721408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29325" y="4564394"/>
            <a:ext cx="22630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/>
              <a:t>Example Applications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[Nov </a:t>
            </a:r>
            <a:r>
              <a:rPr lang="en-US" dirty="0" smtClean="0"/>
              <a:t>10]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5172075" y="1438275"/>
            <a:ext cx="180975" cy="124777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0" y="1471705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0025" y="1539856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</a:p>
          <a:p>
            <a:pPr lvl="1"/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dirty="0"/>
              <a:t>Entity Linking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dirty="0"/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Data Deduplication, Entity Matching</a:t>
            </a:r>
          </a:p>
          <a:p>
            <a:pPr lvl="1"/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0718" y="4311134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12" y="80253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95775" y="74295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3248" y="5459977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353300" y="3248025"/>
            <a:ext cx="219075" cy="733425"/>
          </a:xfrm>
          <a:prstGeom prst="rightBrac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0" y="3371850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40" y="3940682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53700" y="3969256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428688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53701" y="5445631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77" y="4694161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28876" y="4711799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493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</a:t>
            </a:r>
            <a:br>
              <a:rPr lang="en-US" dirty="0"/>
            </a:br>
            <a:r>
              <a:rPr lang="en-US" dirty="0"/>
              <a:t>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/>
              <a:t>UNION DISTINCT via hash </a:t>
            </a:r>
            <a:br>
              <a:rPr lang="en-US" dirty="0"/>
            </a:br>
            <a:r>
              <a:rPr lang="en-US" dirty="0"/>
              <a:t>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</a:t>
            </a:r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J(A,B) = (A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B) / (A </a:t>
            </a:r>
            <a:r>
              <a:rPr lang="en-US" dirty="0">
                <a:solidFill>
                  <a:schemeClr val="tx1"/>
                </a:solidFill>
              </a:rPr>
              <a:t> B)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metaphone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6427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86451" y="1496020"/>
            <a:ext cx="24076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27521"/>
              </p:ext>
            </p:extLst>
          </p:nvPr>
        </p:nvGraphicFramePr>
        <p:xfrm>
          <a:off x="4524374" y="3412673"/>
          <a:ext cx="446978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6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56859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117445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 Siddiqui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Sukkur IBA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Shafaq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Siddiqi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73" y="119189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19048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7" name="Chevron 6"/>
          <p:cNvSpPr/>
          <p:nvPr/>
        </p:nvSpPr>
        <p:spPr>
          <a:xfrm>
            <a:off x="2962146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8" name="Chevron 7"/>
          <p:cNvSpPr/>
          <p:nvPr/>
        </p:nvSpPr>
        <p:spPr>
          <a:xfrm>
            <a:off x="5085580" y="26907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3650456" y="231183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2939" y="2870307"/>
            <a:ext cx="473947" cy="616875"/>
            <a:chOff x="180871" y="5004080"/>
            <a:chExt cx="473947" cy="616875"/>
          </a:xfrm>
        </p:grpSpPr>
        <p:sp>
          <p:nvSpPr>
            <p:cNvPr id="14" name="Folded Corner 13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hevron 46"/>
          <p:cNvSpPr/>
          <p:nvPr/>
        </p:nvSpPr>
        <p:spPr>
          <a:xfrm>
            <a:off x="7218845" y="26863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50" name="Straight Arrow Connector 49"/>
          <p:cNvCxnSpPr>
            <a:endCxn id="6" idx="0"/>
          </p:cNvCxnSpPr>
          <p:nvPr/>
        </p:nvCxnSpPr>
        <p:spPr>
          <a:xfrm flipH="1">
            <a:off x="1507358" y="231183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8" idx="0"/>
          </p:cNvCxnSpPr>
          <p:nvPr/>
        </p:nvCxnSpPr>
        <p:spPr>
          <a:xfrm>
            <a:off x="4829940" y="231183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" idx="2"/>
            <a:endCxn id="47" idx="0"/>
          </p:cNvCxnSpPr>
          <p:nvPr/>
        </p:nvCxnSpPr>
        <p:spPr>
          <a:xfrm>
            <a:off x="4829940" y="231183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24576" y="4285906"/>
            <a:ext cx="1278495" cy="1141228"/>
            <a:chOff x="824576" y="4285906"/>
            <a:chExt cx="1278495" cy="1141228"/>
          </a:xfrm>
        </p:grpSpPr>
        <p:sp>
          <p:nvSpPr>
            <p:cNvPr id="6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6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6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64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6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66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67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68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71019" y="4063664"/>
            <a:ext cx="1868822" cy="2170440"/>
            <a:chOff x="2871019" y="4063664"/>
            <a:chExt cx="1868822" cy="2170440"/>
          </a:xfrm>
        </p:grpSpPr>
        <p:sp>
          <p:nvSpPr>
            <p:cNvPr id="69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70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71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72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73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74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75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76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85936" y="4091190"/>
            <a:ext cx="1453366" cy="2083196"/>
            <a:chOff x="5185936" y="4091190"/>
            <a:chExt cx="1453366" cy="2083196"/>
          </a:xfrm>
        </p:grpSpPr>
        <p:sp>
          <p:nvSpPr>
            <p:cNvPr id="8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8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9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9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9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9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9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97" name="Straight Connector 96"/>
            <p:cNvCxnSpPr>
              <a:stCxn id="88" idx="3"/>
              <a:endCxn id="8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3"/>
              <a:endCxn id="9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1"/>
              <a:endCxn id="9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2" idx="3"/>
              <a:endCxn id="9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553245" y="4072140"/>
            <a:ext cx="1431384" cy="2046984"/>
            <a:chOff x="7553245" y="4072140"/>
            <a:chExt cx="1431384" cy="2046984"/>
          </a:xfrm>
        </p:grpSpPr>
        <p:grpSp>
          <p:nvGrpSpPr>
            <p:cNvPr id="115" name="Group 114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108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9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0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1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5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916368"/>
            <a:ext cx="8906399" cy="390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45" y="1863474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11276" y="1086938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9291402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27569</TotalTime>
  <Words>1808</Words>
  <Application>Microsoft Office PowerPoint</Application>
  <PresentationFormat>On-screen Show (4:3)</PresentationFormat>
  <Paragraphs>460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05 Entity Linking and Deduplication</vt:lpstr>
      <vt:lpstr>Agenda</vt:lpstr>
      <vt:lpstr>Motivation and Terminology</vt:lpstr>
      <vt:lpstr>Recap: Corrupted/Inconsistent Data</vt:lpstr>
      <vt:lpstr>Terminology</vt:lpstr>
      <vt:lpstr>Entity Resolution Concepts</vt:lpstr>
      <vt:lpstr>Problem Formulation</vt:lpstr>
      <vt:lpstr>Entity Resolution Pipeline</vt:lpstr>
      <vt:lpstr>Entity Linking Approaches</vt:lpstr>
      <vt:lpstr>Step 1: Data Preparation</vt:lpstr>
      <vt:lpstr>Step 2: Blocking and Sorting</vt:lpstr>
      <vt:lpstr>Step 2: Blocking, cont.</vt:lpstr>
      <vt:lpstr>Step 2: Blocking, cont.</vt:lpstr>
      <vt:lpstr>Step 3: Matching</vt:lpstr>
      <vt:lpstr>Step 3: Matching, cont. </vt:lpstr>
      <vt:lpstr>Step 3: Matching, cont.</vt:lpstr>
      <vt:lpstr>Step 4: Clustering</vt:lpstr>
      <vt:lpstr>Incremental Data Deduplication</vt:lpstr>
      <vt:lpstr>Entity Resolution Tools</vt:lpstr>
      <vt:lpstr>Python Dedupe</vt:lpstr>
      <vt:lpstr>Magellan (UW-Madison)</vt:lpstr>
      <vt:lpstr>SystemER (IBM Research – Almaden)</vt:lpstr>
      <vt:lpstr>BEER (Blocking for Effective Entity Resolution)</vt:lpstr>
      <vt:lpstr>BrewER (Entity Resolution On-Demand)</vt:lpstr>
      <vt:lpstr>Example Applications</vt:lpstr>
      <vt:lpstr>Record Linkage</vt:lpstr>
      <vt:lpstr>Data Management – Autograding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subject/>
  <dc:creator>Shafaq Siddiqi</dc:creator>
  <cp:keywords/>
  <dc:description/>
  <cp:lastModifiedBy>Shafaq Siddiqui</cp:lastModifiedBy>
  <cp:revision>976</cp:revision>
  <cp:lastPrinted>2019-03-11T22:00:16Z</cp:lastPrinted>
  <dcterms:created xsi:type="dcterms:W3CDTF">2018-07-12T06:39:10Z</dcterms:created>
  <dcterms:modified xsi:type="dcterms:W3CDTF">2023-11-03T11:41:15Z</dcterms:modified>
  <cp:category/>
</cp:coreProperties>
</file>