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553" r:id="rId3"/>
    <p:sldId id="289" r:id="rId4"/>
    <p:sldId id="397" r:id="rId5"/>
    <p:sldId id="494" r:id="rId6"/>
    <p:sldId id="532" r:id="rId7"/>
    <p:sldId id="497" r:id="rId8"/>
    <p:sldId id="503" r:id="rId9"/>
    <p:sldId id="498" r:id="rId10"/>
    <p:sldId id="500" r:id="rId11"/>
    <p:sldId id="505" r:id="rId12"/>
    <p:sldId id="538" r:id="rId13"/>
    <p:sldId id="502" r:id="rId14"/>
    <p:sldId id="506" r:id="rId15"/>
    <p:sldId id="533" r:id="rId16"/>
    <p:sldId id="511" r:id="rId17"/>
    <p:sldId id="534" r:id="rId18"/>
    <p:sldId id="516" r:id="rId19"/>
    <p:sldId id="515" r:id="rId20"/>
    <p:sldId id="552" r:id="rId21"/>
    <p:sldId id="522" r:id="rId22"/>
    <p:sldId id="523" r:id="rId23"/>
    <p:sldId id="521" r:id="rId24"/>
    <p:sldId id="509" r:id="rId25"/>
    <p:sldId id="524" r:id="rId26"/>
    <p:sldId id="514" r:id="rId27"/>
    <p:sldId id="526" r:id="rId28"/>
    <p:sldId id="527" r:id="rId29"/>
    <p:sldId id="540" r:id="rId30"/>
    <p:sldId id="541" r:id="rId31"/>
    <p:sldId id="542" r:id="rId32"/>
    <p:sldId id="543" r:id="rId33"/>
    <p:sldId id="544" r:id="rId34"/>
    <p:sldId id="551" r:id="rId35"/>
    <p:sldId id="545" r:id="rId36"/>
    <p:sldId id="546" r:id="rId37"/>
    <p:sldId id="547" r:id="rId38"/>
    <p:sldId id="548" r:id="rId39"/>
    <p:sldId id="466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  <a:srgbClr val="7889FB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074" autoAdjust="0"/>
  </p:normalViewPr>
  <p:slideViewPr>
    <p:cSldViewPr snapToGrid="0" snapToObjects="1">
      <p:cViewPr>
        <p:scale>
          <a:sx n="100" d="100"/>
          <a:sy n="100" d="100"/>
        </p:scale>
        <p:origin x="2218" y="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8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1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9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89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9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40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to Models</a:t>
            </a:r>
            <a:r>
              <a:rPr lang="en-US" baseline="0" dirty="0"/>
              <a:t> and Back DEEM workshop see if u can extend TFDV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3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9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3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48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facta.com/blog/trifacta-for-data-quality-introducing-smart-cleanin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400" b="1" dirty="0"/>
              <a:t>06 Data Cleaning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10,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0719C-60BD-62DD-A237-41887F6785EC}"/>
              </a:ext>
            </a:extLst>
          </p:cNvPr>
          <p:cNvSpPr txBox="1"/>
          <p:nvPr/>
        </p:nvSpPr>
        <p:spPr>
          <a:xfrm>
            <a:off x="140831" y="46940"/>
            <a:ext cx="282731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  <a:endParaRPr lang="en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validation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</a:p>
          <a:p>
            <a:pPr lvl="1"/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80" y="1473145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5" y="1383338"/>
            <a:ext cx="312608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6492" y="2022670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88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384" y="1640443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375335"/>
            <a:ext cx="2601017" cy="385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41" y="1762125"/>
            <a:ext cx="1277508" cy="346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8420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68436" y="3095426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023" y="657996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03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Provides functions for stats computation, </a:t>
            </a:r>
            <a:br>
              <a:rPr lang="en-US" dirty="0"/>
            </a:br>
            <a:r>
              <a:rPr lang="en-US" dirty="0"/>
              <a:t>validation checks and anomaly detection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4760" y="1395490"/>
            <a:ext cx="132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976" y="657996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8" t="9582" r="1164"/>
          <a:stretch/>
        </p:blipFill>
        <p:spPr>
          <a:xfrm>
            <a:off x="589280" y="2814320"/>
            <a:ext cx="8229600" cy="343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1" y="699301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20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Normalization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</a:t>
            </a:r>
            <a:br>
              <a:rPr lang="en-US" dirty="0"/>
            </a:br>
            <a:r>
              <a:rPr lang="en-US" dirty="0"/>
              <a:t>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</a:t>
            </a:r>
          </a:p>
          <a:p>
            <a:pPr lvl="1"/>
            <a:r>
              <a:rPr lang="en-US" dirty="0"/>
              <a:t>Awareness of </a:t>
            </a:r>
            <a:r>
              <a:rPr lang="en-US" dirty="0" err="1"/>
              <a:t>NaNs</a:t>
            </a:r>
            <a:endParaRPr lang="en-US" dirty="0"/>
          </a:p>
          <a:p>
            <a:pPr lvl="1"/>
            <a:r>
              <a:rPr lang="en-US" dirty="0"/>
              <a:t>Batch normalization in DNN: standardization of activations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Aka min-max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85" y="1408780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678" y="2225028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613" y="3964714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</p:spTree>
    <p:extLst>
      <p:ext uri="{BB962C8B-B14F-4D97-AF65-F5344CB8AC3E}">
        <p14:creationId xmlns:p14="http://schemas.microsoft.com/office/powerpoint/2010/main" val="2736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r>
                  <a:rPr lang="en-US" dirty="0"/>
                  <a:t>Quantiles / </a:t>
                </a:r>
                <a:r>
                  <a:rPr lang="en-US" dirty="0" err="1"/>
                  <a:t>std</a:t>
                </a:r>
                <a:r>
                  <a:rPr lang="en-US" dirty="0"/>
                  <a:t>-dev</a:t>
                </a:r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</a:t>
                </a:r>
                <a:br>
                  <a:rPr lang="en-US" dirty="0"/>
                </a:br>
                <a:r>
                  <a:rPr lang="en-US" dirty="0"/>
                  <a:t>from Mean</a:t>
                </a:r>
              </a:p>
              <a:p>
                <a:endParaRPr lang="en-US" dirty="0"/>
              </a:p>
              <a:p>
                <a:pPr lvl="1"/>
                <a:endParaRPr lang="en-US" sz="7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  <a:blipFill>
                <a:blip r:embed="rId3"/>
                <a:stretch>
                  <a:fillRect l="-669" t="-617" b="-8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14" y="2357855"/>
            <a:ext cx="5144754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389" y="4498363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2778"/>
          <a:stretch/>
        </p:blipFill>
        <p:spPr>
          <a:xfrm>
            <a:off x="6620736" y="591668"/>
            <a:ext cx="2297218" cy="149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7049" y="2082862"/>
            <a:ext cx="20694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99" y="5716906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9344" y="3895281"/>
            <a:ext cx="1264123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</p:txBody>
      </p:sp>
    </p:spTree>
    <p:extLst>
      <p:ext uri="{BB962C8B-B14F-4D97-AF65-F5344CB8AC3E}">
        <p14:creationId xmlns:p14="http://schemas.microsoft.com/office/powerpoint/2010/main" val="978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7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39837" y="1370931"/>
            <a:ext cx="3042050" cy="978350"/>
            <a:chOff x="5802230" y="1729312"/>
            <a:chExt cx="3304465" cy="1002613"/>
          </a:xfrm>
        </p:grpSpPr>
        <p:sp>
          <p:nvSpPr>
            <p:cNvPr id="14" name="Rectangle 13"/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0"/>
              <a:endCxn id="14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786850" y="2651592"/>
            <a:ext cx="2956560" cy="1447127"/>
            <a:chOff x="6131733" y="2448705"/>
            <a:chExt cx="2956560" cy="1447127"/>
          </a:xfrm>
        </p:grpSpPr>
        <p:sp>
          <p:nvSpPr>
            <p:cNvPr id="97" name="TextBox 96"/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4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</a:t>
            </a:r>
            <a:br>
              <a:rPr lang="en-US" dirty="0"/>
            </a:br>
            <a:r>
              <a:rPr lang="en-US" dirty="0"/>
              <a:t>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pPr lvl="1"/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625" y="3995969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2675" y="383895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25" y="145726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7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pPr lvl="1"/>
            <a:r>
              <a:rPr lang="en-US" dirty="0"/>
              <a:t>Cluster-based local outlier factor (global, local, and size-specific density)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372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39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</a:t>
            </a:r>
            <a:r>
              <a:rPr lang="en-US" dirty="0" err="1">
                <a:sym typeface="Wingdings" panose="05000000000000000000" pitchFamily="2" charset="2"/>
              </a:rPr>
              <a:t>itemset</a:t>
            </a:r>
            <a:r>
              <a:rPr lang="en-US" dirty="0">
                <a:sym typeface="Wingdings" panose="05000000000000000000" pitchFamily="2" charset="2"/>
              </a:rPr>
              <a:t> mining / sequence mining;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Examples: </a:t>
            </a:r>
            <a:r>
              <a:rPr lang="en-US" dirty="0" err="1"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/FP-Growth</a:t>
            </a: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marL="228600" lvl="1">
              <a:buClr>
                <a:srgbClr val="F70146"/>
              </a:buClr>
            </a:pPr>
            <a:r>
              <a:rPr lang="en-US" sz="2000" b="1" dirty="0">
                <a:sym typeface="Wingdings" panose="05000000000000000000" pitchFamily="2" charset="2"/>
              </a:rPr>
              <a:t>Coverage Analysis</a:t>
            </a:r>
          </a:p>
          <a:p>
            <a:pPr marL="742950" lvl="2" indent="-285750"/>
            <a:r>
              <a:rPr lang="en-US" dirty="0"/>
              <a:t>Given a database D and a data pattern P</a:t>
            </a:r>
          </a:p>
          <a:p>
            <a:pPr marL="742950" lvl="2" indent="-285750"/>
            <a:r>
              <a:rPr lang="en-US" dirty="0"/>
              <a:t>Coverage of a data pattern </a:t>
            </a:r>
            <a:r>
              <a:rPr lang="en-US" dirty="0" err="1"/>
              <a:t>cov</a:t>
            </a:r>
            <a:r>
              <a:rPr lang="en-US" dirty="0"/>
              <a:t>(P) is </a:t>
            </a:r>
            <a:br>
              <a:rPr lang="en-US" dirty="0"/>
            </a:br>
            <a:r>
              <a:rPr lang="en-US" dirty="0"/>
              <a:t>defined as the number of records in </a:t>
            </a:r>
            <a:br>
              <a:rPr lang="en-US" dirty="0"/>
            </a:br>
            <a:r>
              <a:rPr lang="en-US" dirty="0"/>
              <a:t>table  T that satisfy pattern P</a:t>
            </a:r>
          </a:p>
          <a:p>
            <a:pPr marL="742950" lvl="2" indent="-285750"/>
            <a:r>
              <a:rPr lang="en-US" dirty="0"/>
              <a:t>Pattern P is a covered pattern if </a:t>
            </a:r>
            <a:r>
              <a:rPr lang="en-US" dirty="0" err="1"/>
              <a:t>cov</a:t>
            </a:r>
            <a:r>
              <a:rPr lang="en-US" dirty="0"/>
              <a:t>(P) ≥  τ</a:t>
            </a:r>
          </a:p>
          <a:p>
            <a:pPr marL="742950" lvl="2" indent="-285750"/>
            <a:r>
              <a:rPr lang="en-US" dirty="0"/>
              <a:t> Otherwise, this pattern is said to be uncovered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35218"/>
              </p:ext>
            </p:extLst>
          </p:nvPr>
        </p:nvGraphicFramePr>
        <p:xfrm>
          <a:off x="5476240" y="1394385"/>
          <a:ext cx="344171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85">
                  <a:extLst>
                    <a:ext uri="{9D8B030D-6E8A-4147-A177-3AD203B41FA5}">
                      <a16:colId xmlns:a16="http://schemas.microsoft.com/office/drawing/2014/main" val="2862752677"/>
                    </a:ext>
                  </a:extLst>
                </a:gridCol>
                <a:gridCol w="2686429">
                  <a:extLst>
                    <a:ext uri="{9D8B030D-6E8A-4147-A177-3AD203B41FA5}">
                      <a16:colId xmlns:a16="http://schemas.microsoft.com/office/drawing/2014/main" val="3151371635"/>
                    </a:ext>
                  </a:extLst>
                </a:gridCol>
              </a:tblGrid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2806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314263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Diaper, Beer, Eggs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9237325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Milk,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Diaper, Beer, Coke</a:t>
                      </a:r>
                      <a:endParaRPr lang="en-US" sz="16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51884856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Beer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775598210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Coke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339832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15" y="4020238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90267" y="3872640"/>
            <a:ext cx="19831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6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</a:p>
          <a:p>
            <a:pPr lvl="1"/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similarity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24" y="307349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51" y="4078247"/>
            <a:ext cx="7721850" cy="2164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49" y="2863943"/>
            <a:ext cx="2581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5700" y="2314575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XXVIII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SDM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5700" y="2638425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0146"/>
                </a:solidFill>
              </a:rPr>
              <a:t>Announcement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 Lecture on 24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November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Shift every lecture a week forward and last lecture on </a:t>
            </a:r>
            <a:r>
              <a:rPr lang="en-US" b="1" dirty="0">
                <a:solidFill>
                  <a:schemeClr val="tx1"/>
                </a:solidFill>
              </a:rPr>
              <a:t>26 Jan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Combine last two lecture and finish on </a:t>
            </a:r>
            <a:r>
              <a:rPr lang="en-US" b="1" dirty="0">
                <a:solidFill>
                  <a:schemeClr val="tx1"/>
                </a:solidFill>
              </a:rPr>
              <a:t>19 Jan</a:t>
            </a:r>
          </a:p>
        </p:txBody>
      </p:sp>
    </p:spTree>
    <p:extLst>
      <p:ext uri="{BB962C8B-B14F-4D97-AF65-F5344CB8AC3E}">
        <p14:creationId xmlns:p14="http://schemas.microsoft.com/office/powerpoint/2010/main" val="142946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7DE965-F2B5-72A1-888E-17592313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46" y="546376"/>
            <a:ext cx="2224395" cy="1084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in Non-IID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7365603" cy="4941101"/>
          </a:xfrm>
        </p:spPr>
        <p:txBody>
          <a:bodyPr/>
          <a:lstStyle/>
          <a:p>
            <a:r>
              <a:rPr lang="en-US" dirty="0"/>
              <a:t>Non-Independent and Identically Distributed (non-IID)</a:t>
            </a:r>
          </a:p>
          <a:p>
            <a:pPr lvl="1" algn="just"/>
            <a:r>
              <a:rPr lang="en-US" dirty="0"/>
              <a:t>Inter-dependencies, correlations, heterogeneity, and non-stationarity </a:t>
            </a:r>
          </a:p>
          <a:p>
            <a:pPr lvl="1" algn="just"/>
            <a:r>
              <a:rPr lang="en-US" dirty="0"/>
              <a:t>Indicating coupling, correlations between variables </a:t>
            </a:r>
          </a:p>
          <a:p>
            <a:pPr lvl="1" algn="just"/>
            <a:endParaRPr lang="en-US" dirty="0"/>
          </a:p>
          <a:p>
            <a:pPr algn="just"/>
            <a:r>
              <a:rPr lang="en-US" sz="1800" dirty="0"/>
              <a:t>ARCUS (Adaptive framework </a:t>
            </a:r>
            <a:r>
              <a:rPr lang="en-US" sz="1800" dirty="0" err="1"/>
              <a:t>foR</a:t>
            </a:r>
            <a:r>
              <a:rPr lang="en-US" sz="1800" dirty="0"/>
              <a:t> online deep anomaly </a:t>
            </a:r>
            <a:r>
              <a:rPr lang="en-US" sz="1800" dirty="0" err="1"/>
              <a:t>deteCtion</a:t>
            </a:r>
            <a:r>
              <a:rPr lang="en-US" sz="1800" dirty="0"/>
              <a:t> Under a complex evolving data Stream)</a:t>
            </a:r>
          </a:p>
          <a:p>
            <a:pPr lvl="1" algn="just"/>
            <a:r>
              <a:rPr lang="en-US" sz="1600" dirty="0"/>
              <a:t>A model pool of auto-encoders </a:t>
            </a:r>
          </a:p>
          <a:p>
            <a:pPr lvl="1" algn="just"/>
            <a:r>
              <a:rPr lang="en-US" sz="1600" dirty="0"/>
              <a:t>Same structure but different hyperparameters </a:t>
            </a:r>
          </a:p>
          <a:p>
            <a:pPr lvl="1" algn="just"/>
            <a:r>
              <a:rPr lang="en-US" sz="1600" b="0" dirty="0"/>
              <a:t>Concept drift aware pool </a:t>
            </a:r>
            <a:r>
              <a:rPr lang="en-US" sz="1600" dirty="0"/>
              <a:t>adaption using </a:t>
            </a:r>
            <a:r>
              <a:rPr lang="en-US" sz="1600" dirty="0" err="1"/>
              <a:t>Hoeffding’s</a:t>
            </a:r>
            <a:r>
              <a:rPr lang="en-US" sz="1600" dirty="0"/>
              <a:t> Inequality (statistical test)</a:t>
            </a:r>
            <a:endParaRPr lang="en-US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91DE4-20A9-356B-22A0-26C2462A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56" y="4457556"/>
            <a:ext cx="514321" cy="640080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FF8B4B-543A-497C-BD42-949B47ABE065}"/>
              </a:ext>
            </a:extLst>
          </p:cNvPr>
          <p:cNvSpPr txBox="1"/>
          <p:nvPr/>
        </p:nvSpPr>
        <p:spPr>
          <a:xfrm>
            <a:off x="5810901" y="4362098"/>
            <a:ext cx="2296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Susik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Yoon et. al.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Model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Pooling for Online Deep Anomaly Detection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 Complex Evolving Data Stream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KDD 2022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A67C8-CD1A-DFC3-69C3-0DE60D6B341E}"/>
              </a:ext>
            </a:extLst>
          </p:cNvPr>
          <p:cNvSpPr txBox="1"/>
          <p:nvPr/>
        </p:nvSpPr>
        <p:spPr>
          <a:xfrm>
            <a:off x="4500441" y="53533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dirty="0"/>
              <a:t>https://datasciences.org/non-iid-learning/</a:t>
            </a:r>
          </a:p>
        </p:txBody>
      </p:sp>
    </p:spTree>
    <p:extLst>
      <p:ext uri="{BB962C8B-B14F-4D97-AF65-F5344CB8AC3E}">
        <p14:creationId xmlns:p14="http://schemas.microsoft.com/office/powerpoint/2010/main" val="13080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9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7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8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4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</a:t>
            </a:r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r>
              <a:rPr lang="en-US" b="1" dirty="0">
                <a:solidFill>
                  <a:srgbClr val="7889FB"/>
                </a:solidFill>
              </a:rPr>
              <a:t> of repairs”</a:t>
            </a:r>
          </a:p>
          <a:p>
            <a:pPr lvl="1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Note:</a:t>
            </a:r>
            <a:r>
              <a:rPr lang="en-US" dirty="0">
                <a:sym typeface="Wingdings" panose="05000000000000000000" pitchFamily="2" charset="2"/>
              </a:rPr>
              <a:t> Piece-meal vs holistic data repairs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56" y="2619683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14925" y="2581275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29966"/>
              </p:ext>
            </p:extLst>
          </p:nvPr>
        </p:nvGraphicFramePr>
        <p:xfrm>
          <a:off x="1047750" y="3724656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20983"/>
              </p:ext>
            </p:extLst>
          </p:nvPr>
        </p:nvGraphicFramePr>
        <p:xfrm>
          <a:off x="3733800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7220"/>
              </p:ext>
            </p:extLst>
          </p:nvPr>
        </p:nvGraphicFramePr>
        <p:xfrm>
          <a:off x="57245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44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03936" y="454508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0820"/>
              </p:ext>
            </p:extLst>
          </p:nvPr>
        </p:nvGraphicFramePr>
        <p:xfrm>
          <a:off x="76676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675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5238" y="3355324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469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 change salary according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 change FD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 change FD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data accordingly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4828"/>
              </p:ext>
            </p:extLst>
          </p:nvPr>
        </p:nvGraphicFramePr>
        <p:xfrm>
          <a:off x="1266823" y="2348951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95292" y="4767428"/>
            <a:ext cx="2982008" cy="1198007"/>
            <a:chOff x="6009592" y="4757903"/>
            <a:chExt cx="2982008" cy="1198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5908285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9675" y="5232010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218" y="1323975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38331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71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Example UC Berkeley ‘73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910" y="516255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9075" y="5427791"/>
            <a:ext cx="2381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posts/2016-05-08-simpsons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19031"/>
              </p:ext>
            </p:extLst>
          </p:nvPr>
        </p:nvGraphicFramePr>
        <p:xfrm>
          <a:off x="988485" y="2779701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437150" y="31191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6686"/>
              </p:ext>
            </p:extLst>
          </p:nvPr>
        </p:nvGraphicFramePr>
        <p:xfrm>
          <a:off x="5172076" y="2109928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8085" y="4133850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26387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</a:t>
            </a:r>
            <a:br>
              <a:rPr lang="en-US" dirty="0"/>
            </a:br>
            <a:r>
              <a:rPr lang="en-US" dirty="0"/>
              <a:t>(rule/ML-based 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Linear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</a:t>
            </a:r>
          </a:p>
          <a:p>
            <a:pPr lvl="2"/>
            <a:r>
              <a:rPr lang="en-US" dirty="0"/>
              <a:t>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pPr lvl="1"/>
            <a:endParaRPr lang="en-US" sz="3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1539" y="1414843"/>
            <a:ext cx="2056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566" y="15956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78" y="2412669"/>
            <a:ext cx="5889840" cy="192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9" y="7198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9515" y="662368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7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</a:t>
            </a:r>
            <a:br>
              <a:rPr lang="en-US" dirty="0"/>
            </a:br>
            <a:r>
              <a:rPr lang="en-US" dirty="0"/>
              <a:t>data from sample of clean data</a:t>
            </a:r>
            <a:br>
              <a:rPr lang="en-US" dirty="0"/>
            </a:br>
            <a:r>
              <a:rPr lang="en-US" dirty="0"/>
              <a:t>(add/remove/exchange characters)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on incomplete data)[</a:t>
            </a:r>
            <a:r>
              <a:rPr lang="en-US" dirty="0" err="1"/>
              <a:t>Bojan</a:t>
            </a:r>
            <a:r>
              <a:rPr lang="en-US" dirty="0"/>
              <a:t> </a:t>
            </a:r>
            <a:r>
              <a:rPr lang="en-US" dirty="0" err="1"/>
              <a:t>Karlaš</a:t>
            </a:r>
            <a:r>
              <a:rPr lang="en-US" dirty="0"/>
              <a:t> et al. PVLDB 2021]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3034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6884" y="2867670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14853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8775" y="1334145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327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</a:t>
            </a:r>
            <a:br>
              <a:rPr lang="en-US" dirty="0"/>
            </a:br>
            <a:r>
              <a:rPr lang="en-US" dirty="0"/>
              <a:t>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</a:t>
            </a:r>
            <a:br>
              <a:rPr lang="en-US" dirty="0"/>
            </a:br>
            <a:r>
              <a:rPr lang="en-US" dirty="0"/>
              <a:t>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245089" y="2157883"/>
            <a:ext cx="2634168" cy="2311253"/>
            <a:chOff x="6245089" y="2209800"/>
            <a:chExt cx="2634168" cy="2311253"/>
          </a:xfrm>
        </p:grpSpPr>
        <p:sp>
          <p:nvSpPr>
            <p:cNvPr id="6" name="TextBox 5"/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/>
            <p:cNvCxnSpPr>
              <a:stCxn id="11" idx="0"/>
              <a:endCxn id="8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8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stCxn id="11" idx="2"/>
              <a:endCxn id="32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/>
            <p:cNvCxnSpPr>
              <a:stCxn id="32" idx="2"/>
              <a:endCxn id="6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4326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167908" y="1367227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49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</a:t>
            </a:r>
            <a:br>
              <a:rPr lang="en-US" dirty="0"/>
            </a:br>
            <a:r>
              <a:rPr lang="en-US" dirty="0"/>
              <a:t>spreadsheet-like interfaces</a:t>
            </a:r>
          </a:p>
          <a:p>
            <a:pPr lvl="1"/>
            <a:r>
              <a:rPr lang="en-US" dirty="0"/>
              <a:t>Iterative structure inference,</a:t>
            </a:r>
            <a:br>
              <a:rPr lang="en-US" dirty="0"/>
            </a:br>
            <a:r>
              <a:rPr lang="en-US" dirty="0"/>
              <a:t>recommendations, and </a:t>
            </a:r>
            <a:br>
              <a:rPr lang="en-US" dirty="0"/>
            </a:br>
            <a:r>
              <a:rPr lang="en-US" dirty="0"/>
              <a:t>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58" y="1246919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8" y="4223766"/>
            <a:ext cx="659497" cy="643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2774" y="1195108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67" y="219889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79949" y="2042833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870" y="4916749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959" y="31671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46624" y="3104531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3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Trifacta</a:t>
            </a:r>
            <a:r>
              <a:rPr lang="en-US" dirty="0"/>
              <a:t> Smart Cleaning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1" y="1885950"/>
            <a:ext cx="7379776" cy="4349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662" y="937017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65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152" y="4392383"/>
            <a:ext cx="29838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3473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across all records (independent from </a:t>
            </a:r>
            <a:br>
              <a:rPr lang="en-US" dirty="0"/>
            </a:br>
            <a:r>
              <a:rPr lang="en-US" dirty="0"/>
              <a:t>recorded or missing values)</a:t>
            </a:r>
          </a:p>
          <a:p>
            <a:pPr lvl="1"/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</a:p>
          <a:p>
            <a:pPr lvl="1"/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</a:t>
            </a:r>
            <a:br>
              <a:rPr lang="en-US" dirty="0"/>
            </a:br>
            <a:r>
              <a:rPr lang="en-US" dirty="0"/>
              <a:t>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99196" y="1271356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80222" y="295479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80222" y="4653761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3312" y="6187926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224" y="145732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7224" y="20859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7224" y="25050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96209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43050" y="5904941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6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</a:t>
            </a:r>
          </a:p>
          <a:p>
            <a:pPr lvl="1"/>
            <a:endParaRPr lang="en-US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classification,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 regression</a:t>
            </a:r>
            <a:endParaRPr lang="en-US" dirty="0"/>
          </a:p>
          <a:p>
            <a:pPr lvl="1"/>
            <a:r>
              <a:rPr lang="en-US" dirty="0"/>
              <a:t>Noise reduction: train models over feature subsets + averaging 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02" y="438210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43575" y="4117366"/>
            <a:ext cx="242887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65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1003524"/>
          </a:xfrm>
        </p:spPr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dirty="0"/>
              <a:t>Initialization: fill in the missing values with column mean (w/ or w/o NAs)</a:t>
            </a:r>
          </a:p>
          <a:p>
            <a:pPr lvl="1"/>
            <a:r>
              <a:rPr lang="en-US" dirty="0"/>
              <a:t>Iterations: each column per iteration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3428" y="2524760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44468" y="2524760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203428" y="4667114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203428" y="4667114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7840" y="4667114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44468" y="4671811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435370" y="4688024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99782" y="4681970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9782" y="5936524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47753" y="4102343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9118" y="4108712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81821" y="444119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0061" y="443103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96873" y="588404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372141" y="6086591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Two techniques for MVI in the categorical column C.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Mode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		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pPr lvl="1"/>
            <a:r>
              <a:rPr lang="en-US" dirty="0"/>
              <a:t>ML (Classification)</a:t>
            </a:r>
          </a:p>
          <a:p>
            <a:r>
              <a:rPr lang="en-US" dirty="0"/>
              <a:t>Two techniques for MVI in the numerical column E.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Mean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ML (Regression)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Feb 08, 2021]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24" y="1199545"/>
            <a:ext cx="5353223" cy="21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data including unstructured text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1" y="2072726"/>
            <a:ext cx="4793213" cy="409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88671"/>
            <a:ext cx="3402957" cy="14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4" y="3997751"/>
            <a:ext cx="2964927" cy="169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73" y="748168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05420" y="688490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52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72" y="148655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994" y="1345880"/>
            <a:ext cx="244175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80" y="3121149"/>
            <a:ext cx="3352576" cy="334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03" y="3433889"/>
            <a:ext cx="3159622" cy="303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84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459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2025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88971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</a:t>
            </a:r>
            <a:br>
              <a:rPr lang="en-US" dirty="0"/>
            </a:br>
            <a:r>
              <a:rPr lang="en-US" dirty="0"/>
              <a:t>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</a:t>
            </a:r>
            <a:br>
              <a:rPr lang="en-US" dirty="0"/>
            </a:br>
            <a:r>
              <a:rPr lang="en-US" dirty="0"/>
              <a:t>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example will be classified into the </a:t>
            </a:r>
            <a:br>
              <a:rPr lang="en-US" dirty="0"/>
            </a:br>
            <a:r>
              <a:rPr lang="en-US" dirty="0"/>
              <a:t>default direction when the feature </a:t>
            </a:r>
            <a:br>
              <a:rPr lang="en-US" dirty="0"/>
            </a:br>
            <a:r>
              <a:rPr lang="en-US" dirty="0"/>
              <a:t>needed for the split is missing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03731" y="4067438"/>
            <a:ext cx="2730322" cy="2601194"/>
            <a:chOff x="5770646" y="548847"/>
            <a:chExt cx="2730322" cy="2601194"/>
          </a:xfrm>
        </p:grpSpPr>
        <p:sp>
          <p:nvSpPr>
            <p:cNvPr id="8" name="Oval 7"/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7" name="Straight Connector 16"/>
            <p:cNvCxnSpPr>
              <a:stCxn id="11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3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6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15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78940" y="2416286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783140" y="1363386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58" y="1457334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806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r>
              <a:rPr lang="en-US" dirty="0" err="1"/>
              <a:t>imputeTS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4" y="1840498"/>
            <a:ext cx="7516361" cy="431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78" y="825972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4525" y="690780"/>
            <a:ext cx="24850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6749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(Part B)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</a:t>
            </a:r>
            <a:r>
              <a:rPr lang="en-US" b="1" dirty="0">
                <a:solidFill>
                  <a:srgbClr val="7889FB"/>
                </a:solidFill>
              </a:rPr>
              <a:t> Cloud Computing Foundations </a:t>
            </a:r>
            <a:r>
              <a:rPr lang="en-US" dirty="0">
                <a:solidFill>
                  <a:schemeClr val="tx1"/>
                </a:solidFill>
              </a:rPr>
              <a:t>[Nov 17]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Duplicates</a:t>
            </a:r>
          </a:p>
          <a:p>
            <a:r>
              <a:rPr lang="en-US" dirty="0"/>
              <a:t>Formatting</a:t>
            </a:r>
          </a:p>
          <a:p>
            <a:r>
              <a:rPr lang="en-US" dirty="0"/>
              <a:t>Data Entry Errors</a:t>
            </a:r>
          </a:p>
          <a:p>
            <a:r>
              <a:rPr lang="en-US" dirty="0"/>
              <a:t>Encoding errors</a:t>
            </a:r>
          </a:p>
          <a:p>
            <a:r>
              <a:rPr lang="en-US" dirty="0"/>
              <a:t>Missing values</a:t>
            </a:r>
          </a:p>
          <a:p>
            <a:r>
              <a:rPr lang="en-US" dirty="0"/>
              <a:t>Date-time encoding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29934"/>
          <a:stretch/>
        </p:blipFill>
        <p:spPr>
          <a:xfrm>
            <a:off x="6676236" y="2506152"/>
            <a:ext cx="1890713" cy="246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67" y="2898311"/>
            <a:ext cx="1847850" cy="29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70" y="2064033"/>
            <a:ext cx="2033588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685" y="1485074"/>
            <a:ext cx="1042988" cy="261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14323-3110-1630-7124-0F76CAD46D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26"/>
          <a:stretch/>
        </p:blipFill>
        <p:spPr>
          <a:xfrm>
            <a:off x="4395355" y="3383111"/>
            <a:ext cx="4271125" cy="803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1554A-EFC6-9B15-2D5C-49B9AEFBF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088" y="4348973"/>
            <a:ext cx="4191363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</a:t>
            </a:r>
            <a:br>
              <a:rPr lang="en-US" dirty="0"/>
            </a:br>
            <a:r>
              <a:rPr lang="en-US" dirty="0"/>
              <a:t>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b="0" dirty="0"/>
              <a:t>Partial Overlap w/ KDDM </a:t>
            </a:r>
            <a:r>
              <a:rPr lang="en-US" b="0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it’s fine</a:t>
            </a:r>
            <a:r>
              <a:rPr lang="en-US" b="0" dirty="0">
                <a:sym typeface="Wingdings" panose="05000000000000000000" pitchFamily="2" charset="2"/>
              </a:rPr>
              <a:t>, different perspectives</a:t>
            </a: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2784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Approach: </a:t>
            </a:r>
            <a:r>
              <a:rPr lang="en-US" dirty="0">
                <a:solidFill>
                  <a:srgbClr val="7889FB"/>
                </a:solidFill>
              </a:rPr>
              <a:t>“Common Sense”</a:t>
            </a:r>
          </a:p>
          <a:p>
            <a:pPr lvl="1"/>
            <a:endParaRPr lang="en-US" sz="1000" dirty="0"/>
          </a:p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</a:p>
          <a:p>
            <a:pPr lvl="1"/>
            <a:endParaRPr lang="en-US" sz="10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2183862"/>
            <a:ext cx="1771650" cy="44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25" y="1533525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1796" y="1533525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5444014" y="3674039"/>
            <a:ext cx="3214211" cy="419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275" y="3221899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blipFill>
                <a:blip r:embed="rId5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38850" y="4202974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448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293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33105</TotalTime>
  <Words>4061</Words>
  <Application>Microsoft Office PowerPoint</Application>
  <PresentationFormat>On-screen Show (4:3)</PresentationFormat>
  <Paragraphs>895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Large Scale Analysis 06 Data Cleaning</vt:lpstr>
      <vt:lpstr>Announcement</vt:lpstr>
      <vt:lpstr>Agenda</vt:lpstr>
      <vt:lpstr>Motivation and Terminology</vt:lpstr>
      <vt:lpstr>Recap: Corrupted/Inconsistent Data</vt:lpstr>
      <vt:lpstr>Examples (aka errors are everywhere)</vt:lpstr>
      <vt:lpstr>Terminology</vt:lpstr>
      <vt:lpstr>Express Expectations as Validity Constraints</vt:lpstr>
      <vt:lpstr>Data Cleaning and Fusion</vt:lpstr>
      <vt:lpstr>Data Validation</vt:lpstr>
      <vt:lpstr>Data Validation, cont.</vt:lpstr>
      <vt:lpstr>Data Validation, cont.</vt:lpstr>
      <vt:lpstr>Standardization and Normalization</vt:lpstr>
      <vt:lpstr>Winsorizing and Trimming</vt:lpstr>
      <vt:lpstr>Winsorizing and Trimming, cont.</vt:lpstr>
      <vt:lpstr>Outliers and Outlier Detection</vt:lpstr>
      <vt:lpstr>Outlier Detection Techniques</vt:lpstr>
      <vt:lpstr>Outlier Detection Techniques, cont.</vt:lpstr>
      <vt:lpstr>Time Series Anomaly Detection</vt:lpstr>
      <vt:lpstr>Outlier Detection in Non-IID Data</vt:lpstr>
      <vt:lpstr>Automatic Data Repairs</vt:lpstr>
      <vt:lpstr>Automatic Data/Rule Repairs, cont.</vt:lpstr>
      <vt:lpstr>Excursus: Simpson’s Paradox</vt:lpstr>
      <vt:lpstr>Selected Research</vt:lpstr>
      <vt:lpstr>Selected Research, cont.</vt:lpstr>
      <vt:lpstr>Query Planning w/ Data Cleaning</vt:lpstr>
      <vt:lpstr>Data Wrangling</vt:lpstr>
      <vt:lpstr>Data Wrangling, cont.</vt:lpstr>
      <vt:lpstr>Missing Value Imputation</vt:lpstr>
      <vt:lpstr>Basic Missing Value Imputation</vt:lpstr>
      <vt:lpstr>Basic Missing Value Imputation</vt:lpstr>
      <vt:lpstr>Basic Missing Value Imputation, cont.</vt:lpstr>
      <vt:lpstr>Basic Missing Value Imputation, cont.</vt:lpstr>
      <vt:lpstr>BREAK (and Test Yourself)</vt:lpstr>
      <vt:lpstr>DNN Based MV Imputation</vt:lpstr>
      <vt:lpstr>Query Planning w/ MV Imputation</vt:lpstr>
      <vt:lpstr>XGBoost’s Sparsity-aware Split Finding</vt:lpstr>
      <vt:lpstr>Time Series Imputation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</dc:title>
  <dc:subject/>
  <dc:creator>Shafaq Siddiqi</dc:creator>
  <cp:keywords/>
  <dc:description/>
  <cp:lastModifiedBy>Siddiqi, Shafaq</cp:lastModifiedBy>
  <cp:revision>1139</cp:revision>
  <cp:lastPrinted>2019-03-11T22:00:16Z</cp:lastPrinted>
  <dcterms:created xsi:type="dcterms:W3CDTF">2018-07-12T06:39:10Z</dcterms:created>
  <dcterms:modified xsi:type="dcterms:W3CDTF">2023-11-10T12:04:11Z</dcterms:modified>
  <cp:category/>
</cp:coreProperties>
</file>