
<file path=[Content_Types].xml><?xml version="1.0" encoding="utf-8"?>
<Types xmlns="http://schemas.openxmlformats.org/package/2006/content-types">
  <Default Extension="emf" ContentType="image/x-emf"/>
  <Default Extension="jfif"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88" r:id="rId2"/>
    <p:sldId id="595" r:id="rId3"/>
    <p:sldId id="563" r:id="rId4"/>
    <p:sldId id="289" r:id="rId5"/>
    <p:sldId id="397" r:id="rId6"/>
    <p:sldId id="564" r:id="rId7"/>
    <p:sldId id="565" r:id="rId8"/>
    <p:sldId id="566" r:id="rId9"/>
    <p:sldId id="528" r:id="rId10"/>
    <p:sldId id="568" r:id="rId11"/>
    <p:sldId id="569" r:id="rId12"/>
    <p:sldId id="570" r:id="rId13"/>
    <p:sldId id="584" r:id="rId14"/>
    <p:sldId id="571" r:id="rId15"/>
    <p:sldId id="573" r:id="rId16"/>
    <p:sldId id="590" r:id="rId17"/>
    <p:sldId id="574" r:id="rId18"/>
    <p:sldId id="575" r:id="rId19"/>
    <p:sldId id="576" r:id="rId20"/>
    <p:sldId id="578" r:id="rId21"/>
    <p:sldId id="583" r:id="rId22"/>
    <p:sldId id="586" r:id="rId23"/>
    <p:sldId id="580" r:id="rId24"/>
    <p:sldId id="572" r:id="rId25"/>
    <p:sldId id="540" r:id="rId26"/>
    <p:sldId id="581" r:id="rId27"/>
    <p:sldId id="582" r:id="rId28"/>
    <p:sldId id="587" r:id="rId29"/>
    <p:sldId id="592" r:id="rId30"/>
    <p:sldId id="466" r:id="rId31"/>
  </p:sldIdLst>
  <p:sldSz cx="9144000" cy="6858000" type="screen4x3"/>
  <p:notesSz cx="7315200" cy="9601200"/>
  <p:defaultTextStyle>
    <a:defPPr>
      <a:defRPr lang="de-DE"/>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a" initials="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89FB"/>
    <a:srgbClr val="FFC9D8"/>
    <a:srgbClr val="FE7AA0"/>
    <a:srgbClr val="B5BEFD"/>
    <a:srgbClr val="133051"/>
    <a:srgbClr val="183D68"/>
    <a:srgbClr val="959595"/>
    <a:srgbClr val="ABABAB"/>
    <a:srgbClr val="989898"/>
    <a:srgbClr val="83838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6" autoAdjust="0"/>
    <p:restoredTop sz="90350" autoAdjust="0"/>
  </p:normalViewPr>
  <p:slideViewPr>
    <p:cSldViewPr snapToGrid="0" snapToObjects="1">
      <p:cViewPr varScale="1">
        <p:scale>
          <a:sx n="125" d="100"/>
          <a:sy n="125" d="100"/>
        </p:scale>
        <p:origin x="1502" y="8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219" d="100"/>
        <a:sy n="219" d="100"/>
      </p:scale>
      <p:origin x="0" y="0"/>
    </p:cViewPr>
  </p:sorterViewPr>
  <p:notesViewPr>
    <p:cSldViewPr snapToGrid="0" snapToObjects="1">
      <p:cViewPr varScale="1">
        <p:scale>
          <a:sx n="67" d="100"/>
          <a:sy n="67" d="100"/>
        </p:scale>
        <p:origin x="3120" y="77"/>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de-DE"/>
          </a:p>
        </p:txBody>
      </p:sp>
      <p:sp>
        <p:nvSpPr>
          <p:cNvPr id="3" name="Datumsplatzhalter 2"/>
          <p:cNvSpPr>
            <a:spLocks noGrp="1"/>
          </p:cNvSpPr>
          <p:nvPr>
            <p:ph type="dt" sz="quarter"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smtClean="0">
                <a:latin typeface="Calibri" charset="0"/>
              </a:defRPr>
            </a:lvl1pPr>
          </a:lstStyle>
          <a:p>
            <a:pPr>
              <a:defRPr/>
            </a:pPr>
            <a:fld id="{600D62BF-BC3D-5643-8C6B-023F23C60991}" type="datetime1">
              <a:rPr lang="de-DE"/>
              <a:pPr>
                <a:defRPr/>
              </a:pPr>
              <a:t>17.11.2023</a:t>
            </a:fld>
            <a:endParaRPr lang="de-DE"/>
          </a:p>
        </p:txBody>
      </p:sp>
      <p:sp>
        <p:nvSpPr>
          <p:cNvPr id="4" name="Fußzeilenplatzhalt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de-DE"/>
          </a:p>
        </p:txBody>
      </p:sp>
      <p:sp>
        <p:nvSpPr>
          <p:cNvPr id="5" name="Foliennummernplatzhalter 4"/>
          <p:cNvSpPr>
            <a:spLocks noGrp="1"/>
          </p:cNvSpPr>
          <p:nvPr>
            <p:ph type="sldNum" sz="quarter" idx="3"/>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smtClean="0">
                <a:latin typeface="Calibri" charset="0"/>
              </a:defRPr>
            </a:lvl1pPr>
          </a:lstStyle>
          <a:p>
            <a:pPr>
              <a:defRPr/>
            </a:pPr>
            <a:fld id="{893D5CDE-6566-B845-89DF-0B7264588353}" type="slidenum">
              <a:rPr lang="de-DE"/>
              <a:pPr>
                <a:defRPr/>
              </a:pPr>
              <a:t>‹#›</a:t>
            </a:fld>
            <a:endParaRPr lang="de-DE"/>
          </a:p>
        </p:txBody>
      </p:sp>
    </p:spTree>
    <p:extLst>
      <p:ext uri="{BB962C8B-B14F-4D97-AF65-F5344CB8AC3E}">
        <p14:creationId xmlns:p14="http://schemas.microsoft.com/office/powerpoint/2010/main" val="31958235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de-DE"/>
          </a:p>
        </p:txBody>
      </p:sp>
      <p:sp>
        <p:nvSpPr>
          <p:cNvPr id="3" name="Datumsplatzhalt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smtClean="0">
                <a:latin typeface="Calibri" charset="0"/>
              </a:defRPr>
            </a:lvl1pPr>
          </a:lstStyle>
          <a:p>
            <a:pPr>
              <a:defRPr/>
            </a:pPr>
            <a:fld id="{44DB3E88-E418-044F-AA16-C508DA6016E0}" type="datetime1">
              <a:rPr lang="de-DE"/>
              <a:pPr>
                <a:defRPr/>
              </a:pPr>
              <a:t>16.11.2023</a:t>
            </a:fld>
            <a:endParaRPr lang="de-DE"/>
          </a:p>
        </p:txBody>
      </p:sp>
      <p:sp>
        <p:nvSpPr>
          <p:cNvPr id="4" name="Folienbildplatzhalt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de-DE" noProof="0"/>
          </a:p>
        </p:txBody>
      </p:sp>
      <p:sp>
        <p:nvSpPr>
          <p:cNvPr id="5" name="Notizenplatzhalter 4"/>
          <p:cNvSpPr>
            <a:spLocks noGrp="1"/>
          </p:cNvSpPr>
          <p:nvPr>
            <p:ph type="body" sz="quarter" idx="3"/>
          </p:nvPr>
        </p:nvSpPr>
        <p:spPr>
          <a:xfrm>
            <a:off x="731520" y="4560570"/>
            <a:ext cx="5852160" cy="4320540"/>
          </a:xfrm>
          <a:prstGeom prst="rect">
            <a:avLst/>
          </a:prstGeom>
        </p:spPr>
        <p:txBody>
          <a:bodyPr vert="horz" wrap="square" lIns="96661" tIns="48331" rIns="96661" bIns="48331" numCol="1" anchor="t" anchorCtr="0" compatLnSpc="1">
            <a:prstTxWarp prst="textNoShape">
              <a:avLst/>
            </a:prstTxWarp>
            <a:normAutofit/>
          </a:bodyPr>
          <a:lstStyle/>
          <a:p>
            <a:pPr lvl="0"/>
            <a:r>
              <a:rPr lang="de-AT" noProof="0"/>
              <a:t>Mastertextformat bearbeiten</a:t>
            </a:r>
          </a:p>
          <a:p>
            <a:pPr lvl="1"/>
            <a:r>
              <a:rPr lang="de-AT" noProof="0"/>
              <a:t>Zweite Ebene</a:t>
            </a:r>
          </a:p>
          <a:p>
            <a:pPr lvl="2"/>
            <a:r>
              <a:rPr lang="de-AT" noProof="0"/>
              <a:t>Dritte Ebene</a:t>
            </a:r>
          </a:p>
          <a:p>
            <a:pPr lvl="3"/>
            <a:r>
              <a:rPr lang="de-AT" noProof="0"/>
              <a:t>Vierte Ebene</a:t>
            </a:r>
          </a:p>
          <a:p>
            <a:pPr lvl="4"/>
            <a:r>
              <a:rPr lang="de-AT" noProof="0"/>
              <a:t>Fünfte Ebene</a:t>
            </a:r>
            <a:endParaRPr lang="de-DE" noProof="0"/>
          </a:p>
        </p:txBody>
      </p:sp>
      <p:sp>
        <p:nvSpPr>
          <p:cNvPr id="6" name="Fußzeilenplatzhalt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de-DE"/>
          </a:p>
        </p:txBody>
      </p:sp>
      <p:sp>
        <p:nvSpPr>
          <p:cNvPr id="7" name="Foliennummernplatzhalt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smtClean="0">
                <a:latin typeface="Calibri" charset="0"/>
              </a:defRPr>
            </a:lvl1pPr>
          </a:lstStyle>
          <a:p>
            <a:pPr>
              <a:defRPr/>
            </a:pPr>
            <a:fld id="{792047E7-3E0C-6048-A5D9-00D467584168}" type="slidenum">
              <a:rPr lang="de-DE"/>
              <a:pPr>
                <a:defRPr/>
              </a:pPr>
              <a:t>‹#›</a:t>
            </a:fld>
            <a:endParaRPr lang="de-DE"/>
          </a:p>
        </p:txBody>
      </p:sp>
    </p:spTree>
    <p:extLst>
      <p:ext uri="{BB962C8B-B14F-4D97-AF65-F5344CB8AC3E}">
        <p14:creationId xmlns:p14="http://schemas.microsoft.com/office/powerpoint/2010/main" val="86727387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pitchFamily="-107"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atick.research.microsoft.com/"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news.microsoft.com/features/under-the-sea-microsoft-tests-a-datacenter-thats-quick-to-deploy-could-provide-internet-connectivity-for-year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collection of buzzwords</a:t>
            </a:r>
            <a:r>
              <a:rPr lang="en-US" baseline="0" dirty="0"/>
              <a:t> </a:t>
            </a:r>
            <a:r>
              <a:rPr lang="en-US" baseline="0" dirty="0">
                <a:sym typeface="Wingdings" panose="05000000000000000000" pitchFamily="2" charset="2"/>
              </a:rPr>
              <a:t> fundamentals and practical understanding</a:t>
            </a:r>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3</a:t>
            </a:fld>
            <a:endParaRPr lang="de-DE"/>
          </a:p>
        </p:txBody>
      </p:sp>
    </p:spTree>
    <p:extLst>
      <p:ext uri="{BB962C8B-B14F-4D97-AF65-F5344CB8AC3E}">
        <p14:creationId xmlns:p14="http://schemas.microsoft.com/office/powerpoint/2010/main" val="3115917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TU Graz email SMTP due to database backup</a:t>
            </a:r>
            <a:r>
              <a:rPr lang="en-US" baseline="0" dirty="0"/>
              <a:t> schedule</a:t>
            </a:r>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21</a:t>
            </a:fld>
            <a:endParaRPr lang="de-DE"/>
          </a:p>
        </p:txBody>
      </p:sp>
    </p:spTree>
    <p:extLst>
      <p:ext uri="{BB962C8B-B14F-4D97-AF65-F5344CB8AC3E}">
        <p14:creationId xmlns:p14="http://schemas.microsoft.com/office/powerpoint/2010/main" val="1705469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lambda calculus</a:t>
            </a:r>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22</a:t>
            </a:fld>
            <a:endParaRPr lang="de-DE"/>
          </a:p>
        </p:txBody>
      </p:sp>
    </p:spTree>
    <p:extLst>
      <p:ext uri="{BB962C8B-B14F-4D97-AF65-F5344CB8AC3E}">
        <p14:creationId xmlns:p14="http://schemas.microsoft.com/office/powerpoint/2010/main" val="1039058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scale-out</a:t>
            </a:r>
            <a:r>
              <a:rPr lang="en-US" baseline="0" dirty="0"/>
              <a:t> cheaper than scale-up; pricing granularity: hour or second (depending on instance type, min 60 seconds if second granularity)</a:t>
            </a:r>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24</a:t>
            </a:fld>
            <a:endParaRPr lang="de-DE"/>
          </a:p>
        </p:txBody>
      </p:sp>
    </p:spTree>
    <p:extLst>
      <p:ext uri="{BB962C8B-B14F-4D97-AF65-F5344CB8AC3E}">
        <p14:creationId xmlns:p14="http://schemas.microsoft.com/office/powerpoint/2010/main" val="2089151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Azure</a:t>
            </a:r>
            <a:r>
              <a:rPr lang="en-US" baseline="0" dirty="0"/>
              <a:t> Stack similar in spirit</a:t>
            </a:r>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27</a:t>
            </a:fld>
            <a:endParaRPr lang="de-DE"/>
          </a:p>
        </p:txBody>
      </p:sp>
    </p:spTree>
    <p:extLst>
      <p:ext uri="{BB962C8B-B14F-4D97-AF65-F5344CB8AC3E}">
        <p14:creationId xmlns:p14="http://schemas.microsoft.com/office/powerpoint/2010/main" val="264637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training on edge, distributed</a:t>
            </a:r>
            <a:r>
              <a:rPr lang="en-US" baseline="0" dirty="0"/>
              <a:t> </a:t>
            </a:r>
            <a:r>
              <a:rPr lang="en-US" baseline="0" dirty="0" err="1"/>
              <a:t>agg</a:t>
            </a:r>
            <a:r>
              <a:rPr lang="en-US" baseline="0" dirty="0"/>
              <a:t> in fog </a:t>
            </a:r>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28</a:t>
            </a:fld>
            <a:endParaRPr lang="de-DE"/>
          </a:p>
        </p:txBody>
      </p:sp>
    </p:spTree>
    <p:extLst>
      <p:ext uri="{BB962C8B-B14F-4D97-AF65-F5344CB8AC3E}">
        <p14:creationId xmlns:p14="http://schemas.microsoft.com/office/powerpoint/2010/main" val="4157584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t>Note: </a:t>
            </a:r>
            <a:r>
              <a:rPr lang="en-US" b="1" dirty="0"/>
              <a:t>Delta Sharing: An Open Protocol for Secure Data Sharing</a:t>
            </a:r>
            <a:r>
              <a:rPr lang="en-US" b="0" dirty="0"/>
              <a:t>,</a:t>
            </a:r>
            <a:r>
              <a:rPr lang="en-US" b="0" baseline="0" dirty="0"/>
              <a:t> </a:t>
            </a:r>
            <a:r>
              <a:rPr lang="en-US" b="0" baseline="0" dirty="0" err="1"/>
              <a:t>Databricks</a:t>
            </a:r>
            <a:r>
              <a:rPr lang="en-US" b="0" baseline="0" dirty="0"/>
              <a:t> 2021</a:t>
            </a:r>
            <a:endParaRPr lang="en-US" b="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b="0" dirty="0"/>
              <a:t>https://databricks.com/de/blog/2021/05/26/introducing-delta-sharing-an-open-protocol-for-secure-data-sharing.html </a:t>
            </a:r>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29</a:t>
            </a:fld>
            <a:endParaRPr lang="de-DE"/>
          </a:p>
        </p:txBody>
      </p:sp>
    </p:spTree>
    <p:extLst>
      <p:ext uri="{BB962C8B-B14F-4D97-AF65-F5344CB8AC3E}">
        <p14:creationId xmlns:p14="http://schemas.microsoft.com/office/powerpoint/2010/main" val="2464441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30</a:t>
            </a:fld>
            <a:endParaRPr lang="de-DE"/>
          </a:p>
        </p:txBody>
      </p:sp>
    </p:spTree>
    <p:extLst>
      <p:ext uri="{BB962C8B-B14F-4D97-AF65-F5344CB8AC3E}">
        <p14:creationId xmlns:p14="http://schemas.microsoft.com/office/powerpoint/2010/main" val="78360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4</a:t>
            </a:fld>
            <a:endParaRPr lang="de-DE"/>
          </a:p>
        </p:txBody>
      </p:sp>
    </p:spTree>
    <p:extLst>
      <p:ext uri="{BB962C8B-B14F-4D97-AF65-F5344CB8AC3E}">
        <p14:creationId xmlns:p14="http://schemas.microsoft.com/office/powerpoint/2010/main" val="4279416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r>
              <a:rPr lang="en-US" baseline="0" dirty="0"/>
              <a:t> characteristics: remotely available, pay as you go, shared infrastructure, high scalability</a:t>
            </a:r>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8</a:t>
            </a:fld>
            <a:endParaRPr lang="de-DE"/>
          </a:p>
        </p:txBody>
      </p:sp>
    </p:spTree>
    <p:extLst>
      <p:ext uri="{BB962C8B-B14F-4D97-AF65-F5344CB8AC3E}">
        <p14:creationId xmlns:p14="http://schemas.microsoft.com/office/powerpoint/2010/main" val="1800500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t>
            </a:r>
            <a:r>
              <a:rPr lang="en-US" dirty="0" err="1"/>
              <a:t>boris</a:t>
            </a:r>
            <a:r>
              <a:rPr lang="en-US" dirty="0"/>
              <a:t> </a:t>
            </a:r>
            <a:r>
              <a:rPr lang="en-US" dirty="0" err="1"/>
              <a:t>glavic</a:t>
            </a:r>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9</a:t>
            </a:fld>
            <a:endParaRPr lang="de-DE"/>
          </a:p>
        </p:txBody>
      </p:sp>
    </p:spTree>
    <p:extLst>
      <p:ext uri="{BB962C8B-B14F-4D97-AF65-F5344CB8AC3E}">
        <p14:creationId xmlns:p14="http://schemas.microsoft.com/office/powerpoint/2010/main" val="4251137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stragglers are computing nodes or workers that lag behind others in completing a task. In parallel processing systems, tasks are often divided among multiple nodes to speed up the overall computation. Stragglers can significantly slow down the completion of the entire task because the system is only as fast as its slowest component.</a:t>
            </a:r>
            <a:endParaRPr lang="en-AT" dirty="0"/>
          </a:p>
        </p:txBody>
      </p:sp>
      <p:sp>
        <p:nvSpPr>
          <p:cNvPr id="4" name="Slide Number Placeholder 3"/>
          <p:cNvSpPr>
            <a:spLocks noGrp="1"/>
          </p:cNvSpPr>
          <p:nvPr>
            <p:ph type="sldNum" sz="quarter" idx="5"/>
          </p:nvPr>
        </p:nvSpPr>
        <p:spPr/>
        <p:txBody>
          <a:bodyPr/>
          <a:lstStyle/>
          <a:p>
            <a:pPr>
              <a:defRPr/>
            </a:pPr>
            <a:fld id="{792047E7-3E0C-6048-A5D9-00D467584168}" type="slidenum">
              <a:rPr lang="de-DE" smtClean="0"/>
              <a:pPr>
                <a:defRPr/>
              </a:pPr>
              <a:t>12</a:t>
            </a:fld>
            <a:endParaRPr lang="de-DE"/>
          </a:p>
        </p:txBody>
      </p:sp>
    </p:spTree>
    <p:extLst>
      <p:ext uri="{BB962C8B-B14F-4D97-AF65-F5344CB8AC3E}">
        <p14:creationId xmlns:p14="http://schemas.microsoft.com/office/powerpoint/2010/main" val="3726889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AMI (Amazon Machine Image) runs on </a:t>
            </a:r>
            <a:r>
              <a:rPr lang="en-US" dirty="0" err="1"/>
              <a:t>Xen</a:t>
            </a:r>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13</a:t>
            </a:fld>
            <a:endParaRPr lang="de-DE"/>
          </a:p>
        </p:txBody>
      </p:sp>
    </p:spTree>
    <p:extLst>
      <p:ext uri="{BB962C8B-B14F-4D97-AF65-F5344CB8AC3E}">
        <p14:creationId xmlns:p14="http://schemas.microsoft.com/office/powerpoint/2010/main" val="539563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Segoe UI" panose="020B0502040204020203" pitchFamily="34" charset="0"/>
              </a:rPr>
              <a:t>Microsoft’s </a:t>
            </a:r>
            <a:r>
              <a:rPr lang="en-US" b="0" i="0" u="none" strike="noStrike" dirty="0">
                <a:solidFill>
                  <a:srgbClr val="000000"/>
                </a:solidFill>
                <a:effectLst/>
                <a:latin typeface="Segoe UI" panose="020B0502040204020203" pitchFamily="34" charset="0"/>
                <a:hlinkClick r:id="rId3"/>
              </a:rPr>
              <a:t>Project Natick</a:t>
            </a:r>
            <a:r>
              <a:rPr lang="en-US" b="0" i="0" dirty="0">
                <a:solidFill>
                  <a:srgbClr val="000000"/>
                </a:solidFill>
                <a:effectLst/>
                <a:latin typeface="Segoe UI" panose="020B0502040204020203" pitchFamily="34" charset="0"/>
              </a:rPr>
              <a:t> team </a:t>
            </a:r>
            <a:r>
              <a:rPr lang="en-US" b="0" i="0" u="none" strike="noStrike" dirty="0">
                <a:solidFill>
                  <a:srgbClr val="000000"/>
                </a:solidFill>
                <a:effectLst/>
                <a:latin typeface="Segoe UI" panose="020B0502040204020203" pitchFamily="34" charset="0"/>
                <a:hlinkClick r:id="rId4"/>
              </a:rPr>
              <a:t>deployed the Northern Isles datacenter</a:t>
            </a:r>
            <a:r>
              <a:rPr lang="en-US" b="0" i="0" dirty="0">
                <a:solidFill>
                  <a:srgbClr val="000000"/>
                </a:solidFill>
                <a:effectLst/>
                <a:latin typeface="Segoe UI" panose="020B0502040204020203" pitchFamily="34" charset="0"/>
              </a:rPr>
              <a:t> 117 feet deep to the seafloor in spring 2018</a:t>
            </a:r>
          </a:p>
          <a:p>
            <a:endParaRPr lang="en-AT" dirty="0"/>
          </a:p>
        </p:txBody>
      </p:sp>
      <p:sp>
        <p:nvSpPr>
          <p:cNvPr id="4" name="Slide Number Placeholder 3"/>
          <p:cNvSpPr>
            <a:spLocks noGrp="1"/>
          </p:cNvSpPr>
          <p:nvPr>
            <p:ph type="sldNum" sz="quarter" idx="5"/>
          </p:nvPr>
        </p:nvSpPr>
        <p:spPr/>
        <p:txBody>
          <a:bodyPr/>
          <a:lstStyle/>
          <a:p>
            <a:pPr>
              <a:defRPr/>
            </a:pPr>
            <a:fld id="{792047E7-3E0C-6048-A5D9-00D467584168}" type="slidenum">
              <a:rPr lang="de-DE" smtClean="0"/>
              <a:pPr>
                <a:defRPr/>
              </a:pPr>
              <a:t>16</a:t>
            </a:fld>
            <a:endParaRPr lang="de-DE"/>
          </a:p>
        </p:txBody>
      </p:sp>
    </p:spTree>
    <p:extLst>
      <p:ext uri="{BB962C8B-B14F-4D97-AF65-F5344CB8AC3E}">
        <p14:creationId xmlns:p14="http://schemas.microsoft.com/office/powerpoint/2010/main" val="2627222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eu-central-1 </a:t>
            </a:r>
            <a:r>
              <a:rPr lang="en-US" dirty="0">
                <a:sym typeface="Wingdings" panose="05000000000000000000" pitchFamily="2" charset="2"/>
              </a:rPr>
              <a:t> Frankfurt</a:t>
            </a:r>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18</a:t>
            </a:fld>
            <a:endParaRPr lang="de-DE"/>
          </a:p>
        </p:txBody>
      </p:sp>
    </p:spTree>
    <p:extLst>
      <p:ext uri="{BB962C8B-B14F-4D97-AF65-F5344CB8AC3E}">
        <p14:creationId xmlns:p14="http://schemas.microsoft.com/office/powerpoint/2010/main" val="3130244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pPr>
              <a:defRPr/>
            </a:pPr>
            <a:fld id="{792047E7-3E0C-6048-A5D9-00D467584168}" type="slidenum">
              <a:rPr lang="de-DE" smtClean="0"/>
              <a:pPr>
                <a:defRPr/>
              </a:pPr>
              <a:t>20</a:t>
            </a:fld>
            <a:endParaRPr lang="de-DE"/>
          </a:p>
        </p:txBody>
      </p:sp>
    </p:spTree>
    <p:extLst>
      <p:ext uri="{BB962C8B-B14F-4D97-AF65-F5344CB8AC3E}">
        <p14:creationId xmlns:p14="http://schemas.microsoft.com/office/powerpoint/2010/main" val="1905877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p:bg>
      <p:bgRef idx="1001">
        <a:schemeClr val="bg1"/>
      </p:bgRef>
    </p:bg>
    <p:spTree>
      <p:nvGrpSpPr>
        <p:cNvPr id="1" name=""/>
        <p:cNvGrpSpPr/>
        <p:nvPr/>
      </p:nvGrpSpPr>
      <p:grpSpPr>
        <a:xfrm>
          <a:off x="0" y="0"/>
          <a:ext cx="0" cy="0"/>
          <a:chOff x="0" y="0"/>
          <a:chExt cx="0" cy="0"/>
        </a:xfrm>
      </p:grpSpPr>
      <p:pic>
        <p:nvPicPr>
          <p:cNvPr id="11" name="Bild 2"/>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8460"/>
            <a:ext cx="9144000" cy="6355080"/>
          </a:xfrm>
          <a:prstGeom prst="rect">
            <a:avLst/>
          </a:prstGeom>
        </p:spPr>
      </p:pic>
      <p:sp>
        <p:nvSpPr>
          <p:cNvPr id="13" name="Titel 2"/>
          <p:cNvSpPr>
            <a:spLocks noGrp="1"/>
          </p:cNvSpPr>
          <p:nvPr>
            <p:ph type="title" hasCustomPrompt="1"/>
          </p:nvPr>
        </p:nvSpPr>
        <p:spPr>
          <a:xfrm>
            <a:off x="720726" y="1069200"/>
            <a:ext cx="7001102" cy="2489199"/>
          </a:xfrm>
          <a:prstGeom prst="rect">
            <a:avLst/>
          </a:prstGeom>
        </p:spPr>
        <p:txBody>
          <a:bodyPr anchor="b">
            <a:normAutofit/>
          </a:bodyPr>
          <a:lstStyle>
            <a:lvl1pPr marL="0" marR="0" indent="0" algn="l" defTabSz="457200" rtl="0" eaLnBrk="0" fontAlgn="base" latinLnBrk="0" hangingPunct="0">
              <a:lnSpc>
                <a:spcPct val="90000"/>
              </a:lnSpc>
              <a:spcBef>
                <a:spcPct val="0"/>
              </a:spcBef>
              <a:spcAft>
                <a:spcPct val="0"/>
              </a:spcAft>
              <a:buClrTx/>
              <a:buSzTx/>
              <a:buFontTx/>
              <a:buNone/>
              <a:tabLst/>
              <a:defRPr sz="4500" b="1" baseline="0">
                <a:solidFill>
                  <a:schemeClr val="accent1"/>
                </a:solidFill>
                <a:latin typeface="Calibri" panose="020F0502020204030204" pitchFamily="34" charset="0"/>
                <a:cs typeface="Calibri" panose="020F0502020204030204" pitchFamily="34" charset="0"/>
              </a:defRPr>
            </a:lvl1pPr>
          </a:lstStyle>
          <a:p>
            <a:r>
              <a:rPr lang="de-DE" dirty="0"/>
              <a:t>Click </a:t>
            </a:r>
            <a:r>
              <a:rPr lang="de-DE" dirty="0" err="1"/>
              <a:t>to</a:t>
            </a:r>
            <a:r>
              <a:rPr lang="de-DE" dirty="0"/>
              <a:t> </a:t>
            </a:r>
            <a:r>
              <a:rPr lang="de-DE" dirty="0" err="1"/>
              <a:t>add</a:t>
            </a:r>
            <a:r>
              <a:rPr lang="de-DE" dirty="0"/>
              <a:t> </a:t>
            </a:r>
            <a:br>
              <a:rPr lang="de-DE" dirty="0"/>
            </a:br>
            <a:r>
              <a:rPr lang="de-DE" dirty="0"/>
              <a:t>a </a:t>
            </a:r>
            <a:r>
              <a:rPr lang="de-DE" dirty="0" err="1"/>
              <a:t>cover</a:t>
            </a:r>
            <a:r>
              <a:rPr lang="de-DE" dirty="0"/>
              <a:t> </a:t>
            </a:r>
            <a:r>
              <a:rPr lang="de-DE" dirty="0" err="1"/>
              <a:t>slide</a:t>
            </a:r>
            <a:r>
              <a:rPr lang="de-DE" dirty="0"/>
              <a:t> </a:t>
            </a:r>
            <a:r>
              <a:rPr lang="de-DE" dirty="0" err="1"/>
              <a:t>headline</a:t>
            </a:r>
            <a:endParaRPr lang="de-DE" dirty="0"/>
          </a:p>
        </p:txBody>
      </p:sp>
      <p:sp>
        <p:nvSpPr>
          <p:cNvPr id="8" name="Datumsplatzhalter 3"/>
          <p:cNvSpPr>
            <a:spLocks noGrp="1"/>
          </p:cNvSpPr>
          <p:nvPr>
            <p:ph type="dt" sz="half" idx="10"/>
          </p:nvPr>
        </p:nvSpPr>
        <p:spPr>
          <a:xfrm>
            <a:off x="720725" y="4341600"/>
            <a:ext cx="7001102" cy="422824"/>
          </a:xfrm>
          <a:prstGeom prst="rect">
            <a:avLst/>
          </a:prstGeom>
        </p:spPr>
        <p:txBody>
          <a:bodyPr/>
          <a:lstStyle>
            <a:lvl1pPr>
              <a:defRPr sz="2000" smtClean="0">
                <a:latin typeface="Calibri" panose="020F0502020204030204" pitchFamily="34" charset="0"/>
                <a:cs typeface="Calibri" panose="020F0502020204030204" pitchFamily="34" charset="0"/>
              </a:defRPr>
            </a:lvl1pPr>
          </a:lstStyle>
          <a:p>
            <a:r>
              <a:rPr lang="en-GB"/>
              <a:t>Enter date also using menu item “Header and Footer” </a:t>
            </a:r>
            <a:endParaRPr lang="de-AT" dirty="0"/>
          </a:p>
        </p:txBody>
      </p:sp>
      <p:sp>
        <p:nvSpPr>
          <p:cNvPr id="9" name="Fußzeilenplatzhalter 4"/>
          <p:cNvSpPr>
            <a:spLocks noGrp="1"/>
          </p:cNvSpPr>
          <p:nvPr>
            <p:ph type="ftr" sz="quarter" idx="11"/>
          </p:nvPr>
        </p:nvSpPr>
        <p:spPr>
          <a:xfrm>
            <a:off x="720725" y="3560400"/>
            <a:ext cx="7001102" cy="652462"/>
          </a:xfrm>
          <a:prstGeom prst="rect">
            <a:avLst/>
          </a:prstGeom>
        </p:spPr>
        <p:txBody>
          <a:bodyPr anchor="b" anchorCtr="0"/>
          <a:lstStyle>
            <a:lvl1pPr algn="l">
              <a:defRPr sz="2000" b="0">
                <a:solidFill>
                  <a:srgbClr val="000000"/>
                </a:solidFill>
                <a:latin typeface="Calibri" panose="020F0502020204030204" pitchFamily="34" charset="0"/>
                <a:cs typeface="Calibri" panose="020F0502020204030204" pitchFamily="34" charset="0"/>
              </a:defRPr>
            </a:lvl1pPr>
          </a:lstStyle>
          <a:p>
            <a:pPr>
              <a:defRPr/>
            </a:pPr>
            <a:r>
              <a:rPr lang="en-GB"/>
              <a:t>Enter footer text using menu item “Header and Footer” </a:t>
            </a:r>
            <a:br>
              <a:rPr lang="en-GB"/>
            </a:br>
            <a:r>
              <a:rPr lang="en-GB"/>
              <a:t>and accept for all slides.</a:t>
            </a:r>
            <a:endParaRPr lang="de-AT" dirty="0"/>
          </a:p>
        </p:txBody>
      </p:sp>
      <p:sp>
        <p:nvSpPr>
          <p:cNvPr id="21" name="Textfeld 271"/>
          <p:cNvSpPr txBox="1">
            <a:spLocks noChangeArrowheads="1"/>
          </p:cNvSpPr>
          <p:nvPr userDrawn="1"/>
        </p:nvSpPr>
        <p:spPr bwMode="auto">
          <a:xfrm>
            <a:off x="7493906" y="856995"/>
            <a:ext cx="144013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de-DE" sz="1200" spc="90" baseline="0" dirty="0">
                <a:latin typeface="Calibri" panose="020F0502020204030204" pitchFamily="34" charset="0"/>
                <a:cs typeface="Calibri" panose="020F0502020204030204" pitchFamily="34" charset="0"/>
              </a:rPr>
              <a:t>SCIENCE</a:t>
            </a:r>
          </a:p>
          <a:p>
            <a:pPr algn="r" eaLnBrk="1" hangingPunct="1"/>
            <a:r>
              <a:rPr lang="de-DE" sz="1200" spc="90" baseline="0" dirty="0">
                <a:latin typeface="Calibri" panose="020F0502020204030204" pitchFamily="34" charset="0"/>
                <a:cs typeface="Calibri" panose="020F0502020204030204" pitchFamily="34" charset="0"/>
              </a:rPr>
              <a:t>PASSION</a:t>
            </a:r>
            <a:br>
              <a:rPr lang="de-DE" sz="1200" spc="90" baseline="0" dirty="0">
                <a:latin typeface="Calibri" panose="020F0502020204030204" pitchFamily="34" charset="0"/>
                <a:cs typeface="Calibri" panose="020F0502020204030204" pitchFamily="34" charset="0"/>
              </a:rPr>
            </a:br>
            <a:r>
              <a:rPr lang="de-DE" sz="1200" spc="90" baseline="0" dirty="0">
                <a:latin typeface="Calibri" panose="020F0502020204030204" pitchFamily="34" charset="0"/>
                <a:cs typeface="Calibri" panose="020F0502020204030204" pitchFamily="34" charset="0"/>
              </a:rPr>
              <a:t>TECHNOLOGY</a:t>
            </a:r>
          </a:p>
        </p:txBody>
      </p:sp>
    </p:spTree>
    <p:extLst>
      <p:ext uri="{BB962C8B-B14F-4D97-AF65-F5344CB8AC3E}">
        <p14:creationId xmlns:p14="http://schemas.microsoft.com/office/powerpoint/2010/main" val="33782189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20726" y="577911"/>
            <a:ext cx="8197228" cy="761470"/>
          </a:xfrm>
          <a:prstGeom prst="rect">
            <a:avLst/>
          </a:prstGeom>
        </p:spPr>
        <p:txBody>
          <a:bodyPr/>
          <a:lstStyle>
            <a:lvl1pPr>
              <a:defRPr>
                <a:latin typeface="Calibri" panose="020F0502020204030204" pitchFamily="34" charset="0"/>
                <a:cs typeface="Calibri" panose="020F0502020204030204" pitchFamily="34" charset="0"/>
              </a:defRPr>
            </a:lvl1pPr>
          </a:lstStyle>
          <a:p>
            <a:r>
              <a:rPr lang="de-DE" dirty="0"/>
              <a:t>Titelmasterformat durch Klicken bearbeiten</a:t>
            </a:r>
          </a:p>
        </p:txBody>
      </p:sp>
      <p:sp>
        <p:nvSpPr>
          <p:cNvPr id="5" name="Content Placeholder 2"/>
          <p:cNvSpPr>
            <a:spLocks noGrp="1"/>
          </p:cNvSpPr>
          <p:nvPr>
            <p:ph idx="1"/>
          </p:nvPr>
        </p:nvSpPr>
        <p:spPr>
          <a:xfrm>
            <a:off x="721784" y="1311256"/>
            <a:ext cx="8196170" cy="4941101"/>
          </a:xfrm>
          <a:prstGeom prst="rect">
            <a:avLst/>
          </a:prstGeom>
        </p:spPr>
        <p:txBody>
          <a:bodyPr>
            <a:noAutofit/>
          </a:bodyPr>
          <a:lstStyle>
            <a:lvl1pPr marL="228600" indent="-228600">
              <a:buClr>
                <a:srgbClr val="F70146"/>
              </a:buClr>
              <a:buFont typeface="Wingdings" panose="05000000000000000000" pitchFamily="2" charset="2"/>
              <a:buChar char="§"/>
              <a:defRPr sz="2000" b="1">
                <a:latin typeface="Calibri" panose="020F0502020204030204" pitchFamily="34" charset="0"/>
                <a:cs typeface="Calibri" panose="020F0502020204030204" pitchFamily="34" charset="0"/>
              </a:defRPr>
            </a:lvl1pPr>
            <a:lvl2pPr marL="685800" indent="-228600">
              <a:buClr>
                <a:schemeClr val="tx1"/>
              </a:buClr>
              <a:buFont typeface="Wingdings" panose="05000000000000000000" pitchFamily="2" charset="2"/>
              <a:buChar char="§"/>
              <a:defRPr sz="1800">
                <a:latin typeface="Calibri" panose="020F0502020204030204" pitchFamily="34" charset="0"/>
                <a:cs typeface="Calibri" panose="020F0502020204030204" pitchFamily="34" charset="0"/>
              </a:defRPr>
            </a:lvl2pPr>
            <a:lvl3pPr marL="1143000" indent="-228600">
              <a:buClr>
                <a:schemeClr val="tx1"/>
              </a:buClr>
              <a:buFont typeface="Wingdings" panose="05000000000000000000" pitchFamily="2" charset="2"/>
              <a:buChar char="§"/>
              <a:defRPr sz="1800">
                <a:latin typeface="Calibri" panose="020F0502020204030204" pitchFamily="34" charset="0"/>
                <a:cs typeface="Calibri" panose="020F0502020204030204" pitchFamily="34" charset="0"/>
              </a:defRPr>
            </a:lvl3pPr>
            <a:lvl4pPr marL="1600200" indent="-228600">
              <a:buClr>
                <a:schemeClr val="tx1"/>
              </a:buClr>
              <a:buFont typeface="Wingdings" panose="05000000000000000000" pitchFamily="2" charset="2"/>
              <a:buChar char="§"/>
              <a:defRPr sz="1800">
                <a:latin typeface="Calibri" panose="020F0502020204030204" pitchFamily="34" charset="0"/>
                <a:cs typeface="Calibri" panose="020F0502020204030204" pitchFamily="34" charset="0"/>
              </a:defRPr>
            </a:lvl4pPr>
            <a:lvl5pPr marL="2057400" indent="-228600">
              <a:buClr>
                <a:schemeClr val="tx1"/>
              </a:buClr>
              <a:buFont typeface="Wingdings" panose="05000000000000000000" pitchFamily="2" charset="2"/>
              <a:buChar char="§"/>
              <a:defRPr sz="18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txBox="1">
            <a:spLocks/>
          </p:cNvSpPr>
          <p:nvPr userDrawn="1"/>
        </p:nvSpPr>
        <p:spPr>
          <a:xfrm>
            <a:off x="0" y="6358467"/>
            <a:ext cx="9144000" cy="498481"/>
          </a:xfrm>
          <a:prstGeom prst="rect">
            <a:avLst/>
          </a:prstGeom>
        </p:spPr>
        <p:txBody>
          <a:bodyPr vert="horz" lIns="0" tIns="0" rIns="0" bIns="0" rtlCol="0" anchor="ctr" anchorCtr="0"/>
          <a:lstStyle>
            <a:defPPr>
              <a:defRPr lang="de-DE"/>
            </a:defPPr>
            <a:lvl1pPr algn="l" defTabSz="457200" rtl="0" fontAlgn="auto">
              <a:spcBef>
                <a:spcPts val="0"/>
              </a:spcBef>
              <a:spcAft>
                <a:spcPts val="0"/>
              </a:spcAft>
              <a:defRPr sz="120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r>
              <a:rPr lang="en-US" dirty="0">
                <a:latin typeface="Calibri" panose="020F0502020204030204" pitchFamily="34" charset="0"/>
                <a:cs typeface="Calibri" panose="020F0502020204030204" pitchFamily="34" charset="0"/>
              </a:rPr>
              <a:t>706.520 Data Integration and Large-Scale Analysis </a:t>
            </a:r>
            <a:r>
              <a:rPr lang="en-AT"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07 Cloud Computing Fundamentals</a:t>
            </a:r>
            <a:br>
              <a:rPr lang="en-US" dirty="0">
                <a:latin typeface="Calibri" panose="020F0502020204030204" pitchFamily="34" charset="0"/>
                <a:cs typeface="Calibri" panose="020F0502020204030204" pitchFamily="34" charset="0"/>
              </a:rPr>
            </a:br>
            <a:r>
              <a:rPr lang="en-US" baseline="0" dirty="0">
                <a:latin typeface="Calibri" panose="020F0502020204030204" pitchFamily="34" charset="0"/>
                <a:cs typeface="Calibri" panose="020F0502020204030204" pitchFamily="34" charset="0"/>
              </a:rPr>
              <a:t>Shafaq Siddiqi, Graz University of Technology, WS 2023/24</a:t>
            </a:r>
            <a:r>
              <a:rPr lang="en-US" dirty="0">
                <a:latin typeface="Calibri" panose="020F0502020204030204" pitchFamily="34" charset="0"/>
                <a:cs typeface="Calibri" panose="020F0502020204030204" pitchFamily="34" charset="0"/>
              </a:rPr>
              <a:t> </a:t>
            </a:r>
          </a:p>
        </p:txBody>
      </p:sp>
      <p:sp>
        <p:nvSpPr>
          <p:cNvPr id="11" name="Textplatzhalter 15"/>
          <p:cNvSpPr>
            <a:spLocks noGrp="1"/>
          </p:cNvSpPr>
          <p:nvPr>
            <p:ph type="body" sz="quarter" idx="14"/>
          </p:nvPr>
        </p:nvSpPr>
        <p:spPr>
          <a:xfrm>
            <a:off x="720725" y="190801"/>
            <a:ext cx="8229600" cy="332106"/>
          </a:xfrm>
          <a:prstGeom prst="rect">
            <a:avLst/>
          </a:prstGeom>
        </p:spPr>
        <p:txBody>
          <a:bodyPr>
            <a:normAutofit/>
          </a:bodyPr>
          <a:lstStyle>
            <a:lvl1pPr>
              <a:defRPr sz="1600">
                <a:latin typeface="Calibri" panose="020F0502020204030204" pitchFamily="34" charset="0"/>
                <a:cs typeface="Calibri" panose="020F0502020204030204" pitchFamily="34" charset="0"/>
              </a:defRPr>
            </a:lvl1pPr>
          </a:lstStyle>
          <a:p>
            <a:pPr lvl="0"/>
            <a:endParaRPr lang="de-DE" dirty="0"/>
          </a:p>
        </p:txBody>
      </p:sp>
    </p:spTree>
    <p:extLst>
      <p:ext uri="{BB962C8B-B14F-4D97-AF65-F5344CB8AC3E}">
        <p14:creationId xmlns:p14="http://schemas.microsoft.com/office/powerpoint/2010/main" val="1580589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11" name="Titel 1"/>
          <p:cNvSpPr>
            <a:spLocks noGrp="1"/>
          </p:cNvSpPr>
          <p:nvPr>
            <p:ph type="title"/>
          </p:nvPr>
        </p:nvSpPr>
        <p:spPr>
          <a:xfrm>
            <a:off x="206748" y="2097090"/>
            <a:ext cx="8721352" cy="1299604"/>
          </a:xfrm>
          <a:prstGeom prst="rect">
            <a:avLst/>
          </a:prstGeom>
        </p:spPr>
        <p:txBody>
          <a:bodyPr anchor="b">
            <a:normAutofit/>
          </a:bodyPr>
          <a:lstStyle>
            <a:lvl1pPr algn="ctr">
              <a:defRPr sz="4400">
                <a:latin typeface="Calibri" panose="020F0502020204030204" pitchFamily="34" charset="0"/>
                <a:cs typeface="Calibri" panose="020F0502020204030204" pitchFamily="34" charset="0"/>
              </a:defRPr>
            </a:lvl1pPr>
          </a:lstStyle>
          <a:p>
            <a:r>
              <a:rPr lang="de-DE" dirty="0"/>
              <a:t>Titelmasterformat durch Klicken bearbeiten</a:t>
            </a:r>
          </a:p>
        </p:txBody>
      </p:sp>
      <p:sp>
        <p:nvSpPr>
          <p:cNvPr id="12" name="Inhaltsplatzhalter 2"/>
          <p:cNvSpPr>
            <a:spLocks noGrp="1"/>
          </p:cNvSpPr>
          <p:nvPr>
            <p:ph idx="1"/>
          </p:nvPr>
        </p:nvSpPr>
        <p:spPr>
          <a:xfrm>
            <a:off x="206748" y="3728980"/>
            <a:ext cx="8721352" cy="2596984"/>
          </a:xfrm>
          <a:prstGeom prst="rect">
            <a:avLst/>
          </a:prstGeom>
        </p:spPr>
        <p:txBody>
          <a:bodyPr/>
          <a:lstStyle>
            <a:lvl1pPr algn="ctr">
              <a:defRPr b="0">
                <a:latin typeface="Calibri" panose="020F0502020204030204" pitchFamily="34" charset="0"/>
                <a:cs typeface="Calibri" panose="020F0502020204030204" pitchFamily="34" charset="0"/>
              </a:defRPr>
            </a:lvl1pPr>
          </a:lstStyle>
          <a:p>
            <a:pPr lvl="0"/>
            <a:r>
              <a:rPr lang="de-DE"/>
              <a:t>Formatvorlagen des Textmasters bearbeiten</a:t>
            </a:r>
          </a:p>
        </p:txBody>
      </p:sp>
      <p:sp>
        <p:nvSpPr>
          <p:cNvPr id="17" name="Textplatzhalter 15"/>
          <p:cNvSpPr>
            <a:spLocks noGrp="1"/>
          </p:cNvSpPr>
          <p:nvPr>
            <p:ph type="body" sz="quarter" idx="14"/>
          </p:nvPr>
        </p:nvSpPr>
        <p:spPr>
          <a:xfrm>
            <a:off x="720725" y="190801"/>
            <a:ext cx="8229600" cy="253699"/>
          </a:xfrm>
          <a:prstGeom prst="rect">
            <a:avLst/>
          </a:prstGeom>
        </p:spPr>
        <p:txBody>
          <a:bodyPr>
            <a:normAutofit/>
          </a:bodyPr>
          <a:lstStyle>
            <a:lvl1pPr>
              <a:defRPr sz="1600">
                <a:latin typeface="Calibri" panose="020F0502020204030204" pitchFamily="34" charset="0"/>
                <a:cs typeface="Calibri" panose="020F0502020204030204" pitchFamily="34" charset="0"/>
              </a:defRPr>
            </a:lvl1pPr>
          </a:lstStyle>
          <a:p>
            <a:pPr lvl="0"/>
            <a:endParaRPr lang="de-DE" dirty="0"/>
          </a:p>
        </p:txBody>
      </p:sp>
      <p:sp>
        <p:nvSpPr>
          <p:cNvPr id="5" name="Footer Placeholder 4"/>
          <p:cNvSpPr txBox="1">
            <a:spLocks/>
          </p:cNvSpPr>
          <p:nvPr userDrawn="1"/>
        </p:nvSpPr>
        <p:spPr>
          <a:xfrm>
            <a:off x="0" y="6358467"/>
            <a:ext cx="9144000" cy="498481"/>
          </a:xfrm>
          <a:prstGeom prst="rect">
            <a:avLst/>
          </a:prstGeom>
        </p:spPr>
        <p:txBody>
          <a:bodyPr vert="horz" lIns="0" tIns="0" rIns="0" bIns="0" rtlCol="0" anchor="ctr" anchorCtr="0"/>
          <a:lstStyle>
            <a:defPPr>
              <a:defRPr lang="de-DE"/>
            </a:defPPr>
            <a:lvl1pPr algn="l" defTabSz="457200" rtl="0" fontAlgn="auto">
              <a:spcBef>
                <a:spcPts val="0"/>
              </a:spcBef>
              <a:spcAft>
                <a:spcPts val="0"/>
              </a:spcAft>
              <a:defRPr sz="120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r>
              <a:rPr lang="en-US" dirty="0">
                <a:latin typeface="Calibri" panose="020F0502020204030204" pitchFamily="34" charset="0"/>
                <a:cs typeface="Calibri" panose="020F0502020204030204" pitchFamily="34" charset="0"/>
              </a:rPr>
              <a:t>706.520 Data Integration and Large-Scale Analysis </a:t>
            </a:r>
            <a:r>
              <a:rPr lang="en-AT"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07 Cloud Computing Fundamentals</a:t>
            </a:r>
            <a:br>
              <a:rPr lang="en-US" dirty="0">
                <a:latin typeface="Calibri" panose="020F0502020204030204" pitchFamily="34" charset="0"/>
                <a:cs typeface="Calibri" panose="020F0502020204030204" pitchFamily="34" charset="0"/>
              </a:rPr>
            </a:br>
            <a:r>
              <a:rPr lang="en-US" baseline="0" dirty="0">
                <a:latin typeface="Calibri" panose="020F0502020204030204" pitchFamily="34" charset="0"/>
                <a:cs typeface="Calibri" panose="020F0502020204030204" pitchFamily="34" charset="0"/>
              </a:rPr>
              <a:t>Shafaq Siddiqi, Graz University of Technology, WS 2023/24</a:t>
            </a:r>
            <a:r>
              <a:rPr lang="en-US"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80341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0" y="6354763"/>
            <a:ext cx="9144000" cy="50323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solidFill>
                <a:srgbClr val="FFFFFF"/>
              </a:solidFill>
              <a:ea typeface="ＭＳ Ｐゴシック" pitchFamily="-105" charset="-128"/>
              <a:cs typeface="ＭＳ Ｐゴシック" pitchFamily="-105" charset="-128"/>
            </a:endParaRPr>
          </a:p>
        </p:txBody>
      </p:sp>
      <p:cxnSp>
        <p:nvCxnSpPr>
          <p:cNvPr id="8" name="Gerade Verbindung 7"/>
          <p:cNvCxnSpPr/>
          <p:nvPr userDrawn="1"/>
        </p:nvCxnSpPr>
        <p:spPr bwMode="auto">
          <a:xfrm>
            <a:off x="720725" y="503238"/>
            <a:ext cx="8207375" cy="1587"/>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Rechteck 8"/>
          <p:cNvSpPr/>
          <p:nvPr userDrawn="1"/>
        </p:nvSpPr>
        <p:spPr>
          <a:xfrm>
            <a:off x="0" y="503238"/>
            <a:ext cx="503238" cy="504825"/>
          </a:xfrm>
          <a:prstGeom prst="rect">
            <a:avLst/>
          </a:prstGeom>
          <a:solidFill>
            <a:srgbClr val="F7014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solidFill>
                <a:srgbClr val="FFFFFF"/>
              </a:solidFill>
              <a:ea typeface="ＭＳ Ｐゴシック" pitchFamily="-105" charset="-128"/>
              <a:cs typeface="ＭＳ Ｐゴシック" pitchFamily="-105" charset="-128"/>
            </a:endParaRPr>
          </a:p>
        </p:txBody>
      </p:sp>
      <p:sp>
        <p:nvSpPr>
          <p:cNvPr id="11" name="Foliennummernplatzhalter 5"/>
          <p:cNvSpPr txBox="1">
            <a:spLocks/>
          </p:cNvSpPr>
          <p:nvPr userDrawn="1"/>
        </p:nvSpPr>
        <p:spPr>
          <a:xfrm>
            <a:off x="0" y="582613"/>
            <a:ext cx="503238" cy="365125"/>
          </a:xfrm>
          <a:prstGeom prst="rect">
            <a:avLst/>
          </a:prstGeom>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fld id="{341491D6-FCB3-AA48-877A-0FB5E714E925}" type="slidenum">
              <a:rPr lang="de-DE" sz="1200" smtClean="0">
                <a:solidFill>
                  <a:schemeClr val="bg1"/>
                </a:solidFill>
              </a:rPr>
              <a:pPr algn="ctr" eaLnBrk="1" hangingPunct="1">
                <a:defRPr/>
              </a:pPr>
              <a:t>‹#›</a:t>
            </a:fld>
            <a:endParaRPr lang="de-DE" sz="1200">
              <a:solidFill>
                <a:schemeClr val="bg1"/>
              </a:solidFill>
            </a:endParaRPr>
          </a:p>
        </p:txBody>
      </p:sp>
      <p:pic>
        <p:nvPicPr>
          <p:cNvPr id="16" name="Bildplatzhalter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auto">
          <a:xfrm>
            <a:off x="8051284" y="97928"/>
            <a:ext cx="871105"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0" name="Grafik 10"/>
          <p:cNvPicPr>
            <a:picLocks noChangeAspect="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321" y="6498439"/>
            <a:ext cx="777237" cy="245261"/>
          </a:xfrm>
          <a:prstGeom prst="rect">
            <a:avLst/>
          </a:prstGeom>
        </p:spPr>
      </p:pic>
    </p:spTree>
  </p:cSld>
  <p:clrMap bg1="lt1" tx1="dk1" bg2="lt2" tx2="dk2" accent1="accent1" accent2="accent2" accent3="accent3" accent4="accent4" accent5="accent5" accent6="accent6" hlink="hlink" folHlink="folHlink"/>
  <p:sldLayoutIdLst>
    <p:sldLayoutId id="2147483709" r:id="rId1"/>
    <p:sldLayoutId id="2147483704" r:id="rId2"/>
    <p:sldLayoutId id="2147483707" r:id="rId3"/>
  </p:sldLayoutIdLst>
  <p:hf sldNum="0" hdr="0"/>
  <p:txStyles>
    <p:titleStyle>
      <a:lvl1pPr algn="l" defTabSz="457200" rtl="0" eaLnBrk="1" fontAlgn="base" hangingPunct="1">
        <a:spcBef>
          <a:spcPct val="0"/>
        </a:spcBef>
        <a:spcAft>
          <a:spcPct val="0"/>
        </a:spcAft>
        <a:defRPr sz="3200" kern="1200">
          <a:solidFill>
            <a:srgbClr val="000000"/>
          </a:solidFill>
          <a:latin typeface="+mj-lt"/>
          <a:ea typeface="ＭＳ Ｐゴシック" pitchFamily="-107" charset="-128"/>
          <a:cs typeface="ＭＳ Ｐゴシック" pitchFamily="-107" charset="-128"/>
        </a:defRPr>
      </a:lvl1pPr>
      <a:lvl2pPr algn="l" defTabSz="457200" rtl="0" eaLnBrk="1" fontAlgn="base" hangingPunct="1">
        <a:spcBef>
          <a:spcPct val="0"/>
        </a:spcBef>
        <a:spcAft>
          <a:spcPct val="0"/>
        </a:spcAft>
        <a:defRPr sz="3200">
          <a:solidFill>
            <a:srgbClr val="595959"/>
          </a:solidFill>
          <a:latin typeface="Arial" pitchFamily="-107" charset="0"/>
          <a:ea typeface="ＭＳ Ｐゴシック" pitchFamily="-107" charset="-128"/>
          <a:cs typeface="ＭＳ Ｐゴシック" pitchFamily="-107" charset="-128"/>
        </a:defRPr>
      </a:lvl2pPr>
      <a:lvl3pPr algn="l" defTabSz="457200" rtl="0" eaLnBrk="1" fontAlgn="base" hangingPunct="1">
        <a:spcBef>
          <a:spcPct val="0"/>
        </a:spcBef>
        <a:spcAft>
          <a:spcPct val="0"/>
        </a:spcAft>
        <a:defRPr sz="3200">
          <a:solidFill>
            <a:srgbClr val="595959"/>
          </a:solidFill>
          <a:latin typeface="Arial" pitchFamily="-107" charset="0"/>
          <a:ea typeface="ＭＳ Ｐゴシック" pitchFamily="-107" charset="-128"/>
          <a:cs typeface="ＭＳ Ｐゴシック" pitchFamily="-107" charset="-128"/>
        </a:defRPr>
      </a:lvl3pPr>
      <a:lvl4pPr algn="l" defTabSz="457200" rtl="0" eaLnBrk="1" fontAlgn="base" hangingPunct="1">
        <a:spcBef>
          <a:spcPct val="0"/>
        </a:spcBef>
        <a:spcAft>
          <a:spcPct val="0"/>
        </a:spcAft>
        <a:defRPr sz="3200">
          <a:solidFill>
            <a:srgbClr val="595959"/>
          </a:solidFill>
          <a:latin typeface="Arial" pitchFamily="-107" charset="0"/>
          <a:ea typeface="ＭＳ Ｐゴシック" pitchFamily="-107" charset="-128"/>
          <a:cs typeface="ＭＳ Ｐゴシック" pitchFamily="-107" charset="-128"/>
        </a:defRPr>
      </a:lvl4pPr>
      <a:lvl5pPr algn="l" defTabSz="457200" rtl="0" eaLnBrk="1" fontAlgn="base" hangingPunct="1">
        <a:spcBef>
          <a:spcPct val="0"/>
        </a:spcBef>
        <a:spcAft>
          <a:spcPct val="0"/>
        </a:spcAft>
        <a:defRPr sz="3200">
          <a:solidFill>
            <a:srgbClr val="595959"/>
          </a:solidFill>
          <a:latin typeface="Arial" pitchFamily="-107" charset="0"/>
          <a:ea typeface="ＭＳ Ｐゴシック" pitchFamily="-107" charset="-128"/>
          <a:cs typeface="ＭＳ Ｐゴシック" pitchFamily="-107" charset="-128"/>
        </a:defRPr>
      </a:lvl5pPr>
      <a:lvl6pPr marL="457200" algn="l" defTabSz="457200" rtl="0" eaLnBrk="1" fontAlgn="base" hangingPunct="1">
        <a:spcBef>
          <a:spcPct val="0"/>
        </a:spcBef>
        <a:spcAft>
          <a:spcPct val="0"/>
        </a:spcAft>
        <a:defRPr sz="3200">
          <a:solidFill>
            <a:srgbClr val="595959"/>
          </a:solidFill>
          <a:latin typeface="Arial" pitchFamily="-107" charset="0"/>
          <a:ea typeface="ＭＳ Ｐゴシック" pitchFamily="-107" charset="-128"/>
          <a:cs typeface="ＭＳ Ｐゴシック" pitchFamily="-107" charset="-128"/>
        </a:defRPr>
      </a:lvl6pPr>
      <a:lvl7pPr marL="914400" algn="l" defTabSz="457200" rtl="0" eaLnBrk="1" fontAlgn="base" hangingPunct="1">
        <a:spcBef>
          <a:spcPct val="0"/>
        </a:spcBef>
        <a:spcAft>
          <a:spcPct val="0"/>
        </a:spcAft>
        <a:defRPr sz="3200">
          <a:solidFill>
            <a:srgbClr val="595959"/>
          </a:solidFill>
          <a:latin typeface="Arial" pitchFamily="-107" charset="0"/>
          <a:ea typeface="ＭＳ Ｐゴシック" pitchFamily="-107" charset="-128"/>
          <a:cs typeface="ＭＳ Ｐゴシック" pitchFamily="-107" charset="-128"/>
        </a:defRPr>
      </a:lvl7pPr>
      <a:lvl8pPr marL="1371600" algn="l" defTabSz="457200" rtl="0" eaLnBrk="1" fontAlgn="base" hangingPunct="1">
        <a:spcBef>
          <a:spcPct val="0"/>
        </a:spcBef>
        <a:spcAft>
          <a:spcPct val="0"/>
        </a:spcAft>
        <a:defRPr sz="3200">
          <a:solidFill>
            <a:srgbClr val="595959"/>
          </a:solidFill>
          <a:latin typeface="Arial" pitchFamily="-107" charset="0"/>
          <a:ea typeface="ＭＳ Ｐゴシック" pitchFamily="-107" charset="-128"/>
          <a:cs typeface="ＭＳ Ｐゴシック" pitchFamily="-107" charset="-128"/>
        </a:defRPr>
      </a:lvl8pPr>
      <a:lvl9pPr marL="1828800" algn="l" defTabSz="457200" rtl="0" eaLnBrk="1" fontAlgn="base" hangingPunct="1">
        <a:spcBef>
          <a:spcPct val="0"/>
        </a:spcBef>
        <a:spcAft>
          <a:spcPct val="0"/>
        </a:spcAft>
        <a:defRPr sz="3200">
          <a:solidFill>
            <a:srgbClr val="595959"/>
          </a:solidFill>
          <a:latin typeface="Arial" pitchFamily="-107" charset="0"/>
          <a:ea typeface="ＭＳ Ｐゴシック" pitchFamily="-107" charset="-128"/>
          <a:cs typeface="ＭＳ Ｐゴシック" pitchFamily="-107" charset="-128"/>
        </a:defRPr>
      </a:lvl9pPr>
    </p:titleStyle>
    <p:bodyStyle>
      <a:lvl1pPr algn="l" defTabSz="457200" rtl="0" eaLnBrk="1" fontAlgn="base" hangingPunct="1">
        <a:spcBef>
          <a:spcPct val="20000"/>
        </a:spcBef>
        <a:spcAft>
          <a:spcPct val="0"/>
        </a:spcAft>
        <a:buFont typeface="Arial" charset="0"/>
        <a:defRPr sz="2600" kern="1200">
          <a:solidFill>
            <a:srgbClr val="000000"/>
          </a:solidFill>
          <a:latin typeface="+mn-lt"/>
          <a:ea typeface="ＭＳ Ｐゴシック" pitchFamily="-107" charset="-128"/>
          <a:cs typeface="ＭＳ Ｐゴシック" pitchFamily="-107" charset="-128"/>
        </a:defRPr>
      </a:lvl1pPr>
      <a:lvl2pPr marL="342900" indent="-342900" algn="l" defTabSz="457200" rtl="0" eaLnBrk="1" fontAlgn="base" hangingPunct="1">
        <a:spcBef>
          <a:spcPct val="20000"/>
        </a:spcBef>
        <a:spcAft>
          <a:spcPct val="0"/>
        </a:spcAft>
        <a:buClr>
          <a:schemeClr val="accent1"/>
        </a:buClr>
        <a:buFont typeface="Wingdings" panose="05000000000000000000" pitchFamily="2" charset="2"/>
        <a:buChar char="§"/>
        <a:defRPr sz="2400" kern="1200">
          <a:solidFill>
            <a:srgbClr val="000000"/>
          </a:solidFill>
          <a:latin typeface="+mn-lt"/>
          <a:ea typeface="ＭＳ Ｐゴシック" pitchFamily="-107" charset="-128"/>
          <a:cs typeface="+mn-cs"/>
        </a:defRPr>
      </a:lvl2pPr>
      <a:lvl3pPr marL="808038" indent="-271463" algn="l" defTabSz="457200" rtl="0" eaLnBrk="1" fontAlgn="base" hangingPunct="1">
        <a:spcBef>
          <a:spcPct val="20000"/>
        </a:spcBef>
        <a:spcAft>
          <a:spcPct val="0"/>
        </a:spcAft>
        <a:buFont typeface="Wingdings" charset="0"/>
        <a:buChar char="§"/>
        <a:defRPr sz="2000" kern="1200">
          <a:solidFill>
            <a:srgbClr val="000000"/>
          </a:solidFill>
          <a:latin typeface="+mn-lt"/>
          <a:ea typeface="ＭＳ Ｐゴシック" pitchFamily="-107" charset="-128"/>
          <a:cs typeface="+mn-cs"/>
        </a:defRPr>
      </a:lvl3pPr>
      <a:lvl4pPr marL="1438275" indent="-185738" algn="l" defTabSz="457200" rtl="0" eaLnBrk="1" fontAlgn="base" hangingPunct="1">
        <a:spcBef>
          <a:spcPct val="20000"/>
        </a:spcBef>
        <a:spcAft>
          <a:spcPct val="0"/>
        </a:spcAft>
        <a:buClr>
          <a:srgbClr val="A6A6A6"/>
        </a:buClr>
        <a:buFont typeface="Wingdings" charset="0"/>
        <a:buChar char="§"/>
        <a:defRPr sz="2000" kern="1200">
          <a:solidFill>
            <a:srgbClr val="000000"/>
          </a:solidFill>
          <a:latin typeface="+mn-lt"/>
          <a:ea typeface="ＭＳ Ｐゴシック" pitchFamily="-107" charset="-128"/>
          <a:cs typeface="+mn-cs"/>
        </a:defRPr>
      </a:lvl4pPr>
      <a:lvl5pPr marL="1588" indent="0" algn="l" defTabSz="457200" rtl="0" eaLnBrk="1" fontAlgn="base" hangingPunct="1">
        <a:spcBef>
          <a:spcPts val="0"/>
        </a:spcBef>
        <a:spcAft>
          <a:spcPct val="0"/>
        </a:spcAft>
        <a:buFontTx/>
        <a:buNone/>
        <a:defRPr sz="2000" kern="1200">
          <a:solidFill>
            <a:srgbClr val="000000"/>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hyperlink" Target="https://aws.amazon.com/snowmobile/?nc1=h_ls"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news.microsoft.com/innovation-stories/project-natick-underwater-datacenter/" TargetMode="External"/><Relationship Id="rId5" Type="http://schemas.openxmlformats.org/officeDocument/2006/relationships/hyperlink" Target="https://news.microsoft.com/features/under-the-sea-microsoft-tests-a-datacenter-thats-quick-to-deploy-could-provide-internet-connectivity-for-years/" TargetMode="Externa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webp"/><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aws.amazon.com/greengrass/?nc1=h_ls" TargetMode="External"/><Relationship Id="rId4" Type="http://schemas.openxmlformats.org/officeDocument/2006/relationships/image" Target="../media/image48.jfif"/></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720725" y="1069200"/>
            <a:ext cx="8423275" cy="2489199"/>
          </a:xfrm>
        </p:spPr>
        <p:txBody>
          <a:bodyPr/>
          <a:lstStyle/>
          <a:p>
            <a:r>
              <a:rPr lang="de-DE" sz="3600" b="1" dirty="0"/>
              <a:t>Data Integration and Large Scale Analysis</a:t>
            </a:r>
            <a:br>
              <a:rPr lang="de-DE" b="1" dirty="0"/>
            </a:br>
            <a:r>
              <a:rPr lang="de-DE" sz="3200" b="1" dirty="0"/>
              <a:t>07 Cloud Computing Fundamentals</a:t>
            </a:r>
          </a:p>
        </p:txBody>
      </p:sp>
      <p:sp>
        <p:nvSpPr>
          <p:cNvPr id="4" name="Fußzeilenplatzhalter 3"/>
          <p:cNvSpPr>
            <a:spLocks noGrp="1"/>
          </p:cNvSpPr>
          <p:nvPr>
            <p:ph type="ftr" sz="quarter" idx="11"/>
          </p:nvPr>
        </p:nvSpPr>
        <p:spPr>
          <a:xfrm>
            <a:off x="720725" y="3836432"/>
            <a:ext cx="7001102" cy="1632702"/>
          </a:xfrm>
        </p:spPr>
        <p:txBody>
          <a:bodyPr anchor="t"/>
          <a:lstStyle/>
          <a:p>
            <a:r>
              <a:rPr lang="en-GB" b="1" dirty="0"/>
              <a:t>Shafaq Siddiqi</a:t>
            </a:r>
          </a:p>
          <a:p>
            <a:endParaRPr lang="en-GB" sz="1000" dirty="0"/>
          </a:p>
          <a:p>
            <a:r>
              <a:rPr lang="en-GB" dirty="0"/>
              <a:t>Graz University of Technology, Austria</a:t>
            </a:r>
            <a:br>
              <a:rPr lang="en-GB" dirty="0"/>
            </a:br>
            <a:endParaRPr lang="en-GB" dirty="0"/>
          </a:p>
        </p:txBody>
      </p:sp>
      <p:sp>
        <p:nvSpPr>
          <p:cNvPr id="2" name="TextBox 1"/>
          <p:cNvSpPr txBox="1"/>
          <p:nvPr/>
        </p:nvSpPr>
        <p:spPr>
          <a:xfrm>
            <a:off x="813915" y="6420899"/>
            <a:ext cx="2622621" cy="369332"/>
          </a:xfrm>
          <a:prstGeom prst="rect">
            <a:avLst/>
          </a:prstGeom>
          <a:noFill/>
        </p:spPr>
        <p:txBody>
          <a:bodyPr wrap="square" lIns="0" rIns="0" rtlCol="0">
            <a:spAutoFit/>
          </a:bodyPr>
          <a:lstStyle/>
          <a:p>
            <a:r>
              <a:rPr lang="en-US" dirty="0">
                <a:solidFill>
                  <a:schemeClr val="accent1"/>
                </a:solidFill>
                <a:latin typeface="Calibri" panose="020F0502020204030204" pitchFamily="34" charset="0"/>
                <a:cs typeface="Calibri" panose="020F0502020204030204" pitchFamily="34" charset="0"/>
              </a:rPr>
              <a:t>Last update: Nov 17, 2023</a:t>
            </a:r>
          </a:p>
        </p:txBody>
      </p:sp>
      <p:pic>
        <p:nvPicPr>
          <p:cNvPr id="5" name="Picture 4">
            <a:extLst>
              <a:ext uri="{FF2B5EF4-FFF2-40B4-BE49-F238E27FC236}">
                <a16:creationId xmlns:a16="http://schemas.microsoft.com/office/drawing/2014/main" id="{D3C45E2C-11FB-49F0-92B5-975E9AEBB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265" y="5785289"/>
            <a:ext cx="853163" cy="301451"/>
          </a:xfrm>
          <a:prstGeom prst="rect">
            <a:avLst/>
          </a:prstGeom>
        </p:spPr>
      </p:pic>
      <p:sp>
        <p:nvSpPr>
          <p:cNvPr id="3" name="TextBox 2">
            <a:extLst>
              <a:ext uri="{FF2B5EF4-FFF2-40B4-BE49-F238E27FC236}">
                <a16:creationId xmlns:a16="http://schemas.microsoft.com/office/drawing/2014/main" id="{1EFE4CF6-693C-0BE9-C42F-87F4D365F795}"/>
              </a:ext>
            </a:extLst>
          </p:cNvPr>
          <p:cNvSpPr txBox="1"/>
          <p:nvPr/>
        </p:nvSpPr>
        <p:spPr>
          <a:xfrm>
            <a:off x="131163" y="1811"/>
            <a:ext cx="2874165" cy="369332"/>
          </a:xfrm>
          <a:prstGeom prst="rect">
            <a:avLst/>
          </a:prstGeom>
          <a:noFill/>
        </p:spPr>
        <p:txBody>
          <a:bodyPr wrap="square" lIns="0" rIns="0" rtlCol="0">
            <a:spAutoFit/>
          </a:bodyPr>
          <a:lstStyle/>
          <a:p>
            <a:r>
              <a:rPr lang="en-US" dirty="0">
                <a:latin typeface="Calibri" panose="020F0502020204030204" pitchFamily="34" charset="0"/>
                <a:cs typeface="Calibri" panose="020F0502020204030204" pitchFamily="34" charset="0"/>
              </a:rPr>
              <a:t>Slides Credit: Matthias Boehm</a:t>
            </a:r>
          </a:p>
        </p:txBody>
      </p:sp>
    </p:spTree>
    <p:extLst>
      <p:ext uri="{BB962C8B-B14F-4D97-AF65-F5344CB8AC3E}">
        <p14:creationId xmlns:p14="http://schemas.microsoft.com/office/powerpoint/2010/main" val="588093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6229978"/>
            <a:ext cx="9144000" cy="628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stretch>
            <a:fillRect/>
          </a:stretch>
        </p:blipFill>
        <p:spPr>
          <a:xfrm>
            <a:off x="4578027" y="2259841"/>
            <a:ext cx="2085570" cy="97380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007" y="1370273"/>
            <a:ext cx="1090579" cy="908816"/>
          </a:xfrm>
          <a:prstGeom prst="rect">
            <a:avLst/>
          </a:prstGeom>
        </p:spPr>
      </p:pic>
      <p:sp>
        <p:nvSpPr>
          <p:cNvPr id="2" name="Title 1"/>
          <p:cNvSpPr>
            <a:spLocks noGrp="1"/>
          </p:cNvSpPr>
          <p:nvPr>
            <p:ph type="title"/>
          </p:nvPr>
        </p:nvSpPr>
        <p:spPr/>
        <p:txBody>
          <a:bodyPr/>
          <a:lstStyle/>
          <a:p>
            <a:r>
              <a:rPr lang="en-US" dirty="0"/>
              <a:t>Anatomy of a Data Center</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p:txBody>
      </p:sp>
      <p:sp>
        <p:nvSpPr>
          <p:cNvPr id="4" name="Text Placeholder 3"/>
          <p:cNvSpPr>
            <a:spLocks noGrp="1"/>
          </p:cNvSpPr>
          <p:nvPr>
            <p:ph type="body" sz="quarter" idx="14"/>
          </p:nvPr>
        </p:nvSpPr>
        <p:spPr/>
        <p:txBody>
          <a:bodyPr>
            <a:normAutofit lnSpcReduction="10000"/>
          </a:bodyPr>
          <a:lstStyle/>
          <a:p>
            <a:r>
              <a:rPr lang="en-US" dirty="0"/>
              <a:t>Cloud Computing Service Models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849" y="1641528"/>
            <a:ext cx="652725" cy="872455"/>
          </a:xfrm>
          <a:prstGeom prst="rect">
            <a:avLst/>
          </a:prstGeom>
        </p:spPr>
      </p:pic>
      <p:sp>
        <p:nvSpPr>
          <p:cNvPr id="9" name="TextBox 8"/>
          <p:cNvSpPr txBox="1"/>
          <p:nvPr/>
        </p:nvSpPr>
        <p:spPr>
          <a:xfrm>
            <a:off x="315554" y="2514599"/>
            <a:ext cx="2884846" cy="923330"/>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Commodity CPU:</a:t>
            </a:r>
          </a:p>
          <a:p>
            <a:pPr algn="ctr"/>
            <a:r>
              <a:rPr lang="en-US" dirty="0">
                <a:latin typeface="Calibri" panose="020F0502020204030204" pitchFamily="34" charset="0"/>
                <a:cs typeface="Calibri" panose="020F0502020204030204" pitchFamily="34" charset="0"/>
              </a:rPr>
              <a:t>Xeon E5-2440: 6/12 cores</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Xeon Gold 6148: 20/40 cores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2666" y="1367481"/>
            <a:ext cx="1747656" cy="1072624"/>
          </a:xfrm>
          <a:prstGeom prst="rect">
            <a:avLst/>
          </a:prstGeom>
        </p:spPr>
      </p:pic>
      <p:sp>
        <p:nvSpPr>
          <p:cNvPr id="13" name="TextBox 12"/>
          <p:cNvSpPr txBox="1"/>
          <p:nvPr/>
        </p:nvSpPr>
        <p:spPr>
          <a:xfrm>
            <a:off x="3697549" y="2978283"/>
            <a:ext cx="1905589" cy="923330"/>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Server:</a:t>
            </a:r>
          </a:p>
          <a:p>
            <a:pPr algn="ctr"/>
            <a:r>
              <a:rPr lang="en-US" dirty="0">
                <a:latin typeface="Calibri" panose="020F0502020204030204" pitchFamily="34" charset="0"/>
                <a:cs typeface="Calibri" panose="020F0502020204030204" pitchFamily="34" charset="0"/>
              </a:rPr>
              <a:t>Multiple sockets, RAM, disks</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5581" y="737973"/>
            <a:ext cx="1334039" cy="2452278"/>
          </a:xfrm>
          <a:prstGeom prst="rect">
            <a:avLst/>
          </a:prstGeom>
        </p:spPr>
      </p:pic>
      <p:sp>
        <p:nvSpPr>
          <p:cNvPr id="16" name="TextBox 15"/>
          <p:cNvSpPr txBox="1"/>
          <p:nvPr/>
        </p:nvSpPr>
        <p:spPr>
          <a:xfrm>
            <a:off x="6972537" y="3198775"/>
            <a:ext cx="1905589" cy="923330"/>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Rack:</a:t>
            </a:r>
          </a:p>
          <a:p>
            <a:pPr algn="ctr"/>
            <a:r>
              <a:rPr lang="en-US" dirty="0">
                <a:latin typeface="Calibri" panose="020F0502020204030204" pitchFamily="34" charset="0"/>
                <a:cs typeface="Calibri" panose="020F0502020204030204" pitchFamily="34" charset="0"/>
              </a:rPr>
              <a:t>16-64 servers +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top-of-rack switch</a:t>
            </a:r>
          </a:p>
        </p:txBody>
      </p:sp>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199" t="22133" r="199" b="5891"/>
          <a:stretch/>
        </p:blipFill>
        <p:spPr>
          <a:xfrm>
            <a:off x="6016336" y="5156373"/>
            <a:ext cx="2617618" cy="1507787"/>
          </a:xfrm>
          <a:prstGeom prst="rect">
            <a:avLst/>
          </a:prstGeom>
        </p:spPr>
      </p:pic>
      <p:sp>
        <p:nvSpPr>
          <p:cNvPr id="19" name="TextBox 18"/>
          <p:cNvSpPr txBox="1"/>
          <p:nvPr/>
        </p:nvSpPr>
        <p:spPr>
          <a:xfrm>
            <a:off x="5805200" y="4466535"/>
            <a:ext cx="2992313" cy="646331"/>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Cluster:</a:t>
            </a:r>
          </a:p>
          <a:p>
            <a:pPr algn="ctr"/>
            <a:r>
              <a:rPr lang="en-US" dirty="0">
                <a:latin typeface="Calibri" panose="020F0502020204030204" pitchFamily="34" charset="0"/>
                <a:cs typeface="Calibri" panose="020F0502020204030204" pitchFamily="34" charset="0"/>
              </a:rPr>
              <a:t>Multiple racks + cluster switch</a:t>
            </a:r>
          </a:p>
        </p:txBody>
      </p:sp>
      <p:pic>
        <p:nvPicPr>
          <p:cNvPr id="20" name="Picture 19"/>
          <p:cNvPicPr>
            <a:picLocks noChangeAspect="1"/>
          </p:cNvPicPr>
          <p:nvPr/>
        </p:nvPicPr>
        <p:blipFill rotWithShape="1">
          <a:blip r:embed="rId8">
            <a:extLst>
              <a:ext uri="{28A0092B-C50C-407E-A947-70E740481C1C}">
                <a14:useLocalDpi xmlns:a14="http://schemas.microsoft.com/office/drawing/2010/main" val="0"/>
              </a:ext>
            </a:extLst>
          </a:blip>
          <a:srcRect t="24085" b="10590"/>
          <a:stretch/>
        </p:blipFill>
        <p:spPr>
          <a:xfrm>
            <a:off x="1247529" y="4784469"/>
            <a:ext cx="3828593" cy="1665682"/>
          </a:xfrm>
          <a:prstGeom prst="rect">
            <a:avLst/>
          </a:prstGeom>
        </p:spPr>
      </p:pic>
      <p:sp>
        <p:nvSpPr>
          <p:cNvPr id="21" name="TextBox 20"/>
          <p:cNvSpPr txBox="1"/>
          <p:nvPr/>
        </p:nvSpPr>
        <p:spPr>
          <a:xfrm>
            <a:off x="1687146" y="4113096"/>
            <a:ext cx="2992313" cy="646331"/>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Data Center:</a:t>
            </a:r>
          </a:p>
          <a:p>
            <a:pPr algn="ctr"/>
            <a:r>
              <a:rPr lang="en-US" dirty="0">
                <a:latin typeface="Calibri" panose="020F0502020204030204" pitchFamily="34" charset="0"/>
                <a:cs typeface="Calibri" panose="020F0502020204030204" pitchFamily="34" charset="0"/>
              </a:rPr>
              <a:t>&gt;100,000 servers</a:t>
            </a:r>
          </a:p>
        </p:txBody>
      </p:sp>
      <p:sp>
        <p:nvSpPr>
          <p:cNvPr id="22" name="TextBox 21"/>
          <p:cNvSpPr txBox="1"/>
          <p:nvPr/>
        </p:nvSpPr>
        <p:spPr>
          <a:xfrm>
            <a:off x="219754" y="5563435"/>
            <a:ext cx="963038" cy="954107"/>
          </a:xfrm>
          <a:prstGeom prst="rect">
            <a:avLst/>
          </a:prstGeom>
          <a:noFill/>
        </p:spPr>
        <p:txBody>
          <a:bodyPr wrap="square" lIns="0" rIns="0" rtlCol="0">
            <a:spAutoFit/>
          </a:bodyPr>
          <a:lstStyle/>
          <a:p>
            <a:pPr algn="ctr"/>
            <a:r>
              <a:rPr lang="en-US" sz="1400" dirty="0">
                <a:latin typeface="Calibri" panose="020F0502020204030204" pitchFamily="34" charset="0"/>
                <a:cs typeface="Calibri" panose="020F0502020204030204" pitchFamily="34" charset="0"/>
              </a:rPr>
              <a:t>[Google </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Data Center, </a:t>
            </a:r>
            <a:r>
              <a:rPr lang="en-US" sz="1400" dirty="0" err="1">
                <a:latin typeface="Calibri" panose="020F0502020204030204" pitchFamily="34" charset="0"/>
                <a:cs typeface="Calibri" panose="020F0502020204030204" pitchFamily="34" charset="0"/>
              </a:rPr>
              <a:t>Eemshaven</a:t>
            </a:r>
            <a:r>
              <a:rPr lang="en-US" sz="1400" dirty="0">
                <a:latin typeface="Calibri" panose="020F0502020204030204" pitchFamily="34" charset="0"/>
                <a:cs typeface="Calibri" panose="020F0502020204030204" pitchFamily="34" charset="0"/>
              </a:rPr>
              <a:t>, Netherlands]</a:t>
            </a:r>
          </a:p>
        </p:txBody>
      </p:sp>
      <p:sp>
        <p:nvSpPr>
          <p:cNvPr id="23" name="Right Arrow 22"/>
          <p:cNvSpPr/>
          <p:nvPr/>
        </p:nvSpPr>
        <p:spPr>
          <a:xfrm rot="393657">
            <a:off x="3020188" y="1814176"/>
            <a:ext cx="326229" cy="320865"/>
          </a:xfrm>
          <a:prstGeom prst="rightArrow">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rot="393657">
            <a:off x="6809422" y="2084538"/>
            <a:ext cx="326229" cy="320865"/>
          </a:xfrm>
          <a:prstGeom prst="rightArrow">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Arrow 24"/>
          <p:cNvSpPr/>
          <p:nvPr/>
        </p:nvSpPr>
        <p:spPr>
          <a:xfrm rot="7734096">
            <a:off x="7577229" y="4133424"/>
            <a:ext cx="326229" cy="320865"/>
          </a:xfrm>
          <a:prstGeom prst="rightArrow">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p:cNvSpPr/>
          <p:nvPr/>
        </p:nvSpPr>
        <p:spPr>
          <a:xfrm rot="11352471">
            <a:off x="5343175" y="5510277"/>
            <a:ext cx="326229" cy="320865"/>
          </a:xfrm>
          <a:prstGeom prst="rightArrow">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511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p:bldP spid="21" grpId="0"/>
      <p:bldP spid="22" grpId="0"/>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Fault Tolerance</a:t>
            </a:r>
          </a:p>
        </p:txBody>
      </p:sp>
      <p:sp>
        <p:nvSpPr>
          <p:cNvPr id="3" name="Content Placeholder 2"/>
          <p:cNvSpPr>
            <a:spLocks noGrp="1"/>
          </p:cNvSpPr>
          <p:nvPr>
            <p:ph idx="1"/>
          </p:nvPr>
        </p:nvSpPr>
        <p:spPr>
          <a:xfrm>
            <a:off x="721784" y="1311256"/>
            <a:ext cx="8422216" cy="4941101"/>
          </a:xfrm>
        </p:spPr>
        <p:txBody>
          <a:bodyPr/>
          <a:lstStyle/>
          <a:p>
            <a:r>
              <a:rPr lang="en-US" dirty="0"/>
              <a:t>Yearly Data Center Failures</a:t>
            </a:r>
          </a:p>
          <a:p>
            <a:pPr lvl="1"/>
            <a:r>
              <a:rPr lang="en-US" b="0" dirty="0">
                <a:solidFill>
                  <a:schemeClr val="accent1"/>
                </a:solidFill>
                <a:ea typeface="Helvetica Neue Light"/>
                <a:sym typeface="Helvetica Neue Light"/>
              </a:rPr>
              <a:t>~0.5</a:t>
            </a:r>
            <a:r>
              <a:rPr lang="en-US" b="0" dirty="0">
                <a:solidFill>
                  <a:schemeClr val="dk1"/>
                </a:solidFill>
                <a:ea typeface="Helvetica Neue Light"/>
                <a:sym typeface="Helvetica Neue Light"/>
              </a:rPr>
              <a:t> </a:t>
            </a:r>
            <a:r>
              <a:rPr lang="en-US" b="0" dirty="0">
                <a:solidFill>
                  <a:schemeClr val="accent1"/>
                </a:solidFill>
                <a:ea typeface="Helvetica Neue Light"/>
                <a:sym typeface="Helvetica Neue Light"/>
              </a:rPr>
              <a:t>overheating</a:t>
            </a:r>
            <a:r>
              <a:rPr lang="en-US" b="0" dirty="0">
                <a:solidFill>
                  <a:srgbClr val="C00000"/>
                </a:solidFill>
                <a:ea typeface="Helvetica Neue Light"/>
                <a:sym typeface="Helvetica Neue Light"/>
              </a:rPr>
              <a:t> </a:t>
            </a:r>
            <a:r>
              <a:rPr lang="en-US" b="0" dirty="0">
                <a:solidFill>
                  <a:schemeClr val="dk1"/>
                </a:solidFill>
                <a:ea typeface="Helvetica Neue Light"/>
                <a:sym typeface="Helvetica Neue Light"/>
              </a:rPr>
              <a:t>(power down most machines in &lt;5 </a:t>
            </a:r>
            <a:r>
              <a:rPr lang="en-US" b="0" dirty="0" err="1">
                <a:solidFill>
                  <a:schemeClr val="dk1"/>
                </a:solidFill>
                <a:ea typeface="Helvetica Neue Light"/>
                <a:sym typeface="Helvetica Neue Light"/>
              </a:rPr>
              <a:t>mins</a:t>
            </a:r>
            <a:r>
              <a:rPr lang="en-US" b="0" dirty="0">
                <a:solidFill>
                  <a:schemeClr val="dk1"/>
                </a:solidFill>
                <a:ea typeface="Helvetica Neue Light"/>
                <a:sym typeface="Helvetica Neue Light"/>
              </a:rPr>
              <a:t>, ~1-2 days)</a:t>
            </a:r>
            <a:endParaRPr lang="en-US" dirty="0">
              <a:sym typeface="Helvetica Neue Light"/>
            </a:endParaRPr>
          </a:p>
          <a:p>
            <a:pPr lvl="1"/>
            <a:r>
              <a:rPr lang="en-US" b="0" dirty="0">
                <a:solidFill>
                  <a:schemeClr val="accent1"/>
                </a:solidFill>
                <a:ea typeface="Helvetica Neue Light"/>
                <a:sym typeface="Helvetica Neue Light"/>
              </a:rPr>
              <a:t>~1</a:t>
            </a:r>
            <a:r>
              <a:rPr lang="en-US" b="0" dirty="0">
                <a:solidFill>
                  <a:schemeClr val="dk1"/>
                </a:solidFill>
                <a:ea typeface="Helvetica Neue Light"/>
                <a:sym typeface="Helvetica Neue Light"/>
              </a:rPr>
              <a:t> </a:t>
            </a:r>
            <a:r>
              <a:rPr lang="en-US" b="0" dirty="0">
                <a:solidFill>
                  <a:schemeClr val="accent1"/>
                </a:solidFill>
                <a:ea typeface="Helvetica Neue Light"/>
                <a:sym typeface="Helvetica Neue Light"/>
              </a:rPr>
              <a:t>PDU failure</a:t>
            </a:r>
            <a:r>
              <a:rPr lang="en-US" b="0" dirty="0">
                <a:solidFill>
                  <a:srgbClr val="C00000"/>
                </a:solidFill>
                <a:ea typeface="Helvetica Neue Light"/>
                <a:sym typeface="Helvetica Neue Light"/>
              </a:rPr>
              <a:t> </a:t>
            </a:r>
            <a:r>
              <a:rPr lang="en-US" b="0" dirty="0">
                <a:solidFill>
                  <a:schemeClr val="dk1"/>
                </a:solidFill>
                <a:ea typeface="Helvetica Neue Light"/>
                <a:sym typeface="Helvetica Neue Light"/>
              </a:rPr>
              <a:t>(~500-1000 machines suddenly disappear, ~6 </a:t>
            </a:r>
            <a:r>
              <a:rPr lang="en-US" b="0" dirty="0" err="1">
                <a:solidFill>
                  <a:schemeClr val="dk1"/>
                </a:solidFill>
                <a:ea typeface="Helvetica Neue Light"/>
                <a:sym typeface="Helvetica Neue Light"/>
              </a:rPr>
              <a:t>hrs</a:t>
            </a:r>
            <a:r>
              <a:rPr lang="en-US" b="0" dirty="0">
                <a:solidFill>
                  <a:schemeClr val="dk1"/>
                </a:solidFill>
                <a:ea typeface="Helvetica Neue Light"/>
                <a:sym typeface="Helvetica Neue Light"/>
              </a:rPr>
              <a:t>)</a:t>
            </a:r>
            <a:endParaRPr lang="en-US" dirty="0">
              <a:sym typeface="Helvetica Neue Light"/>
            </a:endParaRPr>
          </a:p>
          <a:p>
            <a:pPr lvl="1"/>
            <a:r>
              <a:rPr lang="en-US" b="0" dirty="0">
                <a:solidFill>
                  <a:schemeClr val="accent1"/>
                </a:solidFill>
                <a:ea typeface="Helvetica Neue Light"/>
                <a:sym typeface="Helvetica Neue Light"/>
              </a:rPr>
              <a:t>~1</a:t>
            </a:r>
            <a:r>
              <a:rPr lang="en-US" b="0" dirty="0">
                <a:solidFill>
                  <a:srgbClr val="C00000"/>
                </a:solidFill>
                <a:ea typeface="Helvetica Neue Light"/>
                <a:sym typeface="Helvetica Neue Light"/>
              </a:rPr>
              <a:t> </a:t>
            </a:r>
            <a:r>
              <a:rPr lang="en-US" b="0" dirty="0">
                <a:solidFill>
                  <a:schemeClr val="accent1"/>
                </a:solidFill>
                <a:ea typeface="Helvetica Neue Light"/>
                <a:sym typeface="Helvetica Neue Light"/>
              </a:rPr>
              <a:t>rack-move</a:t>
            </a:r>
            <a:r>
              <a:rPr lang="en-US" b="0" dirty="0">
                <a:solidFill>
                  <a:srgbClr val="C00000"/>
                </a:solidFill>
                <a:ea typeface="Helvetica Neue Light"/>
                <a:sym typeface="Helvetica Neue Light"/>
              </a:rPr>
              <a:t> </a:t>
            </a:r>
            <a:r>
              <a:rPr lang="en-US" b="0" dirty="0">
                <a:solidFill>
                  <a:schemeClr val="dk1"/>
                </a:solidFill>
                <a:ea typeface="Helvetica Neue Light"/>
                <a:sym typeface="Helvetica Neue Light"/>
              </a:rPr>
              <a:t>(plenty of warning, ~500-1000 machines powered down, ~6 </a:t>
            </a:r>
            <a:r>
              <a:rPr lang="en-US" b="0" dirty="0" err="1">
                <a:solidFill>
                  <a:schemeClr val="dk1"/>
                </a:solidFill>
                <a:ea typeface="Helvetica Neue Light"/>
                <a:sym typeface="Helvetica Neue Light"/>
              </a:rPr>
              <a:t>hrs</a:t>
            </a:r>
            <a:r>
              <a:rPr lang="en-US" b="0" dirty="0">
                <a:solidFill>
                  <a:schemeClr val="dk1"/>
                </a:solidFill>
                <a:ea typeface="Helvetica Neue Light"/>
                <a:sym typeface="Helvetica Neue Light"/>
              </a:rPr>
              <a:t>)</a:t>
            </a:r>
            <a:endParaRPr lang="en-US" dirty="0">
              <a:sym typeface="Helvetica Neue Light"/>
            </a:endParaRPr>
          </a:p>
          <a:p>
            <a:pPr lvl="1"/>
            <a:r>
              <a:rPr lang="en-US" b="0" dirty="0">
                <a:solidFill>
                  <a:schemeClr val="accent1"/>
                </a:solidFill>
                <a:ea typeface="Helvetica Neue Light"/>
                <a:sym typeface="Helvetica Neue Light"/>
              </a:rPr>
              <a:t>~1</a:t>
            </a:r>
            <a:r>
              <a:rPr lang="en-US" b="0" dirty="0">
                <a:solidFill>
                  <a:schemeClr val="dk1"/>
                </a:solidFill>
                <a:ea typeface="Helvetica Neue Light"/>
                <a:sym typeface="Helvetica Neue Light"/>
              </a:rPr>
              <a:t> </a:t>
            </a:r>
            <a:r>
              <a:rPr lang="en-US" b="0" dirty="0">
                <a:solidFill>
                  <a:schemeClr val="accent1"/>
                </a:solidFill>
                <a:ea typeface="Helvetica Neue Light"/>
                <a:sym typeface="Helvetica Neue Light"/>
              </a:rPr>
              <a:t>network rewiring</a:t>
            </a:r>
            <a:r>
              <a:rPr lang="en-US" b="0" dirty="0">
                <a:solidFill>
                  <a:srgbClr val="C00000"/>
                </a:solidFill>
                <a:ea typeface="Helvetica Neue Light"/>
                <a:sym typeface="Helvetica Neue Light"/>
              </a:rPr>
              <a:t> </a:t>
            </a:r>
            <a:r>
              <a:rPr lang="en-US" b="0" dirty="0">
                <a:solidFill>
                  <a:schemeClr val="dk1"/>
                </a:solidFill>
                <a:ea typeface="Helvetica Neue Light"/>
                <a:sym typeface="Helvetica Neue Light"/>
              </a:rPr>
              <a:t>(rolling ~5% of machines down over 2-day span)</a:t>
            </a:r>
            <a:endParaRPr lang="en-US" dirty="0">
              <a:sym typeface="Helvetica Neue Light"/>
            </a:endParaRPr>
          </a:p>
          <a:p>
            <a:pPr lvl="1"/>
            <a:r>
              <a:rPr lang="en-US" b="0" dirty="0">
                <a:solidFill>
                  <a:schemeClr val="accent1"/>
                </a:solidFill>
                <a:ea typeface="Helvetica Neue Light"/>
                <a:sym typeface="Helvetica Neue Light"/>
              </a:rPr>
              <a:t>~20</a:t>
            </a:r>
            <a:r>
              <a:rPr lang="en-US" b="0" dirty="0">
                <a:solidFill>
                  <a:schemeClr val="dk1"/>
                </a:solidFill>
                <a:ea typeface="Helvetica Neue Light"/>
                <a:sym typeface="Helvetica Neue Light"/>
              </a:rPr>
              <a:t> </a:t>
            </a:r>
            <a:r>
              <a:rPr lang="en-US" b="0" dirty="0">
                <a:solidFill>
                  <a:schemeClr val="accent1"/>
                </a:solidFill>
                <a:ea typeface="Helvetica Neue Light"/>
                <a:sym typeface="Helvetica Neue Light"/>
              </a:rPr>
              <a:t>rack failures</a:t>
            </a:r>
            <a:r>
              <a:rPr lang="en-US" b="0" dirty="0">
                <a:solidFill>
                  <a:srgbClr val="C00000"/>
                </a:solidFill>
                <a:ea typeface="Helvetica Neue Light"/>
                <a:sym typeface="Helvetica Neue Light"/>
              </a:rPr>
              <a:t> </a:t>
            </a:r>
            <a:r>
              <a:rPr lang="en-US" b="0" dirty="0">
                <a:solidFill>
                  <a:schemeClr val="dk1"/>
                </a:solidFill>
                <a:ea typeface="Helvetica Neue Light"/>
                <a:sym typeface="Helvetica Neue Light"/>
              </a:rPr>
              <a:t>(40-80 machines instantly disappear, 1-6 </a:t>
            </a:r>
            <a:r>
              <a:rPr lang="en-US" b="0" dirty="0" err="1">
                <a:solidFill>
                  <a:schemeClr val="dk1"/>
                </a:solidFill>
                <a:ea typeface="Helvetica Neue Light"/>
                <a:sym typeface="Helvetica Neue Light"/>
              </a:rPr>
              <a:t>hrs</a:t>
            </a:r>
            <a:r>
              <a:rPr lang="en-US" b="0" dirty="0">
                <a:solidFill>
                  <a:schemeClr val="dk1"/>
                </a:solidFill>
                <a:ea typeface="Helvetica Neue Light"/>
                <a:sym typeface="Helvetica Neue Light"/>
              </a:rPr>
              <a:t>)</a:t>
            </a:r>
            <a:endParaRPr lang="en-US" dirty="0">
              <a:sym typeface="Helvetica Neue Light"/>
            </a:endParaRPr>
          </a:p>
          <a:p>
            <a:pPr lvl="1"/>
            <a:r>
              <a:rPr lang="en-US" b="0" dirty="0">
                <a:solidFill>
                  <a:schemeClr val="accent1"/>
                </a:solidFill>
                <a:ea typeface="Helvetica Neue Light"/>
                <a:sym typeface="Helvetica Neue Light"/>
              </a:rPr>
              <a:t>~5 racks go wonky</a:t>
            </a:r>
            <a:r>
              <a:rPr lang="en-US" b="0" dirty="0">
                <a:solidFill>
                  <a:srgbClr val="C00000"/>
                </a:solidFill>
                <a:ea typeface="Helvetica Neue Light"/>
                <a:sym typeface="Helvetica Neue Light"/>
              </a:rPr>
              <a:t> </a:t>
            </a:r>
            <a:r>
              <a:rPr lang="en-US" b="0" dirty="0">
                <a:solidFill>
                  <a:schemeClr val="dk1"/>
                </a:solidFill>
                <a:ea typeface="Helvetica Neue Light"/>
                <a:sym typeface="Helvetica Neue Light"/>
              </a:rPr>
              <a:t>(40-80 machines see 50% packet loss)</a:t>
            </a:r>
            <a:endParaRPr lang="en-US" dirty="0">
              <a:sym typeface="Helvetica Neue Light"/>
            </a:endParaRPr>
          </a:p>
          <a:p>
            <a:pPr lvl="1"/>
            <a:r>
              <a:rPr lang="en-US" b="0" dirty="0">
                <a:solidFill>
                  <a:schemeClr val="accent1"/>
                </a:solidFill>
                <a:ea typeface="Helvetica Neue Light"/>
                <a:sym typeface="Helvetica Neue Light"/>
              </a:rPr>
              <a:t>~8 network maintenances</a:t>
            </a:r>
            <a:r>
              <a:rPr lang="en-US" b="0" dirty="0">
                <a:solidFill>
                  <a:srgbClr val="C00000"/>
                </a:solidFill>
                <a:ea typeface="Helvetica Neue Light"/>
                <a:sym typeface="Helvetica Neue Light"/>
              </a:rPr>
              <a:t> </a:t>
            </a:r>
            <a:r>
              <a:rPr lang="en-US" b="0" dirty="0">
                <a:solidFill>
                  <a:schemeClr val="dk1"/>
                </a:solidFill>
                <a:ea typeface="Helvetica Neue Light"/>
                <a:sym typeface="Helvetica Neue Light"/>
              </a:rPr>
              <a:t>(~30-minute random connectivity losses)</a:t>
            </a:r>
            <a:r>
              <a:rPr lang="en-US" dirty="0">
                <a:sym typeface="Helvetica Neue Light"/>
              </a:rPr>
              <a:t> </a:t>
            </a:r>
          </a:p>
          <a:p>
            <a:pPr lvl="1"/>
            <a:r>
              <a:rPr lang="en-US" b="0" dirty="0">
                <a:solidFill>
                  <a:schemeClr val="accent1"/>
                </a:solidFill>
                <a:ea typeface="Helvetica Neue Light"/>
                <a:sym typeface="Helvetica Neue Light"/>
              </a:rPr>
              <a:t>~12 router reloads</a:t>
            </a:r>
            <a:r>
              <a:rPr lang="en-US" b="0" dirty="0">
                <a:solidFill>
                  <a:srgbClr val="C00000"/>
                </a:solidFill>
                <a:ea typeface="Helvetica Neue Light"/>
                <a:sym typeface="Helvetica Neue Light"/>
              </a:rPr>
              <a:t> </a:t>
            </a:r>
            <a:r>
              <a:rPr lang="en-US" b="0" dirty="0">
                <a:solidFill>
                  <a:schemeClr val="dk1"/>
                </a:solidFill>
                <a:ea typeface="Helvetica Neue Light"/>
                <a:sym typeface="Helvetica Neue Light"/>
              </a:rPr>
              <a:t>(takes out DNS and external </a:t>
            </a:r>
            <a:r>
              <a:rPr lang="en-US" b="0" dirty="0" err="1">
                <a:solidFill>
                  <a:schemeClr val="dk1"/>
                </a:solidFill>
                <a:ea typeface="Helvetica Neue Light"/>
                <a:sym typeface="Helvetica Neue Light"/>
              </a:rPr>
              <a:t>vIPs</a:t>
            </a:r>
            <a:r>
              <a:rPr lang="en-US" b="0" dirty="0">
                <a:solidFill>
                  <a:schemeClr val="dk1"/>
                </a:solidFill>
                <a:ea typeface="Helvetica Neue Light"/>
                <a:sym typeface="Helvetica Neue Light"/>
              </a:rPr>
              <a:t> for a couple minutes)</a:t>
            </a:r>
            <a:endParaRPr lang="en-US" dirty="0">
              <a:sym typeface="Helvetica Neue Light"/>
            </a:endParaRPr>
          </a:p>
          <a:p>
            <a:pPr lvl="1"/>
            <a:r>
              <a:rPr lang="en-US" b="0" dirty="0">
                <a:solidFill>
                  <a:schemeClr val="accent1"/>
                </a:solidFill>
                <a:ea typeface="Helvetica Neue Light"/>
                <a:sym typeface="Helvetica Neue Light"/>
              </a:rPr>
              <a:t>~3 router failures</a:t>
            </a:r>
            <a:r>
              <a:rPr lang="en-US" b="0" dirty="0">
                <a:solidFill>
                  <a:srgbClr val="C00000"/>
                </a:solidFill>
                <a:ea typeface="Helvetica Neue Light"/>
                <a:sym typeface="Helvetica Neue Light"/>
              </a:rPr>
              <a:t> </a:t>
            </a:r>
            <a:r>
              <a:rPr lang="en-US" b="0" dirty="0">
                <a:solidFill>
                  <a:schemeClr val="dk1"/>
                </a:solidFill>
                <a:ea typeface="Helvetica Neue Light"/>
                <a:sym typeface="Helvetica Neue Light"/>
              </a:rPr>
              <a:t>(immediately pull traffic for an hour)</a:t>
            </a:r>
            <a:endParaRPr lang="en-US" dirty="0">
              <a:sym typeface="Helvetica Neue Light"/>
            </a:endParaRPr>
          </a:p>
          <a:p>
            <a:pPr lvl="1"/>
            <a:r>
              <a:rPr lang="en-US" b="0" dirty="0">
                <a:solidFill>
                  <a:schemeClr val="accent1"/>
                </a:solidFill>
                <a:ea typeface="Helvetica Neue Light"/>
                <a:sym typeface="Helvetica Neue Light"/>
              </a:rPr>
              <a:t>~dozens of minor 30-second blips for </a:t>
            </a:r>
            <a:r>
              <a:rPr lang="en-US" b="0" dirty="0" err="1">
                <a:solidFill>
                  <a:schemeClr val="accent1"/>
                </a:solidFill>
                <a:ea typeface="Helvetica Neue Light"/>
                <a:sym typeface="Helvetica Neue Light"/>
              </a:rPr>
              <a:t>dns</a:t>
            </a:r>
            <a:endParaRPr lang="en-US" dirty="0">
              <a:solidFill>
                <a:schemeClr val="accent1"/>
              </a:solidFill>
              <a:ea typeface="Helvetica Neue Light"/>
              <a:sym typeface="Helvetica Neue Light"/>
            </a:endParaRPr>
          </a:p>
          <a:p>
            <a:pPr lvl="1"/>
            <a:r>
              <a:rPr lang="en-US" b="0" dirty="0">
                <a:solidFill>
                  <a:schemeClr val="accent1"/>
                </a:solidFill>
                <a:ea typeface="Helvetica Neue Light"/>
                <a:sym typeface="Helvetica Neue Light"/>
              </a:rPr>
              <a:t>~1000 individual machine failures</a:t>
            </a:r>
            <a:r>
              <a:rPr lang="en-US" b="0" dirty="0">
                <a:solidFill>
                  <a:srgbClr val="C00000"/>
                </a:solidFill>
                <a:ea typeface="Helvetica Neue Light"/>
                <a:sym typeface="Helvetica Neue Light"/>
              </a:rPr>
              <a:t> </a:t>
            </a:r>
            <a:r>
              <a:rPr lang="en-US" b="0" dirty="0">
                <a:solidFill>
                  <a:schemeClr val="dk1"/>
                </a:solidFill>
                <a:ea typeface="Helvetica Neue Light"/>
                <a:sym typeface="Helvetica Neue Light"/>
              </a:rPr>
              <a:t>(2-4% failure rate, at least twice)</a:t>
            </a:r>
            <a:endParaRPr lang="en-US" dirty="0">
              <a:sym typeface="Helvetica Neue Light"/>
            </a:endParaRPr>
          </a:p>
          <a:p>
            <a:pPr lvl="1"/>
            <a:r>
              <a:rPr lang="en-US" b="0" dirty="0">
                <a:solidFill>
                  <a:schemeClr val="accent1"/>
                </a:solidFill>
                <a:ea typeface="Helvetica Neue Light"/>
                <a:sym typeface="Helvetica Neue Light"/>
              </a:rPr>
              <a:t>~thousands of hard drive failures</a:t>
            </a:r>
            <a:r>
              <a:rPr lang="en-US" b="0" dirty="0">
                <a:solidFill>
                  <a:srgbClr val="C00000"/>
                </a:solidFill>
                <a:ea typeface="Helvetica Neue Light"/>
                <a:sym typeface="Helvetica Neue Light"/>
              </a:rPr>
              <a:t> </a:t>
            </a:r>
            <a:r>
              <a:rPr lang="en-US" b="0" dirty="0">
                <a:solidFill>
                  <a:schemeClr val="dk1"/>
                </a:solidFill>
                <a:ea typeface="Helvetica Neue Light"/>
                <a:sym typeface="Helvetica Neue Light"/>
              </a:rPr>
              <a:t>(1-5% of all disks will die)</a:t>
            </a:r>
            <a:endParaRPr lang="en-US" dirty="0"/>
          </a:p>
        </p:txBody>
      </p:sp>
      <p:sp>
        <p:nvSpPr>
          <p:cNvPr id="4" name="Text Placeholder 3"/>
          <p:cNvSpPr>
            <a:spLocks noGrp="1"/>
          </p:cNvSpPr>
          <p:nvPr>
            <p:ph type="body" sz="quarter" idx="14"/>
          </p:nvPr>
        </p:nvSpPr>
        <p:spPr/>
        <p:txBody>
          <a:bodyPr>
            <a:normAutofit lnSpcReduction="10000"/>
          </a:bodyPr>
          <a:lstStyle/>
          <a:p>
            <a:r>
              <a:rPr lang="en-US" dirty="0"/>
              <a:t>Cloud Computing Service Models</a:t>
            </a:r>
          </a:p>
        </p:txBody>
      </p:sp>
      <p:pic>
        <p:nvPicPr>
          <p:cNvPr id="6" name="Picture 5"/>
          <p:cNvPicPr>
            <a:picLocks noChangeAspect="1"/>
          </p:cNvPicPr>
          <p:nvPr/>
        </p:nvPicPr>
        <p:blipFill>
          <a:blip r:embed="rId2"/>
          <a:stretch>
            <a:fillRect/>
          </a:stretch>
        </p:blipFill>
        <p:spPr>
          <a:xfrm>
            <a:off x="8203441" y="817445"/>
            <a:ext cx="714513" cy="548640"/>
          </a:xfrm>
          <a:prstGeom prst="rect">
            <a:avLst/>
          </a:prstGeom>
          <a:ln w="25400">
            <a:solidFill>
              <a:srgbClr val="7889FB"/>
            </a:solidFill>
          </a:ln>
        </p:spPr>
      </p:pic>
      <p:sp>
        <p:nvSpPr>
          <p:cNvPr id="7" name="TextBox 6"/>
          <p:cNvSpPr txBox="1"/>
          <p:nvPr/>
        </p:nvSpPr>
        <p:spPr>
          <a:xfrm>
            <a:off x="5389123" y="714796"/>
            <a:ext cx="2684834" cy="738664"/>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[Christos </a:t>
            </a:r>
            <a:r>
              <a:rPr lang="en-US" sz="1400" dirty="0" err="1">
                <a:latin typeface="Calibri" panose="020F0502020204030204" pitchFamily="34" charset="0"/>
                <a:cs typeface="Calibri" panose="020F0502020204030204" pitchFamily="34" charset="0"/>
              </a:rPr>
              <a:t>Kozyrakis</a:t>
            </a:r>
            <a:r>
              <a:rPr lang="en-US" sz="1400" dirty="0">
                <a:latin typeface="Calibri" panose="020F0502020204030204" pitchFamily="34" charset="0"/>
                <a:cs typeface="Calibri" panose="020F0502020204030204" pitchFamily="34" charset="0"/>
              </a:rPr>
              <a:t> and </a:t>
            </a:r>
            <a:r>
              <a:rPr lang="en-US" sz="1400" dirty="0" err="1">
                <a:latin typeface="Calibri" panose="020F0502020204030204" pitchFamily="34" charset="0"/>
                <a:cs typeface="Calibri" panose="020F0502020204030204" pitchFamily="34" charset="0"/>
              </a:rPr>
              <a:t>Matei</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Zaharia</a:t>
            </a:r>
            <a:r>
              <a:rPr lang="en-US" sz="1400" dirty="0">
                <a:latin typeface="Calibri" panose="020F0502020204030204" pitchFamily="34" charset="0"/>
                <a:cs typeface="Calibri" panose="020F0502020204030204" pitchFamily="34" charset="0"/>
              </a:rPr>
              <a:t>: CS349D: Cloud Computing Technology, lecture, </a:t>
            </a:r>
            <a:r>
              <a:rPr lang="en-US" sz="1400" b="1" dirty="0">
                <a:latin typeface="Calibri" panose="020F0502020204030204" pitchFamily="34" charset="0"/>
                <a:cs typeface="Calibri" panose="020F0502020204030204" pitchFamily="34" charset="0"/>
              </a:rPr>
              <a:t>Stanford 2018</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38747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Fault Tolerance, cont.</a:t>
            </a:r>
          </a:p>
        </p:txBody>
      </p:sp>
      <p:sp>
        <p:nvSpPr>
          <p:cNvPr id="3" name="Content Placeholder 2"/>
          <p:cNvSpPr>
            <a:spLocks noGrp="1"/>
          </p:cNvSpPr>
          <p:nvPr>
            <p:ph idx="1"/>
          </p:nvPr>
        </p:nvSpPr>
        <p:spPr/>
        <p:txBody>
          <a:bodyPr/>
          <a:lstStyle/>
          <a:p>
            <a:r>
              <a:rPr lang="en-US" dirty="0"/>
              <a:t>Other Common Issues</a:t>
            </a:r>
          </a:p>
          <a:p>
            <a:pPr lvl="1"/>
            <a:r>
              <a:rPr lang="en-US" b="1" dirty="0">
                <a:solidFill>
                  <a:schemeClr val="accent1"/>
                </a:solidFill>
              </a:rPr>
              <a:t>Configuration issues</a:t>
            </a:r>
            <a:r>
              <a:rPr lang="en-US" dirty="0"/>
              <a:t>, partial SW updates, SW bugs</a:t>
            </a:r>
          </a:p>
          <a:p>
            <a:pPr lvl="1"/>
            <a:r>
              <a:rPr lang="en-US" b="1" dirty="0">
                <a:solidFill>
                  <a:schemeClr val="accent1"/>
                </a:solidFill>
              </a:rPr>
              <a:t>Transient errors:</a:t>
            </a:r>
            <a:r>
              <a:rPr lang="en-US" dirty="0"/>
              <a:t> no space left on device, memory corruption, stragglers</a:t>
            </a:r>
          </a:p>
          <a:p>
            <a:pPr lvl="1"/>
            <a:endParaRPr lang="en-US" sz="700" dirty="0"/>
          </a:p>
          <a:p>
            <a:r>
              <a:rPr lang="en-US" dirty="0"/>
              <a:t>Recap: Error Rates at Scale</a:t>
            </a:r>
          </a:p>
          <a:p>
            <a:pPr lvl="1"/>
            <a:r>
              <a:rPr lang="en-US" dirty="0"/>
              <a:t>Cost-effective commodity hardware</a:t>
            </a:r>
          </a:p>
          <a:p>
            <a:pPr lvl="1"/>
            <a:r>
              <a:rPr lang="en-US" dirty="0"/>
              <a:t>Error rate increases with increasing scale</a:t>
            </a:r>
          </a:p>
          <a:p>
            <a:pPr lvl="1"/>
            <a:r>
              <a:rPr lang="en-US" dirty="0"/>
              <a:t>Fault Tolerance for distributed/cloud </a:t>
            </a:r>
            <a:br>
              <a:rPr lang="en-US" dirty="0"/>
            </a:br>
            <a:r>
              <a:rPr lang="en-US" dirty="0"/>
              <a:t>storage and data analysis</a:t>
            </a:r>
          </a:p>
          <a:p>
            <a:pPr lvl="1"/>
            <a:endParaRPr lang="en-US" sz="700" dirty="0"/>
          </a:p>
          <a:p>
            <a:pPr marL="0" indent="0">
              <a:buNone/>
            </a:pPr>
            <a:r>
              <a:rPr lang="en-AT" dirty="0">
                <a:sym typeface="Wingdings" panose="05000000000000000000" pitchFamily="2" charset="2"/>
              </a:rPr>
              <a:t></a:t>
            </a:r>
            <a:r>
              <a:rPr lang="en-US" dirty="0">
                <a:sym typeface="Wingdings" panose="05000000000000000000" pitchFamily="2" charset="2"/>
              </a:rPr>
              <a:t> </a:t>
            </a:r>
            <a:r>
              <a:rPr lang="en-US" dirty="0"/>
              <a:t>Cost-effective Fault Tolerance</a:t>
            </a:r>
          </a:p>
          <a:p>
            <a:pPr lvl="1"/>
            <a:r>
              <a:rPr lang="en-US" b="1" dirty="0">
                <a:solidFill>
                  <a:srgbClr val="7889FB"/>
                </a:solidFill>
              </a:rPr>
              <a:t>BASE</a:t>
            </a:r>
            <a:r>
              <a:rPr lang="en-US" dirty="0"/>
              <a:t> (basically </a:t>
            </a:r>
            <a:r>
              <a:rPr lang="en-US" b="1" dirty="0">
                <a:solidFill>
                  <a:srgbClr val="7889FB"/>
                </a:solidFill>
              </a:rPr>
              <a:t>available</a:t>
            </a:r>
            <a:r>
              <a:rPr lang="en-US" dirty="0"/>
              <a:t>, soft state, </a:t>
            </a:r>
            <a:r>
              <a:rPr lang="en-US" b="1" dirty="0">
                <a:solidFill>
                  <a:srgbClr val="7889FB"/>
                </a:solidFill>
              </a:rPr>
              <a:t>eventual consistency</a:t>
            </a:r>
            <a:r>
              <a:rPr lang="en-US" dirty="0"/>
              <a:t>)</a:t>
            </a:r>
          </a:p>
          <a:p>
            <a:pPr lvl="1"/>
            <a:r>
              <a:rPr lang="en-US" dirty="0"/>
              <a:t>Effective techniques</a:t>
            </a:r>
          </a:p>
          <a:p>
            <a:pPr lvl="2"/>
            <a:r>
              <a:rPr lang="en-US" dirty="0"/>
              <a:t>ECC (error correction codes), CRC (cyclic redundancy check) for detection</a:t>
            </a:r>
          </a:p>
          <a:p>
            <a:pPr lvl="2"/>
            <a:r>
              <a:rPr lang="en-US" b="1" dirty="0">
                <a:solidFill>
                  <a:schemeClr val="accent1"/>
                </a:solidFill>
              </a:rPr>
              <a:t>Resilient storage:</a:t>
            </a:r>
            <a:r>
              <a:rPr lang="en-US" dirty="0"/>
              <a:t> replication/erasure coding, </a:t>
            </a:r>
            <a:r>
              <a:rPr lang="en-US" dirty="0" err="1"/>
              <a:t>checkpointing</a:t>
            </a:r>
            <a:r>
              <a:rPr lang="en-US" dirty="0"/>
              <a:t>, and lineage</a:t>
            </a:r>
          </a:p>
          <a:p>
            <a:pPr lvl="2"/>
            <a:r>
              <a:rPr lang="en-US" b="1" dirty="0">
                <a:solidFill>
                  <a:schemeClr val="accent1"/>
                </a:solidFill>
              </a:rPr>
              <a:t>Resilient compute:</a:t>
            </a:r>
            <a:r>
              <a:rPr lang="en-US" dirty="0"/>
              <a:t> task re-execution / speculative execution</a:t>
            </a:r>
          </a:p>
        </p:txBody>
      </p:sp>
      <p:sp>
        <p:nvSpPr>
          <p:cNvPr id="4" name="Text Placeholder 3"/>
          <p:cNvSpPr>
            <a:spLocks noGrp="1"/>
          </p:cNvSpPr>
          <p:nvPr>
            <p:ph type="body" sz="quarter" idx="14"/>
          </p:nvPr>
        </p:nvSpPr>
        <p:spPr/>
        <p:txBody>
          <a:bodyPr>
            <a:normAutofit lnSpcReduction="10000"/>
          </a:bodyPr>
          <a:lstStyle/>
          <a:p>
            <a:r>
              <a:rPr lang="en-US" dirty="0"/>
              <a:t>Cloud Computing Service Models</a:t>
            </a:r>
          </a:p>
        </p:txBody>
      </p:sp>
      <p:pic>
        <p:nvPicPr>
          <p:cNvPr id="5" name="Picture 4">
            <a:extLst>
              <a:ext uri="{FF2B5EF4-FFF2-40B4-BE49-F238E27FC236}">
                <a16:creationId xmlns:a16="http://schemas.microsoft.com/office/drawing/2014/main" id="{C370485A-2C51-4EC7-99B9-C41A281684AB}"/>
              </a:ext>
            </a:extLst>
          </p:cNvPr>
          <p:cNvPicPr>
            <a:picLocks noChangeAspect="1"/>
          </p:cNvPicPr>
          <p:nvPr/>
        </p:nvPicPr>
        <p:blipFill>
          <a:blip r:embed="rId3"/>
          <a:stretch>
            <a:fillRect/>
          </a:stretch>
        </p:blipFill>
        <p:spPr>
          <a:xfrm>
            <a:off x="5764789" y="2540252"/>
            <a:ext cx="3055888" cy="1905422"/>
          </a:xfrm>
          <a:prstGeom prst="rect">
            <a:avLst/>
          </a:prstGeom>
        </p:spPr>
      </p:pic>
    </p:spTree>
    <p:extLst>
      <p:ext uri="{BB962C8B-B14F-4D97-AF65-F5344CB8AC3E}">
        <p14:creationId xmlns:p14="http://schemas.microsoft.com/office/powerpoint/2010/main" val="236638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144216" y="1339381"/>
            <a:ext cx="360549" cy="82046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p:txBody>
          <a:bodyPr/>
          <a:lstStyle/>
          <a:p>
            <a:r>
              <a:rPr lang="en-US" dirty="0"/>
              <a:t>Virtualization</a:t>
            </a:r>
          </a:p>
        </p:txBody>
      </p:sp>
      <p:sp>
        <p:nvSpPr>
          <p:cNvPr id="3" name="Content Placeholder 2"/>
          <p:cNvSpPr>
            <a:spLocks noGrp="1"/>
          </p:cNvSpPr>
          <p:nvPr>
            <p:ph idx="1"/>
          </p:nvPr>
        </p:nvSpPr>
        <p:spPr/>
        <p:txBody>
          <a:bodyPr/>
          <a:lstStyle/>
          <a:p>
            <a:r>
              <a:rPr lang="en-US" dirty="0"/>
              <a:t>#1 Native Virtualization</a:t>
            </a:r>
          </a:p>
          <a:p>
            <a:pPr lvl="1"/>
            <a:r>
              <a:rPr lang="en-US" dirty="0"/>
              <a:t>Simulates most of the HW interface</a:t>
            </a:r>
          </a:p>
          <a:p>
            <a:pPr lvl="1"/>
            <a:r>
              <a:rPr lang="en-US" dirty="0"/>
              <a:t>Unmodified guest OS to run in isolation</a:t>
            </a:r>
          </a:p>
          <a:p>
            <a:pPr lvl="1"/>
            <a:r>
              <a:rPr lang="en-US" b="1" dirty="0">
                <a:solidFill>
                  <a:schemeClr val="accent1"/>
                </a:solidFill>
              </a:rPr>
              <a:t>Examples:</a:t>
            </a:r>
            <a:r>
              <a:rPr lang="en-US" dirty="0"/>
              <a:t> VMWare, Parallels, AMI (HVM)</a:t>
            </a:r>
          </a:p>
          <a:p>
            <a:pPr lvl="1"/>
            <a:endParaRPr lang="en-US" sz="300" dirty="0"/>
          </a:p>
          <a:p>
            <a:r>
              <a:rPr lang="en-US" dirty="0"/>
              <a:t>#2 Para Virtualization</a:t>
            </a:r>
          </a:p>
          <a:p>
            <a:pPr lvl="1"/>
            <a:r>
              <a:rPr lang="en-US" dirty="0"/>
              <a:t>No HW interface simulation, but special API (</a:t>
            </a:r>
            <a:r>
              <a:rPr lang="en-US" dirty="0" err="1"/>
              <a:t>hypercalls</a:t>
            </a:r>
            <a:r>
              <a:rPr lang="en-US" dirty="0"/>
              <a:t>)</a:t>
            </a:r>
          </a:p>
          <a:p>
            <a:pPr lvl="1"/>
            <a:r>
              <a:rPr lang="en-US" dirty="0"/>
              <a:t>Requires modified guest OS to use hyper calls, trapped by hypervisor</a:t>
            </a:r>
          </a:p>
          <a:p>
            <a:pPr lvl="1"/>
            <a:r>
              <a:rPr lang="en-US" b="1" dirty="0">
                <a:solidFill>
                  <a:schemeClr val="accent1"/>
                </a:solidFill>
              </a:rPr>
              <a:t>Examples:</a:t>
            </a:r>
            <a:r>
              <a:rPr lang="en-US" b="1" dirty="0"/>
              <a:t> </a:t>
            </a:r>
            <a:r>
              <a:rPr lang="en-US" dirty="0" err="1"/>
              <a:t>Xen</a:t>
            </a:r>
            <a:r>
              <a:rPr lang="en-US" dirty="0"/>
              <a:t>, KVM, Hyper-V, AMI (PV)</a:t>
            </a:r>
          </a:p>
          <a:p>
            <a:pPr lvl="1"/>
            <a:endParaRPr lang="en-US" sz="300" dirty="0"/>
          </a:p>
          <a:p>
            <a:r>
              <a:rPr lang="en-US" dirty="0"/>
              <a:t>#3 OS-level Virtualization</a:t>
            </a:r>
          </a:p>
          <a:p>
            <a:pPr lvl="1"/>
            <a:r>
              <a:rPr lang="en-US" dirty="0"/>
              <a:t>OS allows multiple secure virtual servers</a:t>
            </a:r>
          </a:p>
          <a:p>
            <a:pPr lvl="1"/>
            <a:r>
              <a:rPr lang="en-US" dirty="0"/>
              <a:t>Guest OS appears isolated but same as host OS</a:t>
            </a:r>
          </a:p>
          <a:p>
            <a:pPr lvl="1"/>
            <a:r>
              <a:rPr lang="en-US" b="1" dirty="0">
                <a:solidFill>
                  <a:schemeClr val="accent1"/>
                </a:solidFill>
              </a:rPr>
              <a:t>Examples: </a:t>
            </a:r>
            <a:r>
              <a:rPr lang="en-US" dirty="0"/>
              <a:t>Solaris/Linux containers, Docker</a:t>
            </a:r>
          </a:p>
          <a:p>
            <a:pPr lvl="1"/>
            <a:endParaRPr lang="en-US" sz="300" dirty="0"/>
          </a:p>
          <a:p>
            <a:r>
              <a:rPr lang="en-US" dirty="0"/>
              <a:t>#4 Application-level Virtualization</a:t>
            </a:r>
          </a:p>
          <a:p>
            <a:pPr lvl="1"/>
            <a:r>
              <a:rPr lang="en-US" b="1" dirty="0">
                <a:solidFill>
                  <a:schemeClr val="accent1"/>
                </a:solidFill>
              </a:rPr>
              <a:t>Examples:</a:t>
            </a:r>
            <a:r>
              <a:rPr lang="en-US" dirty="0"/>
              <a:t> Java VM (JVM), </a:t>
            </a:r>
            <a:r>
              <a:rPr lang="en-US" dirty="0" err="1"/>
              <a:t>Ethereum</a:t>
            </a:r>
            <a:r>
              <a:rPr lang="en-US" dirty="0"/>
              <a:t> VM (EVM), Python </a:t>
            </a:r>
            <a:r>
              <a:rPr lang="en-US" dirty="0" err="1"/>
              <a:t>virtualenv</a:t>
            </a:r>
            <a:endParaRPr lang="en-US" dirty="0"/>
          </a:p>
        </p:txBody>
      </p:sp>
      <p:sp>
        <p:nvSpPr>
          <p:cNvPr id="4" name="Text Placeholder 3"/>
          <p:cNvSpPr>
            <a:spLocks noGrp="1"/>
          </p:cNvSpPr>
          <p:nvPr>
            <p:ph type="body" sz="quarter" idx="14"/>
          </p:nvPr>
        </p:nvSpPr>
        <p:spPr/>
        <p:txBody>
          <a:bodyPr>
            <a:normAutofit lnSpcReduction="10000"/>
          </a:bodyPr>
          <a:lstStyle/>
          <a:p>
            <a:r>
              <a:rPr lang="en-US" dirty="0"/>
              <a:t>Cloud Computing Service Models</a:t>
            </a:r>
          </a:p>
        </p:txBody>
      </p:sp>
      <p:sp>
        <p:nvSpPr>
          <p:cNvPr id="5" name="Rectangle 4"/>
          <p:cNvSpPr/>
          <p:nvPr/>
        </p:nvSpPr>
        <p:spPr>
          <a:xfrm>
            <a:off x="6116128" y="2251496"/>
            <a:ext cx="2801825" cy="370936"/>
          </a:xfrm>
          <a:prstGeom prst="rect">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Hardware</a:t>
            </a:r>
          </a:p>
        </p:txBody>
      </p:sp>
      <p:sp>
        <p:nvSpPr>
          <p:cNvPr id="6" name="Rectangle 5"/>
          <p:cNvSpPr/>
          <p:nvPr/>
        </p:nvSpPr>
        <p:spPr>
          <a:xfrm>
            <a:off x="6116129" y="1781465"/>
            <a:ext cx="1975450" cy="3709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Operating System</a:t>
            </a:r>
          </a:p>
        </p:txBody>
      </p:sp>
      <p:sp>
        <p:nvSpPr>
          <p:cNvPr id="7" name="Rectangle 6"/>
          <p:cNvSpPr/>
          <p:nvPr/>
        </p:nvSpPr>
        <p:spPr>
          <a:xfrm>
            <a:off x="6116129" y="1311434"/>
            <a:ext cx="2388636" cy="3709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Libraries</a:t>
            </a:r>
          </a:p>
        </p:txBody>
      </p:sp>
      <p:sp>
        <p:nvSpPr>
          <p:cNvPr id="8" name="Rectangle 7"/>
          <p:cNvSpPr/>
          <p:nvPr/>
        </p:nvSpPr>
        <p:spPr>
          <a:xfrm>
            <a:off x="6116128" y="845757"/>
            <a:ext cx="2801823" cy="3709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Applications</a:t>
            </a:r>
          </a:p>
        </p:txBody>
      </p:sp>
      <p:sp>
        <p:nvSpPr>
          <p:cNvPr id="9" name="Rectangle 8"/>
          <p:cNvSpPr/>
          <p:nvPr/>
        </p:nvSpPr>
        <p:spPr>
          <a:xfrm>
            <a:off x="8557403" y="845757"/>
            <a:ext cx="360549" cy="13066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3"/>
          <a:stretch>
            <a:fillRect/>
          </a:stretch>
        </p:blipFill>
        <p:spPr>
          <a:xfrm>
            <a:off x="8103854" y="5588533"/>
            <a:ext cx="846471" cy="548640"/>
          </a:xfrm>
          <a:prstGeom prst="rect">
            <a:avLst/>
          </a:prstGeom>
          <a:ln w="25400">
            <a:solidFill>
              <a:srgbClr val="7889FB"/>
            </a:solidFill>
          </a:ln>
        </p:spPr>
      </p:pic>
      <p:sp>
        <p:nvSpPr>
          <p:cNvPr id="12" name="TextBox 11"/>
          <p:cNvSpPr txBox="1"/>
          <p:nvPr/>
        </p:nvSpPr>
        <p:spPr>
          <a:xfrm>
            <a:off x="6116128" y="4755147"/>
            <a:ext cx="2834197" cy="738664"/>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[Prashant </a:t>
            </a:r>
            <a:r>
              <a:rPr lang="en-US" sz="1400" dirty="0" err="1">
                <a:latin typeface="Calibri" panose="020F0502020204030204" pitchFamily="34" charset="0"/>
                <a:cs typeface="Calibri" panose="020F0502020204030204" pitchFamily="34" charset="0"/>
              </a:rPr>
              <a:t>Shenoy</a:t>
            </a:r>
            <a:r>
              <a:rPr lang="en-US" sz="1400" dirty="0">
                <a:latin typeface="Calibri" panose="020F0502020204030204" pitchFamily="34" charset="0"/>
                <a:cs typeface="Calibri" panose="020F0502020204030204" pitchFamily="34" charset="0"/>
              </a:rPr>
              <a:t>: Distributed and Operating Systems - Module 1: Virtualization, </a:t>
            </a:r>
            <a:r>
              <a:rPr lang="en-US" sz="1400" b="1" dirty="0">
                <a:latin typeface="Calibri" panose="020F0502020204030204" pitchFamily="34" charset="0"/>
                <a:cs typeface="Calibri" panose="020F0502020204030204" pitchFamily="34" charset="0"/>
              </a:rPr>
              <a:t>UMass Amherst, 2019</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6936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Containerization</a:t>
            </a:r>
          </a:p>
        </p:txBody>
      </p:sp>
      <p:sp>
        <p:nvSpPr>
          <p:cNvPr id="3" name="Content Placeholder 2"/>
          <p:cNvSpPr>
            <a:spLocks noGrp="1"/>
          </p:cNvSpPr>
          <p:nvPr>
            <p:ph idx="1"/>
          </p:nvPr>
        </p:nvSpPr>
        <p:spPr/>
        <p:txBody>
          <a:bodyPr/>
          <a:lstStyle/>
          <a:p>
            <a:r>
              <a:rPr lang="en-US" dirty="0"/>
              <a:t>Docker Containers</a:t>
            </a:r>
          </a:p>
          <a:p>
            <a:pPr lvl="1"/>
            <a:r>
              <a:rPr lang="en-US" b="1" dirty="0">
                <a:solidFill>
                  <a:schemeClr val="accent1"/>
                </a:solidFill>
              </a:rPr>
              <a:t>Shipping container analogy</a:t>
            </a:r>
          </a:p>
          <a:p>
            <a:pPr lvl="2"/>
            <a:r>
              <a:rPr lang="en-US" dirty="0"/>
              <a:t>Arbitrary, self-contained goods, </a:t>
            </a:r>
            <a:br>
              <a:rPr lang="en-US" dirty="0"/>
            </a:br>
            <a:r>
              <a:rPr lang="en-US" dirty="0"/>
              <a:t>standardized units</a:t>
            </a:r>
          </a:p>
          <a:p>
            <a:pPr lvl="2"/>
            <a:r>
              <a:rPr lang="en-US" dirty="0"/>
              <a:t>Containers reduced loading times </a:t>
            </a:r>
            <a:r>
              <a:rPr lang="en-AT" dirty="0">
                <a:sym typeface="Wingdings" panose="05000000000000000000" pitchFamily="2" charset="2"/>
              </a:rPr>
              <a:t></a:t>
            </a:r>
            <a:r>
              <a:rPr lang="en-US" dirty="0">
                <a:sym typeface="Wingdings" panose="05000000000000000000" pitchFamily="2" charset="2"/>
              </a:rPr>
              <a:t> efficient international trade</a:t>
            </a:r>
            <a:r>
              <a:rPr lang="en-US" dirty="0"/>
              <a:t> </a:t>
            </a:r>
          </a:p>
          <a:p>
            <a:pPr lvl="1"/>
            <a:r>
              <a:rPr lang="en-US" b="1" dirty="0">
                <a:solidFill>
                  <a:schemeClr val="tx1"/>
                </a:solidFill>
              </a:rPr>
              <a:t>#1</a:t>
            </a:r>
            <a:r>
              <a:rPr lang="en-US" b="1" dirty="0">
                <a:solidFill>
                  <a:srgbClr val="7889FB"/>
                </a:solidFill>
              </a:rPr>
              <a:t> Self-contained package</a:t>
            </a:r>
            <a:r>
              <a:rPr lang="en-US" dirty="0"/>
              <a:t> of necessary SW and data (read-only image)</a:t>
            </a:r>
          </a:p>
          <a:p>
            <a:pPr lvl="1"/>
            <a:r>
              <a:rPr lang="en-US" b="1" dirty="0">
                <a:solidFill>
                  <a:schemeClr val="tx1"/>
                </a:solidFill>
              </a:rPr>
              <a:t>#2</a:t>
            </a:r>
            <a:r>
              <a:rPr lang="en-US" b="1" dirty="0">
                <a:solidFill>
                  <a:srgbClr val="7889FB"/>
                </a:solidFill>
              </a:rPr>
              <a:t> Lightweight virtualization</a:t>
            </a:r>
            <a:r>
              <a:rPr lang="en-US" dirty="0"/>
              <a:t> w/ shared OS and resource isolation via </a:t>
            </a:r>
            <a:r>
              <a:rPr lang="en-US" b="1" dirty="0" err="1">
                <a:solidFill>
                  <a:schemeClr val="accent1"/>
                </a:solidFill>
              </a:rPr>
              <a:t>cgroups</a:t>
            </a:r>
            <a:endParaRPr lang="en-US" b="1" dirty="0">
              <a:solidFill>
                <a:schemeClr val="accent1"/>
              </a:solidFill>
            </a:endParaRPr>
          </a:p>
          <a:p>
            <a:pPr lvl="1"/>
            <a:endParaRPr lang="en-US" dirty="0"/>
          </a:p>
          <a:p>
            <a:r>
              <a:rPr lang="en-US" dirty="0"/>
              <a:t>Cluster Schedulers </a:t>
            </a:r>
            <a:r>
              <a:rPr lang="en-US" b="0" dirty="0"/>
              <a:t>(see </a:t>
            </a:r>
            <a:r>
              <a:rPr lang="en-US" dirty="0">
                <a:solidFill>
                  <a:srgbClr val="7889FB"/>
                </a:solidFill>
              </a:rPr>
              <a:t>Lecture 09</a:t>
            </a:r>
            <a:r>
              <a:rPr lang="en-US" b="0" dirty="0"/>
              <a:t>)</a:t>
            </a:r>
          </a:p>
          <a:p>
            <a:pPr lvl="1"/>
            <a:r>
              <a:rPr lang="en-US" dirty="0"/>
              <a:t>Container orchestration: scheduling, </a:t>
            </a:r>
            <a:br>
              <a:rPr lang="en-US" dirty="0"/>
            </a:br>
            <a:r>
              <a:rPr lang="en-US" dirty="0"/>
              <a:t>deployment, and management </a:t>
            </a:r>
          </a:p>
          <a:p>
            <a:pPr lvl="1"/>
            <a:r>
              <a:rPr lang="en-US" dirty="0"/>
              <a:t>Resource negotiation with clients</a:t>
            </a:r>
          </a:p>
          <a:p>
            <a:pPr lvl="1"/>
            <a:r>
              <a:rPr lang="en-US" dirty="0"/>
              <a:t>Typical resource bundles (CPU, memory, device)</a:t>
            </a:r>
          </a:p>
          <a:p>
            <a:pPr lvl="1"/>
            <a:r>
              <a:rPr lang="en-US" dirty="0"/>
              <a:t>Examples: </a:t>
            </a:r>
            <a:r>
              <a:rPr lang="en-US" b="1" dirty="0">
                <a:solidFill>
                  <a:srgbClr val="7889FB"/>
                </a:solidFill>
              </a:rPr>
              <a:t>Kubernetes</a:t>
            </a:r>
            <a:r>
              <a:rPr lang="en-US" dirty="0"/>
              <a:t>, </a:t>
            </a:r>
            <a:r>
              <a:rPr lang="en-US" b="1" dirty="0" err="1">
                <a:solidFill>
                  <a:srgbClr val="7889FB"/>
                </a:solidFill>
              </a:rPr>
              <a:t>Mesos</a:t>
            </a:r>
            <a:r>
              <a:rPr lang="en-US" dirty="0"/>
              <a:t>, (</a:t>
            </a:r>
            <a:r>
              <a:rPr lang="en-US" b="1" dirty="0">
                <a:solidFill>
                  <a:srgbClr val="7889FB"/>
                </a:solidFill>
              </a:rPr>
              <a:t>YARN</a:t>
            </a:r>
            <a:r>
              <a:rPr lang="en-US" dirty="0"/>
              <a:t>),</a:t>
            </a:r>
            <a:br>
              <a:rPr lang="en-US" dirty="0"/>
            </a:br>
            <a:r>
              <a:rPr lang="en-US" b="1" dirty="0">
                <a:solidFill>
                  <a:srgbClr val="7889FB"/>
                </a:solidFill>
              </a:rPr>
              <a:t>Amazon ECS</a:t>
            </a:r>
            <a:r>
              <a:rPr lang="en-US" dirty="0"/>
              <a:t>, </a:t>
            </a:r>
            <a:r>
              <a:rPr lang="en-US" b="1" dirty="0">
                <a:solidFill>
                  <a:srgbClr val="7889FB"/>
                </a:solidFill>
              </a:rPr>
              <a:t>Microsoft ACS</a:t>
            </a:r>
            <a:r>
              <a:rPr lang="en-US" dirty="0"/>
              <a:t>, </a:t>
            </a:r>
            <a:r>
              <a:rPr lang="en-US" b="1" dirty="0">
                <a:solidFill>
                  <a:srgbClr val="7889FB"/>
                </a:solidFill>
              </a:rPr>
              <a:t>Docker Swarm</a:t>
            </a:r>
          </a:p>
        </p:txBody>
      </p:sp>
      <p:sp>
        <p:nvSpPr>
          <p:cNvPr id="4" name="Text Placeholder 3"/>
          <p:cNvSpPr>
            <a:spLocks noGrp="1"/>
          </p:cNvSpPr>
          <p:nvPr>
            <p:ph type="body" sz="quarter" idx="14"/>
          </p:nvPr>
        </p:nvSpPr>
        <p:spPr/>
        <p:txBody>
          <a:bodyPr>
            <a:normAutofit lnSpcReduction="10000"/>
          </a:bodyPr>
          <a:lstStyle/>
          <a:p>
            <a:r>
              <a:rPr lang="en-US" dirty="0"/>
              <a:t>Cloud Computing Service Models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1621" b="9611"/>
          <a:stretch/>
        </p:blipFill>
        <p:spPr>
          <a:xfrm>
            <a:off x="5747428" y="1333609"/>
            <a:ext cx="2676728" cy="970602"/>
          </a:xfrm>
          <a:prstGeom prst="rect">
            <a:avLst/>
          </a:prstGeom>
        </p:spPr>
      </p:pic>
      <p:pic>
        <p:nvPicPr>
          <p:cNvPr id="7" name="Picture 6"/>
          <p:cNvPicPr>
            <a:picLocks noChangeAspect="1"/>
          </p:cNvPicPr>
          <p:nvPr/>
        </p:nvPicPr>
        <p:blipFill>
          <a:blip r:embed="rId3"/>
          <a:stretch>
            <a:fillRect/>
          </a:stretch>
        </p:blipFill>
        <p:spPr>
          <a:xfrm>
            <a:off x="7300488" y="2043822"/>
            <a:ext cx="1573652" cy="42650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4973" b="12968"/>
          <a:stretch/>
        </p:blipFill>
        <p:spPr>
          <a:xfrm>
            <a:off x="7654212" y="5856051"/>
            <a:ext cx="1364789" cy="447474"/>
          </a:xfrm>
          <a:prstGeom prst="rect">
            <a:avLst/>
          </a:prstGeom>
        </p:spPr>
      </p:pic>
      <p:pic>
        <p:nvPicPr>
          <p:cNvPr id="9" name="Picture 6" descr="http://www.sas.com/content/dam/SAS/sv_se/image/logo2/hadoop_elephant.png">
            <a:extLst>
              <a:ext uri="{FF2B5EF4-FFF2-40B4-BE49-F238E27FC236}">
                <a16:creationId xmlns:a16="http://schemas.microsoft.com/office/drawing/2014/main" id="{DC6AB0B5-1FBE-493F-8514-8ED356113332}"/>
              </a:ext>
            </a:extLst>
          </p:cNvPr>
          <p:cNvPicPr>
            <a:picLocks noChangeAspect="1" noChangeArrowheads="1"/>
          </p:cNvPicPr>
          <p:nvPr/>
        </p:nvPicPr>
        <p:blipFill>
          <a:blip r:embed="rId5"/>
          <a:srcRect/>
          <a:stretch>
            <a:fillRect/>
          </a:stretch>
        </p:blipFill>
        <p:spPr bwMode="auto">
          <a:xfrm>
            <a:off x="6359511" y="5595622"/>
            <a:ext cx="1452562" cy="344487"/>
          </a:xfrm>
          <a:prstGeom prst="rect">
            <a:avLst/>
          </a:prstGeom>
          <a:noFill/>
          <a:ln w="9525">
            <a:noFill/>
            <a:miter lim="800000"/>
            <a:headEnd/>
            <a:tailEnd/>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0988" y="5987971"/>
            <a:ext cx="1497409" cy="264386"/>
          </a:xfrm>
          <a:prstGeom prst="rect">
            <a:avLst/>
          </a:prstGeom>
        </p:spPr>
      </p:pic>
      <p:sp>
        <p:nvSpPr>
          <p:cNvPr id="12" name="TextBox 11"/>
          <p:cNvSpPr txBox="1"/>
          <p:nvPr/>
        </p:nvSpPr>
        <p:spPr>
          <a:xfrm>
            <a:off x="5095326" y="3923066"/>
            <a:ext cx="3210127" cy="738664"/>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[Brendan Burns, Brian Grant, David </a:t>
            </a:r>
            <a:r>
              <a:rPr lang="en-US" sz="1400" dirty="0" err="1">
                <a:latin typeface="Calibri" panose="020F0502020204030204" pitchFamily="34" charset="0"/>
                <a:cs typeface="Calibri" panose="020F0502020204030204" pitchFamily="34" charset="0"/>
              </a:rPr>
              <a:t>Oppen-heimer</a:t>
            </a:r>
            <a:r>
              <a:rPr lang="en-US" sz="1400" dirty="0">
                <a:latin typeface="Calibri" panose="020F0502020204030204" pitchFamily="34" charset="0"/>
                <a:cs typeface="Calibri" panose="020F0502020204030204" pitchFamily="34" charset="0"/>
              </a:rPr>
              <a:t>, Eric Brewer, John Wilkes: Borg, Omega, and Kubernetes. </a:t>
            </a:r>
            <a:r>
              <a:rPr lang="en-US" sz="1400" b="1" dirty="0">
                <a:latin typeface="Calibri" panose="020F0502020204030204" pitchFamily="34" charset="0"/>
                <a:cs typeface="Calibri" panose="020F0502020204030204" pitchFamily="34" charset="0"/>
              </a:rPr>
              <a:t>CACM 2016</a:t>
            </a:r>
            <a:r>
              <a:rPr lang="en-US" sz="1400" dirty="0">
                <a:latin typeface="Calibri" panose="020F0502020204030204" pitchFamily="34" charset="0"/>
                <a:cs typeface="Calibri" panose="020F0502020204030204" pitchFamily="34" charset="0"/>
              </a:rPr>
              <a:t>]</a:t>
            </a:r>
          </a:p>
        </p:txBody>
      </p:sp>
      <p:sp>
        <p:nvSpPr>
          <p:cNvPr id="13" name="TextBox 12"/>
          <p:cNvSpPr txBox="1"/>
          <p:nvPr/>
        </p:nvSpPr>
        <p:spPr>
          <a:xfrm>
            <a:off x="5126408" y="4627717"/>
            <a:ext cx="3453386" cy="646331"/>
          </a:xfrm>
          <a:prstGeom prst="rect">
            <a:avLst/>
          </a:prstGeom>
          <a:noFill/>
        </p:spPr>
        <p:txBody>
          <a:bodyPr wrap="square" lIns="0" rIns="0" rtlCol="0">
            <a:spAutoFit/>
          </a:bodyPr>
          <a:lstStyle/>
          <a:p>
            <a:pPr algn="ctr"/>
            <a:r>
              <a:rPr lang="en-AT" b="1" dirty="0">
                <a:latin typeface="Calibri" panose="020F0502020204030204" pitchFamily="34" charset="0"/>
                <a:cs typeface="Calibri" panose="020F0502020204030204" pitchFamily="34" charset="0"/>
                <a:sym typeface="Wingdings" panose="05000000000000000000" pitchFamily="2" charset="2"/>
              </a:rPr>
              <a:t></a:t>
            </a:r>
            <a:r>
              <a:rPr lang="en-US" b="1" dirty="0">
                <a:solidFill>
                  <a:srgbClr val="7889FB"/>
                </a:solidFill>
                <a:latin typeface="Calibri" panose="020F0502020204030204" pitchFamily="34" charset="0"/>
                <a:cs typeface="Calibri" panose="020F0502020204030204" pitchFamily="34" charset="0"/>
                <a:sym typeface="Wingdings" panose="05000000000000000000" pitchFamily="2" charset="2"/>
              </a:rPr>
              <a:t> </a:t>
            </a:r>
            <a:r>
              <a:rPr lang="en-US" b="1" dirty="0">
                <a:solidFill>
                  <a:schemeClr val="accent1"/>
                </a:solidFill>
                <a:latin typeface="Calibri" panose="020F0502020204030204" pitchFamily="34" charset="0"/>
                <a:cs typeface="Calibri" panose="020F0502020204030204" pitchFamily="34" charset="0"/>
              </a:rPr>
              <a:t>from machine- to application-oriented scheduling </a:t>
            </a:r>
          </a:p>
        </p:txBody>
      </p:sp>
      <p:pic>
        <p:nvPicPr>
          <p:cNvPr id="14" name="Picture 13"/>
          <p:cNvPicPr>
            <a:picLocks noChangeAspect="1"/>
          </p:cNvPicPr>
          <p:nvPr/>
        </p:nvPicPr>
        <p:blipFill>
          <a:blip r:embed="rId7"/>
          <a:stretch>
            <a:fillRect/>
          </a:stretch>
        </p:blipFill>
        <p:spPr>
          <a:xfrm>
            <a:off x="8414621" y="3972358"/>
            <a:ext cx="480307" cy="640080"/>
          </a:xfrm>
          <a:prstGeom prst="rect">
            <a:avLst/>
          </a:prstGeom>
          <a:ln w="25400">
            <a:solidFill>
              <a:srgbClr val="7889FB"/>
            </a:solidFill>
          </a:ln>
        </p:spPr>
      </p:pic>
    </p:spTree>
    <p:extLst>
      <p:ext uri="{BB962C8B-B14F-4D97-AF65-F5344CB8AC3E}">
        <p14:creationId xmlns:p14="http://schemas.microsoft.com/office/powerpoint/2010/main" val="402934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Excursus: AWS Snowmobile (since 2016) </a:t>
            </a:r>
          </a:p>
        </p:txBody>
      </p:sp>
      <p:sp>
        <p:nvSpPr>
          <p:cNvPr id="3" name="Content Placeholder 2"/>
          <p:cNvSpPr>
            <a:spLocks noGrp="1"/>
          </p:cNvSpPr>
          <p:nvPr>
            <p:ph idx="1"/>
          </p:nvPr>
        </p:nvSpPr>
        <p:spPr/>
        <p:txBody>
          <a:bodyPr/>
          <a:lstStyle/>
          <a:p>
            <a:r>
              <a:rPr lang="en-US" dirty="0"/>
              <a:t>Snowmobile Service: </a:t>
            </a:r>
            <a:r>
              <a:rPr lang="en-US" b="0" dirty="0"/>
              <a:t>Data transfer </a:t>
            </a:r>
            <a:r>
              <a:rPr lang="en-US" b="0" dirty="0" err="1"/>
              <a:t>on-premise</a:t>
            </a:r>
            <a:r>
              <a:rPr lang="en-US" b="0" dirty="0"/>
              <a:t> </a:t>
            </a:r>
            <a:r>
              <a:rPr lang="en-US" b="0" dirty="0">
                <a:sym typeface="Wingdings" panose="05000000000000000000" pitchFamily="2" charset="2"/>
              </a:rPr>
              <a:t> cloud</a:t>
            </a:r>
            <a:r>
              <a:rPr lang="en-US" b="0" dirty="0"/>
              <a:t> via </a:t>
            </a:r>
            <a:r>
              <a:rPr lang="en-US" dirty="0">
                <a:solidFill>
                  <a:schemeClr val="accent1"/>
                </a:solidFill>
              </a:rPr>
              <a:t>100PB trucks</a:t>
            </a:r>
          </a:p>
        </p:txBody>
      </p:sp>
      <p:sp>
        <p:nvSpPr>
          <p:cNvPr id="4" name="Text Placeholder 3"/>
          <p:cNvSpPr>
            <a:spLocks noGrp="1"/>
          </p:cNvSpPr>
          <p:nvPr>
            <p:ph type="body" sz="quarter" idx="14"/>
          </p:nvPr>
        </p:nvSpPr>
        <p:spPr/>
        <p:txBody>
          <a:bodyPr>
            <a:normAutofit lnSpcReduction="10000"/>
          </a:bodyPr>
          <a:lstStyle/>
          <a:p>
            <a:r>
              <a:rPr lang="en-US" dirty="0"/>
              <a:t>Cloud Computing Service Models</a:t>
            </a:r>
          </a:p>
        </p:txBody>
      </p:sp>
      <p:pic>
        <p:nvPicPr>
          <p:cNvPr id="5" name="Picture 4"/>
          <p:cNvPicPr>
            <a:picLocks noChangeAspect="1"/>
          </p:cNvPicPr>
          <p:nvPr/>
        </p:nvPicPr>
        <p:blipFill>
          <a:blip r:embed="rId2"/>
          <a:stretch>
            <a:fillRect/>
          </a:stretch>
        </p:blipFill>
        <p:spPr>
          <a:xfrm>
            <a:off x="855551" y="1830767"/>
            <a:ext cx="6131147" cy="4202515"/>
          </a:xfrm>
          <a:prstGeom prst="rect">
            <a:avLst/>
          </a:prstGeom>
        </p:spPr>
      </p:pic>
      <p:sp>
        <p:nvSpPr>
          <p:cNvPr id="6" name="TextBox 5"/>
          <p:cNvSpPr txBox="1"/>
          <p:nvPr/>
        </p:nvSpPr>
        <p:spPr>
          <a:xfrm>
            <a:off x="7172324" y="1830767"/>
            <a:ext cx="1819275" cy="923330"/>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Real-World</a:t>
            </a:r>
            <a:br>
              <a:rPr lang="en-US" dirty="0">
                <a:latin typeface="Calibri" panose="020F0502020204030204" pitchFamily="34" charset="0"/>
                <a:cs typeface="Calibri" panose="020F0502020204030204" pitchFamily="34" charset="0"/>
              </a:rPr>
            </a:br>
            <a:r>
              <a:rPr lang="en-US" b="1" dirty="0">
                <a:solidFill>
                  <a:srgbClr val="7889FB"/>
                </a:solidFill>
                <a:latin typeface="Calibri" panose="020F0502020204030204" pitchFamily="34" charset="0"/>
                <a:cs typeface="Calibri" panose="020F0502020204030204" pitchFamily="34" charset="0"/>
              </a:rPr>
              <a:t>“Containerization”</a:t>
            </a:r>
            <a:br>
              <a:rPr lang="en-US" dirty="0">
                <a:latin typeface="Calibri" panose="020F0502020204030204" pitchFamily="34" charset="0"/>
                <a:cs typeface="Calibri" panose="020F0502020204030204" pitchFamily="34" charset="0"/>
              </a:rPr>
            </a:br>
            <a:r>
              <a:rPr lang="en-US" b="1" dirty="0">
                <a:solidFill>
                  <a:schemeClr val="accent1"/>
                </a:solidFill>
                <a:latin typeface="Calibri" panose="020F0502020204030204" pitchFamily="34" charset="0"/>
                <a:cs typeface="Calibri" panose="020F0502020204030204" pitchFamily="34" charset="0"/>
                <a:sym typeface="Wingdings" panose="05000000000000000000" pitchFamily="2" charset="2"/>
              </a:rPr>
              <a:t></a:t>
            </a:r>
            <a:endParaRPr lang="en-US" b="1" dirty="0">
              <a:solidFill>
                <a:schemeClr val="accent1"/>
              </a:solidFill>
              <a:latin typeface="Calibri" panose="020F0502020204030204" pitchFamily="34" charset="0"/>
              <a:cs typeface="Calibri" panose="020F0502020204030204" pitchFamily="34" charset="0"/>
            </a:endParaRPr>
          </a:p>
        </p:txBody>
      </p:sp>
      <p:sp>
        <p:nvSpPr>
          <p:cNvPr id="7" name="TextBox 6"/>
          <p:cNvSpPr txBox="1"/>
          <p:nvPr/>
        </p:nvSpPr>
        <p:spPr>
          <a:xfrm>
            <a:off x="7450929" y="3471317"/>
            <a:ext cx="1262064" cy="1200329"/>
          </a:xfrm>
          <a:prstGeom prst="rect">
            <a:avLst/>
          </a:prstGeom>
          <a:noFill/>
        </p:spPr>
        <p:txBody>
          <a:bodyPr wrap="square" lIns="0" rIns="0" rtlCol="0">
            <a:spAutoFit/>
          </a:bodyPr>
          <a:lstStyle/>
          <a:p>
            <a:pPr algn="ctr"/>
            <a:r>
              <a:rPr lang="en-US" b="1" dirty="0">
                <a:solidFill>
                  <a:schemeClr val="accent1"/>
                </a:solidFill>
                <a:latin typeface="Calibri" panose="020F0502020204030204" pitchFamily="34" charset="0"/>
                <a:cs typeface="Calibri" panose="020F0502020204030204" pitchFamily="34" charset="0"/>
              </a:rPr>
              <a:t>100PB</a:t>
            </a:r>
            <a:br>
              <a:rPr lang="en-US" b="1" dirty="0">
                <a:solidFill>
                  <a:schemeClr val="accent1"/>
                </a:solidFill>
                <a:latin typeface="Calibri" panose="020F0502020204030204" pitchFamily="34" charset="0"/>
                <a:cs typeface="Calibri" panose="020F0502020204030204" pitchFamily="34" charset="0"/>
              </a:rPr>
            </a:br>
            <a:r>
              <a:rPr lang="en-US" b="1" dirty="0">
                <a:solidFill>
                  <a:schemeClr val="accent1"/>
                </a:solidFill>
                <a:latin typeface="Calibri" panose="020F0502020204030204" pitchFamily="34" charset="0"/>
                <a:cs typeface="Calibri" panose="020F0502020204030204" pitchFamily="34" charset="0"/>
              </a:rPr>
              <a:t>~26 years</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(1Gb Link)</a:t>
            </a:r>
          </a:p>
          <a:p>
            <a:pPr algn="ctr"/>
            <a:r>
              <a:rPr lang="en-US" b="1" dirty="0">
                <a:solidFill>
                  <a:srgbClr val="7889FB"/>
                </a:solidFill>
                <a:latin typeface="Calibri" panose="020F0502020204030204" pitchFamily="34" charset="0"/>
                <a:cs typeface="Calibri" panose="020F0502020204030204" pitchFamily="34" charset="0"/>
                <a:sym typeface="Wingdings" panose="05000000000000000000" pitchFamily="2" charset="2"/>
              </a:rPr>
              <a:t> weeks</a:t>
            </a:r>
            <a:endParaRPr lang="en-US" b="1" dirty="0">
              <a:solidFill>
                <a:srgbClr val="7889FB"/>
              </a:solidFill>
              <a:latin typeface="Calibri" panose="020F0502020204030204" pitchFamily="34" charset="0"/>
              <a:cs typeface="Calibri" panose="020F0502020204030204" pitchFamily="34" charset="0"/>
            </a:endParaRPr>
          </a:p>
        </p:txBody>
      </p:sp>
      <p:sp>
        <p:nvSpPr>
          <p:cNvPr id="8" name="Rectangle 7"/>
          <p:cNvSpPr/>
          <p:nvPr/>
        </p:nvSpPr>
        <p:spPr>
          <a:xfrm>
            <a:off x="7279479" y="5329336"/>
            <a:ext cx="1696042" cy="738664"/>
          </a:xfrm>
          <a:prstGeom prst="rect">
            <a:avLst/>
          </a:prstGeom>
        </p:spPr>
        <p:txBody>
          <a:bodyPr wrap="square">
            <a:spAutoFit/>
          </a:bodyPr>
          <a:lstStyle/>
          <a:p>
            <a:r>
              <a:rPr lang="en-US" sz="1400" dirty="0">
                <a:latin typeface="Calibri" panose="020F0502020204030204" pitchFamily="34" charset="0"/>
                <a:cs typeface="Calibri" panose="020F0502020204030204" pitchFamily="34" charset="0"/>
              </a:rPr>
              <a:t>[</a:t>
            </a:r>
            <a:r>
              <a:rPr lang="en-US" sz="1400" dirty="0">
                <a:latin typeface="Calibri" panose="020F0502020204030204" pitchFamily="34" charset="0"/>
                <a:cs typeface="Calibri" panose="020F0502020204030204" pitchFamily="34" charset="0"/>
                <a:hlinkClick r:id="rId3"/>
              </a:rPr>
              <a:t>https://aws.amazon.com/snowmobile/?nc1=h_ls</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3915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B7B7C-8623-49C5-8F54-490F66AFB279}"/>
              </a:ext>
            </a:extLst>
          </p:cNvPr>
          <p:cNvSpPr>
            <a:spLocks noGrp="1"/>
          </p:cNvSpPr>
          <p:nvPr>
            <p:ph type="title"/>
          </p:nvPr>
        </p:nvSpPr>
        <p:spPr/>
        <p:txBody>
          <a:bodyPr/>
          <a:lstStyle/>
          <a:p>
            <a:r>
              <a:rPr lang="en-US" dirty="0"/>
              <a:t>Excursus: Microsoft Underwater Datacenter</a:t>
            </a:r>
          </a:p>
        </p:txBody>
      </p:sp>
      <p:sp>
        <p:nvSpPr>
          <p:cNvPr id="4" name="Text Placeholder 3">
            <a:extLst>
              <a:ext uri="{FF2B5EF4-FFF2-40B4-BE49-F238E27FC236}">
                <a16:creationId xmlns:a16="http://schemas.microsoft.com/office/drawing/2014/main" id="{DB618F48-129E-4725-A19B-24ED10F2F64B}"/>
              </a:ext>
            </a:extLst>
          </p:cNvPr>
          <p:cNvSpPr>
            <a:spLocks noGrp="1"/>
          </p:cNvSpPr>
          <p:nvPr>
            <p:ph type="body" sz="quarter" idx="14"/>
          </p:nvPr>
        </p:nvSpPr>
        <p:spPr/>
        <p:txBody>
          <a:bodyPr>
            <a:normAutofit lnSpcReduction="10000"/>
          </a:bodyPr>
          <a:lstStyle/>
          <a:p>
            <a:r>
              <a:rPr lang="en-US" dirty="0"/>
              <a:t>Cloud Computing Service Models</a:t>
            </a:r>
          </a:p>
          <a:p>
            <a:endParaRPr lang="en-US" dirty="0"/>
          </a:p>
        </p:txBody>
      </p:sp>
      <p:pic>
        <p:nvPicPr>
          <p:cNvPr id="14" name="Content Placeholder 13">
            <a:extLst>
              <a:ext uri="{FF2B5EF4-FFF2-40B4-BE49-F238E27FC236}">
                <a16:creationId xmlns:a16="http://schemas.microsoft.com/office/drawing/2014/main" id="{DEDFCD9B-0CC4-4011-B1EC-2ED7285B804F}"/>
              </a:ext>
            </a:extLst>
          </p:cNvPr>
          <p:cNvPicPr>
            <a:picLocks noGrp="1" noChangeAspect="1"/>
          </p:cNvPicPr>
          <p:nvPr>
            <p:ph idx="1"/>
          </p:nvPr>
        </p:nvPicPr>
        <p:blipFill>
          <a:blip r:embed="rId3"/>
          <a:stretch>
            <a:fillRect/>
          </a:stretch>
        </p:blipFill>
        <p:spPr>
          <a:xfrm>
            <a:off x="822970" y="1394385"/>
            <a:ext cx="3996370" cy="2247958"/>
          </a:xfrm>
        </p:spPr>
      </p:pic>
      <p:pic>
        <p:nvPicPr>
          <p:cNvPr id="16" name="Picture 15">
            <a:extLst>
              <a:ext uri="{FF2B5EF4-FFF2-40B4-BE49-F238E27FC236}">
                <a16:creationId xmlns:a16="http://schemas.microsoft.com/office/drawing/2014/main" id="{DA4FB60F-B9C1-411F-B919-6C5FDB3857D3}"/>
              </a:ext>
            </a:extLst>
          </p:cNvPr>
          <p:cNvPicPr>
            <a:picLocks noChangeAspect="1"/>
          </p:cNvPicPr>
          <p:nvPr/>
        </p:nvPicPr>
        <p:blipFill>
          <a:blip r:embed="rId4"/>
          <a:stretch>
            <a:fillRect/>
          </a:stretch>
        </p:blipFill>
        <p:spPr>
          <a:xfrm>
            <a:off x="4361467" y="2131872"/>
            <a:ext cx="4371524" cy="2458982"/>
          </a:xfrm>
          <a:prstGeom prst="rect">
            <a:avLst/>
          </a:prstGeom>
        </p:spPr>
      </p:pic>
      <p:sp>
        <p:nvSpPr>
          <p:cNvPr id="17" name="TextBox 16">
            <a:extLst>
              <a:ext uri="{FF2B5EF4-FFF2-40B4-BE49-F238E27FC236}">
                <a16:creationId xmlns:a16="http://schemas.microsoft.com/office/drawing/2014/main" id="{21A202F8-E17D-4DDF-901C-5908D84A8199}"/>
              </a:ext>
            </a:extLst>
          </p:cNvPr>
          <p:cNvSpPr txBox="1"/>
          <p:nvPr/>
        </p:nvSpPr>
        <p:spPr>
          <a:xfrm>
            <a:off x="4845376" y="1309542"/>
            <a:ext cx="4104949"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Study for feasibility, and if logistically, environmentally, economically practical</a:t>
            </a:r>
          </a:p>
        </p:txBody>
      </p:sp>
      <p:sp>
        <p:nvSpPr>
          <p:cNvPr id="18" name="TextBox 17">
            <a:extLst>
              <a:ext uri="{FF2B5EF4-FFF2-40B4-BE49-F238E27FC236}">
                <a16:creationId xmlns:a16="http://schemas.microsoft.com/office/drawing/2014/main" id="{4A6994DB-56BB-45AF-8FAA-A6E624F1BFD3}"/>
              </a:ext>
            </a:extLst>
          </p:cNvPr>
          <p:cNvSpPr txBox="1"/>
          <p:nvPr/>
        </p:nvSpPr>
        <p:spPr>
          <a:xfrm>
            <a:off x="4361467" y="4721841"/>
            <a:ext cx="4371524" cy="1384995"/>
          </a:xfrm>
          <a:prstGeom prst="rect">
            <a:avLst/>
          </a:prstGeom>
          <a:noFill/>
        </p:spPr>
        <p:txBody>
          <a:bodyPr wrap="square" lIns="0" rIns="0" rtlCol="0">
            <a:spAutoFit/>
          </a:bodyPr>
          <a:lstStyle/>
          <a:p>
            <a:r>
              <a:rPr lang="en-US" sz="1400" dirty="0">
                <a:latin typeface="Calibri" panose="020F0502020204030204" pitchFamily="34" charset="0"/>
                <a:cs typeface="Calibri" panose="020F0502020204030204" pitchFamily="34" charset="0"/>
              </a:rPr>
              <a:t>[</a:t>
            </a:r>
            <a:r>
              <a:rPr lang="en-US" sz="1400" dirty="0">
                <a:latin typeface="Calibri" panose="020F0502020204030204" pitchFamily="34" charset="0"/>
                <a:cs typeface="Calibri" panose="020F0502020204030204" pitchFamily="34" charset="0"/>
                <a:hlinkClick r:id="rId5"/>
              </a:rPr>
              <a:t>https://news.microsoft.com/features/under-the-sea-microsoft-tests-a-datacenter-thats-quick-to-deploy-could-provide-internet-connectivity-for-years/</a:t>
            </a:r>
            <a:r>
              <a:rPr lang="en-US" sz="1400" dirty="0">
                <a:latin typeface="Calibri" panose="020F0502020204030204" pitchFamily="34" charset="0"/>
                <a:cs typeface="Calibri" panose="020F0502020204030204" pitchFamily="34" charset="0"/>
              </a:rPr>
              <a:t>, </a:t>
            </a:r>
            <a:r>
              <a:rPr lang="en-US" sz="1400" b="1" dirty="0">
                <a:latin typeface="Calibri" panose="020F0502020204030204" pitchFamily="34" charset="0"/>
                <a:cs typeface="Calibri" panose="020F0502020204030204" pitchFamily="34" charset="0"/>
              </a:rPr>
              <a:t>06/2018</a:t>
            </a:r>
            <a:r>
              <a:rPr lang="en-US" sz="1400" dirty="0">
                <a:latin typeface="Calibri" panose="020F0502020204030204" pitchFamily="34" charset="0"/>
                <a:cs typeface="Calibri" panose="020F0502020204030204" pitchFamily="34" charset="0"/>
              </a:rPr>
              <a:t>]</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a:t>
            </a:r>
            <a:r>
              <a:rPr lang="en-US" sz="1400" dirty="0">
                <a:latin typeface="Calibri" panose="020F0502020204030204" pitchFamily="34" charset="0"/>
                <a:cs typeface="Calibri" panose="020F0502020204030204" pitchFamily="34" charset="0"/>
                <a:hlinkClick r:id="rId6"/>
              </a:rPr>
              <a:t>https://news.microsoft.com/innovation-stories/project-natick-underwater-datacenter/</a:t>
            </a:r>
            <a:r>
              <a:rPr lang="en-US" sz="1400" dirty="0">
                <a:latin typeface="Calibri" panose="020F0502020204030204" pitchFamily="34" charset="0"/>
                <a:cs typeface="Calibri" panose="020F0502020204030204" pitchFamily="34" charset="0"/>
              </a:rPr>
              <a:t>, </a:t>
            </a:r>
            <a:r>
              <a:rPr lang="en-US" sz="1400" b="1" dirty="0">
                <a:latin typeface="Calibri" panose="020F0502020204030204" pitchFamily="34" charset="0"/>
                <a:cs typeface="Calibri" panose="020F0502020204030204" pitchFamily="34" charset="0"/>
              </a:rPr>
              <a:t>09/2020</a:t>
            </a:r>
            <a:r>
              <a:rPr lang="en-US" sz="1400" dirty="0">
                <a:latin typeface="Calibri" panose="020F0502020204030204" pitchFamily="34" charset="0"/>
                <a:cs typeface="Calibri" panose="020F0502020204030204" pitchFamily="34" charset="0"/>
              </a:rPr>
              <a:t>]</a:t>
            </a:r>
          </a:p>
        </p:txBody>
      </p:sp>
      <p:pic>
        <p:nvPicPr>
          <p:cNvPr id="20" name="Picture 19">
            <a:extLst>
              <a:ext uri="{FF2B5EF4-FFF2-40B4-BE49-F238E27FC236}">
                <a16:creationId xmlns:a16="http://schemas.microsoft.com/office/drawing/2014/main" id="{10595C51-DC11-4C86-B0CD-34460FAA02C3}"/>
              </a:ext>
            </a:extLst>
          </p:cNvPr>
          <p:cNvPicPr>
            <a:picLocks noChangeAspect="1"/>
          </p:cNvPicPr>
          <p:nvPr/>
        </p:nvPicPr>
        <p:blipFill>
          <a:blip r:embed="rId7"/>
          <a:stretch>
            <a:fillRect/>
          </a:stretch>
        </p:blipFill>
        <p:spPr>
          <a:xfrm>
            <a:off x="640413" y="3819897"/>
            <a:ext cx="3557351" cy="2371567"/>
          </a:xfrm>
          <a:prstGeom prst="rect">
            <a:avLst/>
          </a:prstGeom>
        </p:spPr>
      </p:pic>
    </p:spTree>
    <p:extLst>
      <p:ext uri="{BB962C8B-B14F-4D97-AF65-F5344CB8AC3E}">
        <p14:creationId xmlns:p14="http://schemas.microsoft.com/office/powerpoint/2010/main" val="2498568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Infrastructure as a Service (IaaS)</a:t>
            </a:r>
          </a:p>
        </p:txBody>
      </p:sp>
      <p:sp>
        <p:nvSpPr>
          <p:cNvPr id="3" name="Content Placeholder 2"/>
          <p:cNvSpPr>
            <a:spLocks noGrp="1"/>
          </p:cNvSpPr>
          <p:nvPr>
            <p:ph idx="1"/>
          </p:nvPr>
        </p:nvSpPr>
        <p:spPr/>
        <p:txBody>
          <a:bodyPr/>
          <a:lstStyle/>
          <a:p>
            <a:r>
              <a:rPr lang="en-US" dirty="0"/>
              <a:t>Overview</a:t>
            </a:r>
          </a:p>
          <a:p>
            <a:pPr lvl="1"/>
            <a:r>
              <a:rPr lang="en-US" dirty="0"/>
              <a:t>Resources for </a:t>
            </a:r>
            <a:r>
              <a:rPr lang="en-US" b="1" dirty="0">
                <a:solidFill>
                  <a:srgbClr val="7889FB"/>
                </a:solidFill>
              </a:rPr>
              <a:t>compute</a:t>
            </a:r>
            <a:r>
              <a:rPr lang="en-US" dirty="0"/>
              <a:t>, </a:t>
            </a:r>
            <a:r>
              <a:rPr lang="en-US" b="1" dirty="0">
                <a:solidFill>
                  <a:srgbClr val="7889FB"/>
                </a:solidFill>
              </a:rPr>
              <a:t>storage</a:t>
            </a:r>
            <a:r>
              <a:rPr lang="en-US" dirty="0"/>
              <a:t>, </a:t>
            </a:r>
            <a:r>
              <a:rPr lang="en-US" b="1" dirty="0">
                <a:solidFill>
                  <a:srgbClr val="7889FB"/>
                </a:solidFill>
              </a:rPr>
              <a:t>networking</a:t>
            </a:r>
            <a:r>
              <a:rPr lang="en-US" dirty="0"/>
              <a:t> as a service</a:t>
            </a:r>
            <a:br>
              <a:rPr lang="en-US" dirty="0"/>
            </a:br>
            <a:r>
              <a:rPr lang="en-US" dirty="0">
                <a:sym typeface="Wingdings" panose="05000000000000000000" pitchFamily="2" charset="2"/>
              </a:rPr>
              <a:t> Virtualization as key enabler (simplicity and auto-scaling)</a:t>
            </a:r>
          </a:p>
          <a:p>
            <a:pPr lvl="1"/>
            <a:r>
              <a:rPr lang="en-US" b="1" dirty="0">
                <a:solidFill>
                  <a:schemeClr val="accent1"/>
                </a:solidFill>
                <a:sym typeface="Wingdings" panose="05000000000000000000" pitchFamily="2" charset="2"/>
              </a:rPr>
              <a:t>Target user: </a:t>
            </a:r>
            <a:r>
              <a:rPr lang="en-US" dirty="0">
                <a:sym typeface="Wingdings" panose="05000000000000000000" pitchFamily="2" charset="2"/>
              </a:rPr>
              <a:t>sys admin / developer</a:t>
            </a:r>
            <a:endParaRPr lang="en-US" dirty="0"/>
          </a:p>
          <a:p>
            <a:pPr lvl="1"/>
            <a:endParaRPr lang="en-US" sz="700" dirty="0">
              <a:sym typeface="Wingdings" panose="05000000000000000000" pitchFamily="2" charset="2"/>
            </a:endParaRPr>
          </a:p>
          <a:p>
            <a:r>
              <a:rPr lang="en-US" dirty="0">
                <a:sym typeface="Wingdings" panose="05000000000000000000" pitchFamily="2" charset="2"/>
              </a:rPr>
              <a:t>Storage</a:t>
            </a:r>
          </a:p>
          <a:p>
            <a:pPr lvl="1"/>
            <a:r>
              <a:rPr lang="en-US" dirty="0"/>
              <a:t>Amazon AWS Simple Storage Service (S3)</a:t>
            </a:r>
          </a:p>
          <a:p>
            <a:pPr lvl="1"/>
            <a:r>
              <a:rPr lang="en-US" dirty="0"/>
              <a:t>OpenStack Object Storage (Swift)</a:t>
            </a:r>
          </a:p>
          <a:p>
            <a:pPr lvl="1"/>
            <a:r>
              <a:rPr lang="en-US" dirty="0"/>
              <a:t>IBM Cloud Object Storage</a:t>
            </a:r>
          </a:p>
          <a:p>
            <a:pPr lvl="1"/>
            <a:r>
              <a:rPr lang="en-US" dirty="0"/>
              <a:t>Microsoft Azure Blob Storage</a:t>
            </a:r>
          </a:p>
          <a:p>
            <a:pPr lvl="1"/>
            <a:endParaRPr lang="en-US" sz="700" dirty="0">
              <a:sym typeface="Wingdings" panose="05000000000000000000" pitchFamily="2" charset="2"/>
            </a:endParaRPr>
          </a:p>
          <a:p>
            <a:r>
              <a:rPr lang="en-US" dirty="0">
                <a:sym typeface="Wingdings" panose="05000000000000000000" pitchFamily="2" charset="2"/>
              </a:rPr>
              <a:t>Compute</a:t>
            </a:r>
          </a:p>
          <a:p>
            <a:pPr lvl="1"/>
            <a:r>
              <a:rPr lang="en-US" dirty="0">
                <a:sym typeface="Wingdings" panose="05000000000000000000" pitchFamily="2" charset="2"/>
              </a:rPr>
              <a:t>Amazon AWS Elastic Compute Cloud (EC2)</a:t>
            </a:r>
          </a:p>
          <a:p>
            <a:pPr lvl="1"/>
            <a:r>
              <a:rPr lang="en-US" dirty="0">
                <a:sym typeface="Wingdings" panose="05000000000000000000" pitchFamily="2" charset="2"/>
              </a:rPr>
              <a:t>Microsoft Azure Virtual Machines (VM)</a:t>
            </a:r>
          </a:p>
          <a:p>
            <a:pPr lvl="1"/>
            <a:r>
              <a:rPr lang="en-US" dirty="0">
                <a:sym typeface="Wingdings" panose="05000000000000000000" pitchFamily="2" charset="2"/>
              </a:rPr>
              <a:t>IBM Cloud Compute</a:t>
            </a:r>
          </a:p>
        </p:txBody>
      </p:sp>
      <p:sp>
        <p:nvSpPr>
          <p:cNvPr id="4" name="Text Placeholder 3"/>
          <p:cNvSpPr>
            <a:spLocks noGrp="1"/>
          </p:cNvSpPr>
          <p:nvPr>
            <p:ph type="body" sz="quarter" idx="14"/>
          </p:nvPr>
        </p:nvSpPr>
        <p:spPr/>
        <p:txBody>
          <a:bodyPr>
            <a:normAutofit lnSpcReduction="10000"/>
          </a:bodyPr>
          <a:lstStyle/>
          <a:p>
            <a:r>
              <a:rPr lang="en-US" dirty="0"/>
              <a:t>Cloud Computing Service Models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0676" y="2844906"/>
            <a:ext cx="1088631" cy="8164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644" y="3752192"/>
            <a:ext cx="1085243" cy="72349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3652" y="3326723"/>
            <a:ext cx="1081539" cy="811154"/>
          </a:xfrm>
          <a:prstGeom prst="rect">
            <a:avLst/>
          </a:prstGeom>
        </p:spPr>
      </p:pic>
      <p:pic>
        <p:nvPicPr>
          <p:cNvPr id="8" name="Picture 7"/>
          <p:cNvPicPr>
            <a:picLocks noChangeAspect="1"/>
          </p:cNvPicPr>
          <p:nvPr/>
        </p:nvPicPr>
        <p:blipFill>
          <a:blip r:embed="rId5"/>
          <a:stretch>
            <a:fillRect/>
          </a:stretch>
        </p:blipFill>
        <p:spPr>
          <a:xfrm>
            <a:off x="7308418" y="4859610"/>
            <a:ext cx="685800" cy="1066800"/>
          </a:xfrm>
          <a:prstGeom prst="rect">
            <a:avLst/>
          </a:prstGeom>
        </p:spPr>
      </p:pic>
    </p:spTree>
    <p:extLst>
      <p:ext uri="{BB962C8B-B14F-4D97-AF65-F5344CB8AC3E}">
        <p14:creationId xmlns:p14="http://schemas.microsoft.com/office/powerpoint/2010/main" val="124922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Infrastructure as a Service (IaaS), cont.</a:t>
            </a:r>
          </a:p>
        </p:txBody>
      </p:sp>
      <p:sp>
        <p:nvSpPr>
          <p:cNvPr id="3" name="Content Placeholder 2"/>
          <p:cNvSpPr>
            <a:spLocks noGrp="1"/>
          </p:cNvSpPr>
          <p:nvPr>
            <p:ph idx="1"/>
          </p:nvPr>
        </p:nvSpPr>
        <p:spPr/>
        <p:txBody>
          <a:bodyPr/>
          <a:lstStyle/>
          <a:p>
            <a:r>
              <a:rPr lang="en-US" dirty="0"/>
              <a:t>Example AWS Setup</a:t>
            </a:r>
          </a:p>
          <a:p>
            <a:pPr lvl="1"/>
            <a:r>
              <a:rPr lang="en-US" dirty="0"/>
              <a:t>Create user and </a:t>
            </a:r>
            <a:br>
              <a:rPr lang="en-US" dirty="0"/>
            </a:br>
            <a:r>
              <a:rPr lang="en-US" dirty="0"/>
              <a:t>security credentials</a:t>
            </a:r>
          </a:p>
          <a:p>
            <a:pPr lvl="1"/>
            <a:endParaRPr lang="en-US" dirty="0"/>
          </a:p>
          <a:p>
            <a:r>
              <a:rPr lang="en-US" dirty="0"/>
              <a:t>Example AWS S3 </a:t>
            </a:r>
            <a:br>
              <a:rPr lang="en-US" dirty="0"/>
            </a:br>
            <a:r>
              <a:rPr lang="en-US" dirty="0"/>
              <a:t>File Upload</a:t>
            </a:r>
          </a:p>
          <a:p>
            <a:pPr lvl="1"/>
            <a:r>
              <a:rPr lang="en-US" dirty="0"/>
              <a:t>Setup and </a:t>
            </a:r>
            <a:br>
              <a:rPr lang="en-US" dirty="0"/>
            </a:br>
            <a:r>
              <a:rPr lang="en-US" dirty="0"/>
              <a:t>configure S3 bucket</a:t>
            </a:r>
          </a:p>
          <a:p>
            <a:pPr lvl="1"/>
            <a:r>
              <a:rPr lang="en-US" dirty="0" err="1"/>
              <a:t>WebUI</a:t>
            </a:r>
            <a:r>
              <a:rPr lang="en-US" dirty="0"/>
              <a:t> or </a:t>
            </a:r>
            <a:r>
              <a:rPr lang="en-US" dirty="0" err="1"/>
              <a:t>cmd</a:t>
            </a:r>
            <a:r>
              <a:rPr lang="en-US" dirty="0"/>
              <a:t> </a:t>
            </a:r>
            <a:br>
              <a:rPr lang="en-US" dirty="0"/>
            </a:br>
            <a:r>
              <a:rPr lang="en-US" dirty="0"/>
              <a:t>for interactions</a:t>
            </a:r>
          </a:p>
          <a:p>
            <a:pPr lvl="1"/>
            <a:endParaRPr lang="en-US" dirty="0"/>
          </a:p>
          <a:p>
            <a:pPr lvl="1"/>
            <a:endParaRPr lang="en-US" sz="300" dirty="0"/>
          </a:p>
          <a:p>
            <a:r>
              <a:rPr lang="en-US" dirty="0"/>
              <a:t>Example AWS EC2</a:t>
            </a:r>
            <a:br>
              <a:rPr lang="en-US" dirty="0"/>
            </a:br>
            <a:r>
              <a:rPr lang="en-US" dirty="0"/>
              <a:t>Instance Lifecycle </a:t>
            </a:r>
          </a:p>
        </p:txBody>
      </p:sp>
      <p:sp>
        <p:nvSpPr>
          <p:cNvPr id="4" name="Text Placeholder 3"/>
          <p:cNvSpPr>
            <a:spLocks noGrp="1"/>
          </p:cNvSpPr>
          <p:nvPr>
            <p:ph type="body" sz="quarter" idx="14"/>
          </p:nvPr>
        </p:nvSpPr>
        <p:spPr/>
        <p:txBody>
          <a:bodyPr>
            <a:normAutofit lnSpcReduction="10000"/>
          </a:bodyPr>
          <a:lstStyle/>
          <a:p>
            <a:r>
              <a:rPr lang="en-US" dirty="0"/>
              <a:t>Cloud Computing Service Models</a:t>
            </a:r>
          </a:p>
        </p:txBody>
      </p:sp>
      <p:sp>
        <p:nvSpPr>
          <p:cNvPr id="6" name="TextBox 5"/>
          <p:cNvSpPr txBox="1"/>
          <p:nvPr/>
        </p:nvSpPr>
        <p:spPr>
          <a:xfrm>
            <a:off x="3472875" y="2650839"/>
            <a:ext cx="5246255" cy="1200329"/>
          </a:xfrm>
          <a:prstGeom prst="rect">
            <a:avLst/>
          </a:prstGeom>
          <a:noFill/>
        </p:spPr>
        <p:txBody>
          <a:bodyPr wrap="square" lIns="0" rIns="0" rtlCol="0">
            <a:spAutoFit/>
          </a:bodyPr>
          <a:lstStyle/>
          <a:p>
            <a:r>
              <a:rPr lang="en-US" dirty="0">
                <a:latin typeface="Consolas" panose="020B0609020204030204" pitchFamily="49" charset="0"/>
                <a:cs typeface="Calibri" panose="020F0502020204030204" pitchFamily="34" charset="0"/>
              </a:rPr>
              <a:t>&gt; </a:t>
            </a:r>
            <a:r>
              <a:rPr lang="en-US" b="1" dirty="0">
                <a:solidFill>
                  <a:schemeClr val="accent1"/>
                </a:solidFill>
                <a:latin typeface="Consolas" panose="020B0609020204030204" pitchFamily="49" charset="0"/>
                <a:cs typeface="Calibri" panose="020F0502020204030204" pitchFamily="34" charset="0"/>
              </a:rPr>
              <a:t>aws2</a:t>
            </a:r>
            <a:r>
              <a:rPr lang="en-US" dirty="0">
                <a:latin typeface="Consolas" panose="020B0609020204030204" pitchFamily="49" charset="0"/>
                <a:cs typeface="Calibri" panose="020F0502020204030204" pitchFamily="34" charset="0"/>
              </a:rPr>
              <a:t> </a:t>
            </a:r>
            <a:r>
              <a:rPr lang="en-US" b="1" dirty="0">
                <a:solidFill>
                  <a:srgbClr val="7889FB"/>
                </a:solidFill>
                <a:latin typeface="Consolas" panose="020B0609020204030204" pitchFamily="49" charset="0"/>
                <a:cs typeface="Calibri" panose="020F0502020204030204" pitchFamily="34" charset="0"/>
              </a:rPr>
              <a:t>s3</a:t>
            </a:r>
            <a:r>
              <a:rPr lang="en-US" dirty="0">
                <a:latin typeface="Consolas" panose="020B0609020204030204" pitchFamily="49" charset="0"/>
                <a:cs typeface="Calibri" panose="020F0502020204030204" pitchFamily="34" charset="0"/>
              </a:rPr>
              <a:t> cp data s3://bucketname/air \</a:t>
            </a:r>
            <a:br>
              <a:rPr lang="en-US" dirty="0">
                <a:latin typeface="Consolas" panose="020B0609020204030204" pitchFamily="49" charset="0"/>
                <a:cs typeface="Calibri" panose="020F0502020204030204" pitchFamily="34" charset="0"/>
              </a:rPr>
            </a:br>
            <a:r>
              <a:rPr lang="en-US" dirty="0">
                <a:latin typeface="Consolas" panose="020B0609020204030204" pitchFamily="49" charset="0"/>
                <a:cs typeface="Calibri" panose="020F0502020204030204" pitchFamily="34" charset="0"/>
              </a:rPr>
              <a:t>  --recursive</a:t>
            </a:r>
          </a:p>
          <a:p>
            <a:r>
              <a:rPr lang="en-US" dirty="0">
                <a:latin typeface="Consolas" panose="020B0609020204030204" pitchFamily="49" charset="0"/>
                <a:cs typeface="Calibri" panose="020F0502020204030204" pitchFamily="34" charset="0"/>
              </a:rPr>
              <a:t>&gt; </a:t>
            </a:r>
            <a:r>
              <a:rPr lang="en-US" b="1" dirty="0">
                <a:solidFill>
                  <a:schemeClr val="accent1"/>
                </a:solidFill>
                <a:latin typeface="Consolas" panose="020B0609020204030204" pitchFamily="49" charset="0"/>
                <a:cs typeface="Calibri" panose="020F0502020204030204" pitchFamily="34" charset="0"/>
              </a:rPr>
              <a:t>aws2</a:t>
            </a:r>
            <a:r>
              <a:rPr lang="en-US" dirty="0">
                <a:latin typeface="Consolas" panose="020B0609020204030204" pitchFamily="49" charset="0"/>
                <a:cs typeface="Calibri" panose="020F0502020204030204" pitchFamily="34" charset="0"/>
              </a:rPr>
              <a:t> </a:t>
            </a:r>
            <a:r>
              <a:rPr lang="en-US" b="1" dirty="0">
                <a:solidFill>
                  <a:srgbClr val="7889FB"/>
                </a:solidFill>
                <a:latin typeface="Consolas" panose="020B0609020204030204" pitchFamily="49" charset="0"/>
                <a:cs typeface="Calibri" panose="020F0502020204030204" pitchFamily="34" charset="0"/>
              </a:rPr>
              <a:t>s3</a:t>
            </a:r>
            <a:r>
              <a:rPr lang="en-US" dirty="0">
                <a:latin typeface="Consolas" panose="020B0609020204030204" pitchFamily="49" charset="0"/>
                <a:cs typeface="Calibri" panose="020F0502020204030204" pitchFamily="34" charset="0"/>
              </a:rPr>
              <a:t> ls s3://bucketname/air \</a:t>
            </a:r>
            <a:br>
              <a:rPr lang="en-US" dirty="0">
                <a:latin typeface="Consolas" panose="020B0609020204030204" pitchFamily="49" charset="0"/>
                <a:cs typeface="Calibri" panose="020F0502020204030204" pitchFamily="34" charset="0"/>
              </a:rPr>
            </a:br>
            <a:r>
              <a:rPr lang="en-US" dirty="0">
                <a:latin typeface="Consolas" panose="020B0609020204030204" pitchFamily="49" charset="0"/>
                <a:cs typeface="Calibri" panose="020F0502020204030204" pitchFamily="34" charset="0"/>
              </a:rPr>
              <a:t>  --recursive</a:t>
            </a:r>
          </a:p>
        </p:txBody>
      </p:sp>
      <p:sp>
        <p:nvSpPr>
          <p:cNvPr id="7" name="TextBox 6"/>
          <p:cNvSpPr txBox="1"/>
          <p:nvPr/>
        </p:nvSpPr>
        <p:spPr>
          <a:xfrm>
            <a:off x="4622799" y="1330145"/>
            <a:ext cx="2359891" cy="369332"/>
          </a:xfrm>
          <a:prstGeom prst="rect">
            <a:avLst/>
          </a:prstGeom>
          <a:noFill/>
        </p:spPr>
        <p:txBody>
          <a:bodyPr wrap="square" lIns="0" rIns="0" rtlCol="0">
            <a:spAutoFit/>
          </a:bodyPr>
          <a:lstStyle/>
          <a:p>
            <a:r>
              <a:rPr lang="en-US" dirty="0">
                <a:latin typeface="Consolas" panose="020B0609020204030204" pitchFamily="49" charset="0"/>
                <a:cs typeface="Calibri" panose="020F0502020204030204" pitchFamily="34" charset="0"/>
              </a:rPr>
              <a:t>&gt; </a:t>
            </a:r>
            <a:r>
              <a:rPr lang="en-US" b="1" dirty="0">
                <a:solidFill>
                  <a:schemeClr val="accent1"/>
                </a:solidFill>
                <a:latin typeface="Consolas" panose="020B0609020204030204" pitchFamily="49" charset="0"/>
                <a:cs typeface="Calibri" panose="020F0502020204030204" pitchFamily="34" charset="0"/>
              </a:rPr>
              <a:t>aws2</a:t>
            </a:r>
            <a:r>
              <a:rPr lang="en-US" dirty="0">
                <a:latin typeface="Consolas" panose="020B0609020204030204" pitchFamily="49" charset="0"/>
                <a:cs typeface="Calibri" panose="020F0502020204030204" pitchFamily="34" charset="0"/>
              </a:rPr>
              <a:t> configure</a:t>
            </a:r>
          </a:p>
        </p:txBody>
      </p:sp>
      <p:sp>
        <p:nvSpPr>
          <p:cNvPr id="8" name="Rectangle 7"/>
          <p:cNvSpPr/>
          <p:nvPr/>
        </p:nvSpPr>
        <p:spPr>
          <a:xfrm>
            <a:off x="4779819" y="1622842"/>
            <a:ext cx="4207163" cy="954107"/>
          </a:xfrm>
          <a:prstGeom prst="rect">
            <a:avLst/>
          </a:prstGeom>
        </p:spPr>
        <p:txBody>
          <a:bodyPr wrap="square">
            <a:spAutoFit/>
          </a:bodyPr>
          <a:lstStyle/>
          <a:p>
            <a:r>
              <a:rPr lang="en-US" sz="1400" dirty="0">
                <a:latin typeface="Consolas" panose="020B0609020204030204" pitchFamily="49" charset="0"/>
              </a:rPr>
              <a:t>AWS Access Key ID [None]: XXX</a:t>
            </a:r>
          </a:p>
          <a:p>
            <a:r>
              <a:rPr lang="en-US" sz="1400" dirty="0">
                <a:latin typeface="Consolas" panose="020B0609020204030204" pitchFamily="49" charset="0"/>
              </a:rPr>
              <a:t>AWS Secret Access Key [None]: XXX </a:t>
            </a:r>
          </a:p>
          <a:p>
            <a:r>
              <a:rPr lang="en-US" sz="1400" dirty="0">
                <a:latin typeface="Consolas" panose="020B0609020204030204" pitchFamily="49" charset="0"/>
              </a:rPr>
              <a:t>Default region name [None]: eu-central-1 </a:t>
            </a:r>
          </a:p>
          <a:p>
            <a:r>
              <a:rPr lang="en-US" sz="1400" dirty="0">
                <a:latin typeface="Consolas" panose="020B0609020204030204" pitchFamily="49" charset="0"/>
              </a:rPr>
              <a:t>Default output format [None]:</a:t>
            </a:r>
          </a:p>
        </p:txBody>
      </p:sp>
      <p:sp>
        <p:nvSpPr>
          <p:cNvPr id="10" name="Rectangle 9"/>
          <p:cNvSpPr/>
          <p:nvPr/>
        </p:nvSpPr>
        <p:spPr>
          <a:xfrm>
            <a:off x="3652979" y="3817316"/>
            <a:ext cx="5056910" cy="954107"/>
          </a:xfrm>
          <a:prstGeom prst="rect">
            <a:avLst/>
          </a:prstGeom>
        </p:spPr>
        <p:txBody>
          <a:bodyPr wrap="square">
            <a:spAutoFit/>
          </a:bodyPr>
          <a:lstStyle/>
          <a:p>
            <a:r>
              <a:rPr lang="en-US" sz="1400" dirty="0">
                <a:latin typeface="Consolas" panose="020B0609020204030204" pitchFamily="49" charset="0"/>
              </a:rPr>
              <a:t>2019-12-05 15:26:45      20097 air/Airlines.csv</a:t>
            </a:r>
          </a:p>
          <a:p>
            <a:r>
              <a:rPr lang="en-US" sz="1400" dirty="0">
                <a:latin typeface="Consolas" panose="020B0609020204030204" pitchFamily="49" charset="0"/>
              </a:rPr>
              <a:t>2019-12-05 15:26:45     260784 air/Airports.csv</a:t>
            </a:r>
          </a:p>
          <a:p>
            <a:r>
              <a:rPr lang="en-US" sz="1400" dirty="0">
                <a:latin typeface="Consolas" panose="020B0609020204030204" pitchFamily="49" charset="0"/>
              </a:rPr>
              <a:t>2019-12-05 15:26:45       6355 air/Planes.csv</a:t>
            </a:r>
          </a:p>
          <a:p>
            <a:r>
              <a:rPr lang="en-US" sz="1400" dirty="0">
                <a:latin typeface="Consolas" panose="020B0609020204030204" pitchFamily="49" charset="0"/>
              </a:rPr>
              <a:t>2019-12-05 15:26:45    1001153 air/Routes.csv</a:t>
            </a:r>
          </a:p>
        </p:txBody>
      </p:sp>
      <p:sp>
        <p:nvSpPr>
          <p:cNvPr id="11" name="TextBox 10"/>
          <p:cNvSpPr txBox="1"/>
          <p:nvPr/>
        </p:nvSpPr>
        <p:spPr>
          <a:xfrm>
            <a:off x="3472875" y="4897816"/>
            <a:ext cx="5140283" cy="1200329"/>
          </a:xfrm>
          <a:prstGeom prst="rect">
            <a:avLst/>
          </a:prstGeom>
          <a:noFill/>
        </p:spPr>
        <p:txBody>
          <a:bodyPr wrap="square" lIns="0" rIns="0" rtlCol="0">
            <a:spAutoFit/>
          </a:bodyPr>
          <a:lstStyle/>
          <a:p>
            <a:r>
              <a:rPr lang="fr-FR" dirty="0">
                <a:latin typeface="Consolas" panose="020B0609020204030204" pitchFamily="49" charset="0"/>
                <a:cs typeface="Calibri" panose="020F0502020204030204" pitchFamily="34" charset="0"/>
              </a:rPr>
              <a:t>&gt; </a:t>
            </a:r>
            <a:r>
              <a:rPr lang="fr-FR" b="1" dirty="0">
                <a:solidFill>
                  <a:schemeClr val="accent1"/>
                </a:solidFill>
                <a:latin typeface="Consolas" panose="020B0609020204030204" pitchFamily="49" charset="0"/>
                <a:cs typeface="Calibri" panose="020F0502020204030204" pitchFamily="34" charset="0"/>
              </a:rPr>
              <a:t>aws2</a:t>
            </a:r>
            <a:r>
              <a:rPr lang="fr-FR" dirty="0">
                <a:latin typeface="Consolas" panose="020B0609020204030204" pitchFamily="49" charset="0"/>
                <a:cs typeface="Calibri" panose="020F0502020204030204" pitchFamily="34" charset="0"/>
              </a:rPr>
              <a:t> </a:t>
            </a:r>
            <a:r>
              <a:rPr lang="fr-FR" b="1" dirty="0">
                <a:solidFill>
                  <a:srgbClr val="7889FB"/>
                </a:solidFill>
                <a:latin typeface="Consolas" panose="020B0609020204030204" pitchFamily="49" charset="0"/>
                <a:cs typeface="Calibri" panose="020F0502020204030204" pitchFamily="34" charset="0"/>
              </a:rPr>
              <a:t>ec2</a:t>
            </a:r>
            <a:r>
              <a:rPr lang="fr-FR" dirty="0">
                <a:latin typeface="Consolas" panose="020B0609020204030204" pitchFamily="49" charset="0"/>
                <a:cs typeface="Calibri" panose="020F0502020204030204" pitchFamily="34" charset="0"/>
              </a:rPr>
              <a:t> </a:t>
            </a:r>
            <a:r>
              <a:rPr lang="fr-FR" dirty="0" err="1">
                <a:latin typeface="Consolas" panose="020B0609020204030204" pitchFamily="49" charset="0"/>
                <a:cs typeface="Calibri" panose="020F0502020204030204" pitchFamily="34" charset="0"/>
              </a:rPr>
              <a:t>allocate</a:t>
            </a:r>
            <a:r>
              <a:rPr lang="fr-FR" dirty="0">
                <a:latin typeface="Consolas" panose="020B0609020204030204" pitchFamily="49" charset="0"/>
                <a:cs typeface="Calibri" panose="020F0502020204030204" pitchFamily="34" charset="0"/>
              </a:rPr>
              <a:t>-hosts \</a:t>
            </a:r>
          </a:p>
          <a:p>
            <a:r>
              <a:rPr lang="fr-FR" dirty="0">
                <a:latin typeface="Consolas" panose="020B0609020204030204" pitchFamily="49" charset="0"/>
                <a:cs typeface="Calibri" panose="020F0502020204030204" pitchFamily="34" charset="0"/>
              </a:rPr>
              <a:t>  --instance-type m4.large \</a:t>
            </a:r>
          </a:p>
          <a:p>
            <a:r>
              <a:rPr lang="fr-FR" dirty="0">
                <a:latin typeface="Consolas" panose="020B0609020204030204" pitchFamily="49" charset="0"/>
                <a:cs typeface="Calibri" panose="020F0502020204030204" pitchFamily="34" charset="0"/>
              </a:rPr>
              <a:t>  --</a:t>
            </a:r>
            <a:r>
              <a:rPr lang="fr-FR" dirty="0" err="1">
                <a:latin typeface="Consolas" panose="020B0609020204030204" pitchFamily="49" charset="0"/>
                <a:cs typeface="Calibri" panose="020F0502020204030204" pitchFamily="34" charset="0"/>
              </a:rPr>
              <a:t>availability</a:t>
            </a:r>
            <a:r>
              <a:rPr lang="fr-FR" dirty="0">
                <a:latin typeface="Consolas" panose="020B0609020204030204" pitchFamily="49" charset="0"/>
                <a:cs typeface="Calibri" panose="020F0502020204030204" pitchFamily="34" charset="0"/>
              </a:rPr>
              <a:t>-zone eu-central-1a \</a:t>
            </a:r>
          </a:p>
          <a:p>
            <a:r>
              <a:rPr lang="fr-FR" dirty="0">
                <a:latin typeface="Consolas" panose="020B0609020204030204" pitchFamily="49" charset="0"/>
                <a:cs typeface="Calibri" panose="020F0502020204030204" pitchFamily="34" charset="0"/>
              </a:rPr>
              <a:t>  --</a:t>
            </a:r>
            <a:r>
              <a:rPr lang="fr-FR" dirty="0" err="1">
                <a:latin typeface="Consolas" panose="020B0609020204030204" pitchFamily="49" charset="0"/>
                <a:cs typeface="Calibri" panose="020F0502020204030204" pitchFamily="34" charset="0"/>
              </a:rPr>
              <a:t>quantity</a:t>
            </a:r>
            <a:r>
              <a:rPr lang="fr-FR" dirty="0">
                <a:latin typeface="Consolas" panose="020B0609020204030204" pitchFamily="49" charset="0"/>
                <a:cs typeface="Calibri" panose="020F0502020204030204" pitchFamily="34" charset="0"/>
              </a:rPr>
              <a:t> 2</a:t>
            </a:r>
            <a:endParaRPr lang="en-US" dirty="0">
              <a:latin typeface="Consolas" panose="020B0609020204030204" pitchFamily="49" charset="0"/>
              <a:cs typeface="Calibri" panose="020F0502020204030204" pitchFamily="34" charset="0"/>
            </a:endParaRPr>
          </a:p>
        </p:txBody>
      </p:sp>
    </p:spTree>
    <p:extLst>
      <p:ext uri="{BB962C8B-B14F-4D97-AF65-F5344CB8AC3E}">
        <p14:creationId xmlns:p14="http://schemas.microsoft.com/office/powerpoint/2010/main" val="408540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 as a Service (PaaS)</a:t>
            </a:r>
          </a:p>
        </p:txBody>
      </p:sp>
      <p:sp>
        <p:nvSpPr>
          <p:cNvPr id="3" name="Content Placeholder 2"/>
          <p:cNvSpPr>
            <a:spLocks noGrp="1"/>
          </p:cNvSpPr>
          <p:nvPr>
            <p:ph idx="1"/>
          </p:nvPr>
        </p:nvSpPr>
        <p:spPr/>
        <p:txBody>
          <a:bodyPr/>
          <a:lstStyle/>
          <a:p>
            <a:r>
              <a:rPr lang="en-US" dirty="0"/>
              <a:t>Overview</a:t>
            </a:r>
          </a:p>
          <a:p>
            <a:pPr lvl="1"/>
            <a:r>
              <a:rPr lang="en-US" dirty="0"/>
              <a:t>Provide </a:t>
            </a:r>
            <a:r>
              <a:rPr lang="en-US" b="1" dirty="0">
                <a:solidFill>
                  <a:srgbClr val="7889FB"/>
                </a:solidFill>
              </a:rPr>
              <a:t>environment setup </a:t>
            </a:r>
            <a:r>
              <a:rPr lang="en-US" dirty="0"/>
              <a:t>(libraries, configuration), platforms, </a:t>
            </a:r>
            <a:br>
              <a:rPr lang="en-US" dirty="0"/>
            </a:br>
            <a:r>
              <a:rPr lang="en-US" dirty="0"/>
              <a:t>and services to specific applications </a:t>
            </a:r>
            <a:r>
              <a:rPr lang="en-US" dirty="0">
                <a:sym typeface="Wingdings" panose="05000000000000000000" pitchFamily="2" charset="2"/>
              </a:rPr>
              <a:t> additional charges</a:t>
            </a:r>
          </a:p>
          <a:p>
            <a:pPr lvl="1"/>
            <a:r>
              <a:rPr lang="en-US" b="1" dirty="0">
                <a:solidFill>
                  <a:schemeClr val="accent1"/>
                </a:solidFill>
              </a:rPr>
              <a:t>Target user:</a:t>
            </a:r>
            <a:r>
              <a:rPr lang="en-US" dirty="0"/>
              <a:t> developer</a:t>
            </a:r>
          </a:p>
          <a:p>
            <a:pPr lvl="1"/>
            <a:endParaRPr lang="en-US" sz="700" dirty="0"/>
          </a:p>
          <a:p>
            <a:r>
              <a:rPr lang="en-US" dirty="0"/>
              <a:t>Example AWS Elastic </a:t>
            </a:r>
            <a:r>
              <a:rPr lang="en-US" dirty="0" err="1"/>
              <a:t>MapReduce</a:t>
            </a:r>
            <a:r>
              <a:rPr lang="en-US" dirty="0"/>
              <a:t> (EMR)</a:t>
            </a:r>
          </a:p>
          <a:p>
            <a:pPr lvl="1"/>
            <a:r>
              <a:rPr lang="en-US" dirty="0"/>
              <a:t>Environment for Apache Hadoop, </a:t>
            </a:r>
            <a:r>
              <a:rPr lang="en-US" dirty="0" err="1"/>
              <a:t>MapReduce</a:t>
            </a:r>
            <a:r>
              <a:rPr lang="en-US" dirty="0"/>
              <a:t>, and </a:t>
            </a:r>
            <a:r>
              <a:rPr lang="en-US" b="1" dirty="0">
                <a:solidFill>
                  <a:srgbClr val="7889FB"/>
                </a:solidFill>
              </a:rPr>
              <a:t>Spark</a:t>
            </a:r>
            <a:r>
              <a:rPr lang="en-US" dirty="0"/>
              <a:t> over S3 data, </a:t>
            </a:r>
            <a:br>
              <a:rPr lang="en-US" dirty="0"/>
            </a:br>
            <a:r>
              <a:rPr lang="en-US" dirty="0" err="1"/>
              <a:t>incl</a:t>
            </a:r>
            <a:r>
              <a:rPr lang="en-US" dirty="0"/>
              <a:t> entire eco system of tools and libraries</a:t>
            </a:r>
          </a:p>
        </p:txBody>
      </p:sp>
      <p:sp>
        <p:nvSpPr>
          <p:cNvPr id="4" name="Text Placeholder 3"/>
          <p:cNvSpPr>
            <a:spLocks noGrp="1"/>
          </p:cNvSpPr>
          <p:nvPr>
            <p:ph type="body" sz="quarter" idx="14"/>
          </p:nvPr>
        </p:nvSpPr>
        <p:spPr/>
        <p:txBody>
          <a:bodyPr>
            <a:normAutofit lnSpcReduction="10000"/>
          </a:bodyPr>
          <a:lstStyle/>
          <a:p>
            <a:r>
              <a:rPr lang="en-US" dirty="0"/>
              <a:t>Cloud Computing Service Models</a:t>
            </a:r>
          </a:p>
          <a:p>
            <a:endParaRPr lang="en-US" dirty="0"/>
          </a:p>
        </p:txBody>
      </p:sp>
      <p:sp>
        <p:nvSpPr>
          <p:cNvPr id="12" name="TextBox 11"/>
          <p:cNvSpPr txBox="1"/>
          <p:nvPr/>
        </p:nvSpPr>
        <p:spPr>
          <a:xfrm>
            <a:off x="803565" y="3833093"/>
            <a:ext cx="8201892" cy="1169551"/>
          </a:xfrm>
          <a:prstGeom prst="rect">
            <a:avLst/>
          </a:prstGeom>
          <a:noFill/>
        </p:spPr>
        <p:txBody>
          <a:bodyPr wrap="square" lIns="0" rIns="0" rtlCol="0">
            <a:spAutoFit/>
          </a:bodyPr>
          <a:lstStyle/>
          <a:p>
            <a:r>
              <a:rPr lang="en-US" sz="1400" dirty="0">
                <a:latin typeface="Consolas" panose="020B0609020204030204" pitchFamily="49" charset="0"/>
                <a:cs typeface="Calibri" panose="020F0502020204030204" pitchFamily="34" charset="0"/>
              </a:rPr>
              <a:t>&gt; </a:t>
            </a:r>
            <a:r>
              <a:rPr lang="en-US" sz="1400" dirty="0" err="1">
                <a:latin typeface="Consolas" panose="020B0609020204030204" pitchFamily="49" charset="0"/>
                <a:cs typeface="Calibri" panose="020F0502020204030204" pitchFamily="34" charset="0"/>
              </a:rPr>
              <a:t>clusterId</a:t>
            </a:r>
            <a:r>
              <a:rPr lang="en-US" sz="1400" dirty="0">
                <a:latin typeface="Consolas" panose="020B0609020204030204" pitchFamily="49" charset="0"/>
                <a:cs typeface="Calibri" panose="020F0502020204030204" pitchFamily="34" charset="0"/>
              </a:rPr>
              <a:t>=$(</a:t>
            </a:r>
            <a:r>
              <a:rPr lang="en-US" sz="1400" b="1" dirty="0" err="1">
                <a:solidFill>
                  <a:schemeClr val="accent1"/>
                </a:solidFill>
                <a:latin typeface="Consolas" panose="020B0609020204030204" pitchFamily="49" charset="0"/>
                <a:cs typeface="Calibri" panose="020F0502020204030204" pitchFamily="34" charset="0"/>
              </a:rPr>
              <a:t>aws</a:t>
            </a:r>
            <a:r>
              <a:rPr lang="en-US" sz="1400" dirty="0">
                <a:latin typeface="Consolas" panose="020B0609020204030204" pitchFamily="49" charset="0"/>
                <a:cs typeface="Calibri" panose="020F0502020204030204" pitchFamily="34" charset="0"/>
              </a:rPr>
              <a:t> </a:t>
            </a:r>
            <a:r>
              <a:rPr lang="en-US" sz="1400" b="1" dirty="0" err="1">
                <a:solidFill>
                  <a:srgbClr val="7889FB"/>
                </a:solidFill>
                <a:latin typeface="Consolas" panose="020B0609020204030204" pitchFamily="49" charset="0"/>
                <a:cs typeface="Calibri" panose="020F0502020204030204" pitchFamily="34" charset="0"/>
              </a:rPr>
              <a:t>emr</a:t>
            </a:r>
            <a:r>
              <a:rPr lang="en-US" sz="1400" dirty="0">
                <a:latin typeface="Consolas" panose="020B0609020204030204" pitchFamily="49" charset="0"/>
                <a:cs typeface="Calibri" panose="020F0502020204030204" pitchFamily="34" charset="0"/>
              </a:rPr>
              <a:t> create-cluster --applications Name=Spark \</a:t>
            </a:r>
          </a:p>
          <a:p>
            <a:r>
              <a:rPr lang="en-US" sz="1400" dirty="0">
                <a:latin typeface="Consolas" panose="020B0609020204030204" pitchFamily="49" charset="0"/>
                <a:cs typeface="Calibri" panose="020F0502020204030204" pitchFamily="34" charset="0"/>
              </a:rPr>
              <a:t>  --ec2-attributes ... --instance-type m4.large --instance-count 100 \</a:t>
            </a:r>
          </a:p>
          <a:p>
            <a:r>
              <a:rPr lang="en-US" sz="1400" dirty="0">
                <a:latin typeface="Consolas" panose="020B0609020204030204" pitchFamily="49" charset="0"/>
                <a:cs typeface="Calibri" panose="020F0502020204030204" pitchFamily="34" charset="0"/>
              </a:rPr>
              <a:t>  --steps '[{"</a:t>
            </a:r>
            <a:r>
              <a:rPr lang="en-US" sz="1400" dirty="0" err="1">
                <a:latin typeface="Consolas" panose="020B0609020204030204" pitchFamily="49" charset="0"/>
                <a:cs typeface="Calibri" panose="020F0502020204030204" pitchFamily="34" charset="0"/>
              </a:rPr>
              <a:t>Args</a:t>
            </a:r>
            <a:r>
              <a:rPr lang="en-US" sz="1400" dirty="0">
                <a:latin typeface="Consolas" panose="020B0609020204030204" pitchFamily="49" charset="0"/>
                <a:cs typeface="Calibri" panose="020F0502020204030204" pitchFamily="34" charset="0"/>
              </a:rPr>
              <a:t>":["spark-submit","--</a:t>
            </a:r>
            <a:r>
              <a:rPr lang="en-US" sz="1400" dirty="0" err="1">
                <a:latin typeface="Consolas" panose="020B0609020204030204" pitchFamily="49" charset="0"/>
                <a:cs typeface="Calibri" panose="020F0502020204030204" pitchFamily="34" charset="0"/>
              </a:rPr>
              <a:t>master","yarn</a:t>
            </a:r>
            <a:r>
              <a:rPr lang="en-US" sz="1400" dirty="0">
                <a:latin typeface="Consolas" panose="020B0609020204030204" pitchFamily="49" charset="0"/>
                <a:cs typeface="Calibri" panose="020F0502020204030204" pitchFamily="34" charset="0"/>
              </a:rPr>
              <a:t>",'${</a:t>
            </a:r>
            <a:r>
              <a:rPr lang="en-US" sz="1400" dirty="0" err="1">
                <a:latin typeface="Consolas" panose="020B0609020204030204" pitchFamily="49" charset="0"/>
                <a:cs typeface="Calibri" panose="020F0502020204030204" pitchFamily="34" charset="0"/>
              </a:rPr>
              <a:t>sparkParams</a:t>
            </a:r>
            <a:r>
              <a:rPr lang="en-US" sz="1400" dirty="0">
                <a:latin typeface="Consolas" panose="020B0609020204030204" pitchFamily="49" charset="0"/>
                <a:cs typeface="Calibri" panose="020F0502020204030204" pitchFamily="34" charset="0"/>
              </a:rPr>
              <a:t>}'"--class", \</a:t>
            </a:r>
          </a:p>
          <a:p>
            <a:r>
              <a:rPr lang="en-US" sz="1400" dirty="0">
                <a:latin typeface="Consolas" panose="020B0609020204030204" pitchFamily="49" charset="0"/>
                <a:cs typeface="Calibri" panose="020F0502020204030204" pitchFamily="34" charset="0"/>
              </a:rPr>
              <a:t>    "</a:t>
            </a:r>
            <a:r>
              <a:rPr lang="en-US" sz="1400" dirty="0" err="1">
                <a:latin typeface="Consolas" panose="020B0609020204030204" pitchFamily="49" charset="0"/>
                <a:cs typeface="Calibri" panose="020F0502020204030204" pitchFamily="34" charset="0"/>
              </a:rPr>
              <a:t>org.tugraz.sysds.api.DMLScript</a:t>
            </a:r>
            <a:r>
              <a:rPr lang="en-US" sz="1400" dirty="0">
                <a:latin typeface="Consolas" panose="020B0609020204030204" pitchFamily="49" charset="0"/>
                <a:cs typeface="Calibri" panose="020F0502020204030204" pitchFamily="34" charset="0"/>
              </a:rPr>
              <a:t>","</a:t>
            </a:r>
            <a:r>
              <a:rPr lang="en-US" sz="1400" b="1" dirty="0">
                <a:solidFill>
                  <a:srgbClr val="7889FB"/>
                </a:solidFill>
                <a:latin typeface="Consolas" panose="020B0609020204030204" pitchFamily="49" charset="0"/>
                <a:cs typeface="Calibri" panose="020F0502020204030204" pitchFamily="34" charset="0"/>
              </a:rPr>
              <a:t>./SystemDS.jar</a:t>
            </a:r>
            <a:r>
              <a:rPr lang="en-US" sz="1400" dirty="0">
                <a:latin typeface="Consolas" panose="020B0609020204030204" pitchFamily="49" charset="0"/>
                <a:cs typeface="Calibri" panose="020F0502020204030204" pitchFamily="34" charset="0"/>
              </a:rPr>
              <a:t>","-f","./</a:t>
            </a:r>
            <a:r>
              <a:rPr lang="en-US" sz="1400" dirty="0" err="1">
                <a:latin typeface="Consolas" panose="020B0609020204030204" pitchFamily="49" charset="0"/>
                <a:cs typeface="Calibri" panose="020F0502020204030204" pitchFamily="34" charset="0"/>
              </a:rPr>
              <a:t>test.dml</a:t>
            </a:r>
            <a:r>
              <a:rPr lang="en-US" sz="1400" dirty="0">
                <a:latin typeface="Consolas" panose="020B0609020204030204" pitchFamily="49" charset="0"/>
                <a:cs typeface="Calibri" panose="020F0502020204030204" pitchFamily="34" charset="0"/>
              </a:rPr>
              <a:t>"], ...]' \</a:t>
            </a:r>
          </a:p>
          <a:p>
            <a:r>
              <a:rPr lang="en-US" sz="1400" dirty="0">
                <a:latin typeface="Consolas" panose="020B0609020204030204" pitchFamily="49" charset="0"/>
                <a:cs typeface="Calibri" panose="020F0502020204030204" pitchFamily="34" charset="0"/>
              </a:rPr>
              <a:t>  --scale-down-behavior TERMINATE_AT_INSTANCE_HOUR --region eu-central-1)</a:t>
            </a:r>
          </a:p>
        </p:txBody>
      </p:sp>
      <p:sp>
        <p:nvSpPr>
          <p:cNvPr id="13" name="TextBox 12"/>
          <p:cNvSpPr txBox="1"/>
          <p:nvPr/>
        </p:nvSpPr>
        <p:spPr>
          <a:xfrm>
            <a:off x="803565" y="5184279"/>
            <a:ext cx="7259780" cy="369332"/>
          </a:xfrm>
          <a:prstGeom prst="rect">
            <a:avLst/>
          </a:prstGeom>
          <a:noFill/>
        </p:spPr>
        <p:txBody>
          <a:bodyPr wrap="square" lIns="0" rIns="0" rtlCol="0">
            <a:spAutoFit/>
          </a:bodyPr>
          <a:lstStyle/>
          <a:p>
            <a:r>
              <a:rPr lang="en-US" dirty="0">
                <a:latin typeface="Consolas" panose="020B0609020204030204" pitchFamily="49" charset="0"/>
                <a:cs typeface="Calibri" panose="020F0502020204030204" pitchFamily="34" charset="0"/>
              </a:rPr>
              <a:t>&gt; </a:t>
            </a:r>
            <a:r>
              <a:rPr lang="en-US" b="1" dirty="0" err="1">
                <a:solidFill>
                  <a:schemeClr val="accent1"/>
                </a:solidFill>
                <a:latin typeface="Consolas" panose="020B0609020204030204" pitchFamily="49" charset="0"/>
                <a:cs typeface="Calibri" panose="020F0502020204030204" pitchFamily="34" charset="0"/>
              </a:rPr>
              <a:t>aws</a:t>
            </a:r>
            <a:r>
              <a:rPr lang="en-US" dirty="0">
                <a:latin typeface="Consolas" panose="020B0609020204030204" pitchFamily="49" charset="0"/>
                <a:cs typeface="Calibri" panose="020F0502020204030204" pitchFamily="34" charset="0"/>
              </a:rPr>
              <a:t> </a:t>
            </a:r>
            <a:r>
              <a:rPr lang="en-US" b="1" dirty="0" err="1">
                <a:solidFill>
                  <a:srgbClr val="7889FB"/>
                </a:solidFill>
                <a:latin typeface="Consolas" panose="020B0609020204030204" pitchFamily="49" charset="0"/>
                <a:cs typeface="Calibri" panose="020F0502020204030204" pitchFamily="34" charset="0"/>
              </a:rPr>
              <a:t>emr</a:t>
            </a:r>
            <a:r>
              <a:rPr lang="en-US" dirty="0">
                <a:latin typeface="Consolas" panose="020B0609020204030204" pitchFamily="49" charset="0"/>
                <a:cs typeface="Calibri" panose="020F0502020204030204" pitchFamily="34" charset="0"/>
              </a:rPr>
              <a:t> wait cluster-running --cluster-id $</a:t>
            </a:r>
            <a:r>
              <a:rPr lang="en-US" dirty="0" err="1">
                <a:latin typeface="Consolas" panose="020B0609020204030204" pitchFamily="49" charset="0"/>
                <a:cs typeface="Calibri" panose="020F0502020204030204" pitchFamily="34" charset="0"/>
              </a:rPr>
              <a:t>clusterId</a:t>
            </a:r>
            <a:endParaRPr lang="en-US" dirty="0">
              <a:latin typeface="Consolas" panose="020B0609020204030204" pitchFamily="49" charset="0"/>
              <a:cs typeface="Calibri" panose="020F0502020204030204" pitchFamily="34" charset="0"/>
            </a:endParaRPr>
          </a:p>
        </p:txBody>
      </p:sp>
      <p:sp>
        <p:nvSpPr>
          <p:cNvPr id="14" name="TextBox 13"/>
          <p:cNvSpPr txBox="1"/>
          <p:nvPr/>
        </p:nvSpPr>
        <p:spPr>
          <a:xfrm>
            <a:off x="808183" y="5641478"/>
            <a:ext cx="7259780" cy="369332"/>
          </a:xfrm>
          <a:prstGeom prst="rect">
            <a:avLst/>
          </a:prstGeom>
          <a:noFill/>
        </p:spPr>
        <p:txBody>
          <a:bodyPr wrap="square" lIns="0" rIns="0" rtlCol="0">
            <a:spAutoFit/>
          </a:bodyPr>
          <a:lstStyle/>
          <a:p>
            <a:r>
              <a:rPr lang="en-US" dirty="0">
                <a:latin typeface="Consolas" panose="020B0609020204030204" pitchFamily="49" charset="0"/>
                <a:cs typeface="Calibri" panose="020F0502020204030204" pitchFamily="34" charset="0"/>
              </a:rPr>
              <a:t>&gt; </a:t>
            </a:r>
            <a:r>
              <a:rPr lang="en-US" b="1" dirty="0" err="1">
                <a:solidFill>
                  <a:schemeClr val="accent1"/>
                </a:solidFill>
                <a:latin typeface="Consolas" panose="020B0609020204030204" pitchFamily="49" charset="0"/>
                <a:cs typeface="Calibri" panose="020F0502020204030204" pitchFamily="34" charset="0"/>
              </a:rPr>
              <a:t>aws</a:t>
            </a:r>
            <a:r>
              <a:rPr lang="en-US" dirty="0">
                <a:latin typeface="Consolas" panose="020B0609020204030204" pitchFamily="49" charset="0"/>
                <a:cs typeface="Calibri" panose="020F0502020204030204" pitchFamily="34" charset="0"/>
              </a:rPr>
              <a:t> </a:t>
            </a:r>
            <a:r>
              <a:rPr lang="en-US" b="1" dirty="0" err="1">
                <a:solidFill>
                  <a:srgbClr val="7889FB"/>
                </a:solidFill>
                <a:latin typeface="Consolas" panose="020B0609020204030204" pitchFamily="49" charset="0"/>
                <a:cs typeface="Calibri" panose="020F0502020204030204" pitchFamily="34" charset="0"/>
              </a:rPr>
              <a:t>emr</a:t>
            </a:r>
            <a:r>
              <a:rPr lang="en-US" dirty="0">
                <a:latin typeface="Consolas" panose="020B0609020204030204" pitchFamily="49" charset="0"/>
                <a:cs typeface="Calibri" panose="020F0502020204030204" pitchFamily="34" charset="0"/>
              </a:rPr>
              <a:t> wait cluster-terminated --cluster-id $</a:t>
            </a:r>
            <a:r>
              <a:rPr lang="en-US" dirty="0" err="1">
                <a:latin typeface="Consolas" panose="020B0609020204030204" pitchFamily="49" charset="0"/>
                <a:cs typeface="Calibri" panose="020F0502020204030204" pitchFamily="34" charset="0"/>
              </a:rPr>
              <a:t>clusterId</a:t>
            </a:r>
            <a:endParaRPr lang="en-US" dirty="0">
              <a:latin typeface="Consolas" panose="020B0609020204030204" pitchFamily="49" charset="0"/>
              <a:cs typeface="Calibri" panose="020F0502020204030204" pitchFamily="34" charset="0"/>
            </a:endParaRPr>
          </a:p>
        </p:txBody>
      </p:sp>
    </p:spTree>
    <p:extLst>
      <p:ext uri="{BB962C8B-B14F-4D97-AF65-F5344CB8AC3E}">
        <p14:creationId xmlns:p14="http://schemas.microsoft.com/office/powerpoint/2010/main" val="29009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 </a:t>
            </a:r>
          </a:p>
        </p:txBody>
      </p:sp>
      <p:sp>
        <p:nvSpPr>
          <p:cNvPr id="3" name="Content Placeholder 2"/>
          <p:cNvSpPr>
            <a:spLocks noGrp="1"/>
          </p:cNvSpPr>
          <p:nvPr>
            <p:ph idx="1"/>
          </p:nvPr>
        </p:nvSpPr>
        <p:spPr/>
        <p:txBody>
          <a:bodyPr/>
          <a:lstStyle/>
          <a:p>
            <a:r>
              <a:rPr lang="en-US" sz="1800" dirty="0"/>
              <a:t>Lectures on Tube</a:t>
            </a:r>
          </a:p>
          <a:p>
            <a:r>
              <a:rPr lang="en-US" sz="1800" dirty="0"/>
              <a:t>Exam date 02/02/2024 from 15:00 – 17:00</a:t>
            </a:r>
          </a:p>
          <a:p>
            <a:r>
              <a:rPr lang="en-US" sz="1800" dirty="0"/>
              <a:t>Registration will start from next week</a:t>
            </a:r>
          </a:p>
          <a:p>
            <a:pPr lvl="1"/>
            <a:endParaRPr lang="en-US" sz="1600" dirty="0"/>
          </a:p>
        </p:txBody>
      </p:sp>
      <p:sp>
        <p:nvSpPr>
          <p:cNvPr id="4" name="Text Placeholder 3"/>
          <p:cNvSpPr>
            <a:spLocks noGrp="1"/>
          </p:cNvSpPr>
          <p:nvPr>
            <p:ph type="body" sz="quarter" idx="14"/>
          </p:nvPr>
        </p:nvSpPr>
        <p:spPr/>
        <p:txBody>
          <a:bodyPr>
            <a:normAutofit lnSpcReduction="10000"/>
          </a:bodyPr>
          <a:lstStyle/>
          <a:p>
            <a:endParaRPr lang="en-US"/>
          </a:p>
        </p:txBody>
      </p:sp>
    </p:spTree>
    <p:extLst>
      <p:ext uri="{BB962C8B-B14F-4D97-AF65-F5344CB8AC3E}">
        <p14:creationId xmlns:p14="http://schemas.microsoft.com/office/powerpoint/2010/main" val="3829392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as a Service (SaaS)</a:t>
            </a:r>
          </a:p>
        </p:txBody>
      </p:sp>
      <p:sp>
        <p:nvSpPr>
          <p:cNvPr id="3" name="Content Placeholder 2"/>
          <p:cNvSpPr>
            <a:spLocks noGrp="1"/>
          </p:cNvSpPr>
          <p:nvPr>
            <p:ph idx="1"/>
          </p:nvPr>
        </p:nvSpPr>
        <p:spPr/>
        <p:txBody>
          <a:bodyPr/>
          <a:lstStyle/>
          <a:p>
            <a:r>
              <a:rPr lang="en-US" dirty="0"/>
              <a:t>Overview</a:t>
            </a:r>
          </a:p>
          <a:p>
            <a:pPr lvl="1"/>
            <a:r>
              <a:rPr lang="en-US" dirty="0"/>
              <a:t>Provide application as a service, often via simple web interfaces</a:t>
            </a:r>
          </a:p>
          <a:p>
            <a:pPr lvl="1"/>
            <a:r>
              <a:rPr lang="en-US" dirty="0"/>
              <a:t>Challenges/opportunities: </a:t>
            </a:r>
            <a:r>
              <a:rPr lang="en-US" b="1" dirty="0">
                <a:solidFill>
                  <a:srgbClr val="7889FB"/>
                </a:solidFill>
              </a:rPr>
              <a:t>multi-tenant systems </a:t>
            </a:r>
            <a:r>
              <a:rPr lang="en-US" dirty="0"/>
              <a:t>(privacy, scalability, learning)</a:t>
            </a:r>
          </a:p>
          <a:p>
            <a:pPr lvl="1"/>
            <a:r>
              <a:rPr lang="en-US" b="1" dirty="0">
                <a:solidFill>
                  <a:schemeClr val="accent1"/>
                </a:solidFill>
              </a:rPr>
              <a:t>Target user:</a:t>
            </a:r>
            <a:r>
              <a:rPr lang="en-US" dirty="0"/>
              <a:t> end users</a:t>
            </a:r>
          </a:p>
          <a:p>
            <a:pPr lvl="1"/>
            <a:endParaRPr lang="en-US" sz="700" dirty="0"/>
          </a:p>
          <a:p>
            <a:r>
              <a:rPr lang="en-US" dirty="0"/>
              <a:t>Examples</a:t>
            </a:r>
          </a:p>
          <a:p>
            <a:pPr lvl="1"/>
            <a:r>
              <a:rPr lang="en-US" dirty="0"/>
              <a:t>Email/chat services: Google Mail (Gmail), Slack</a:t>
            </a:r>
          </a:p>
          <a:p>
            <a:pPr lvl="1"/>
            <a:r>
              <a:rPr lang="en-US" dirty="0"/>
              <a:t>Writing and authoring services: Microsoft Office 365, Overleaf</a:t>
            </a:r>
          </a:p>
          <a:p>
            <a:pPr lvl="1"/>
            <a:r>
              <a:rPr lang="en-US" dirty="0"/>
              <a:t>Enterprise:  Salesforces, ERP as a service (SAP HANA Cloud)</a:t>
            </a:r>
          </a:p>
          <a:p>
            <a:pPr lvl="1"/>
            <a:r>
              <a:rPr lang="en-US" dirty="0"/>
              <a:t>Database as a Service </a:t>
            </a:r>
            <a:br>
              <a:rPr lang="en-US" dirty="0"/>
            </a:br>
            <a:r>
              <a:rPr lang="en-US" dirty="0"/>
              <a:t>(</a:t>
            </a:r>
            <a:r>
              <a:rPr lang="en-US" dirty="0" err="1"/>
              <a:t>DaaS</a:t>
            </a:r>
            <a:r>
              <a:rPr lang="en-US" dirty="0"/>
              <a:t>)</a:t>
            </a:r>
          </a:p>
        </p:txBody>
      </p:sp>
      <p:sp>
        <p:nvSpPr>
          <p:cNvPr id="4" name="Text Placeholder 3"/>
          <p:cNvSpPr>
            <a:spLocks noGrp="1"/>
          </p:cNvSpPr>
          <p:nvPr>
            <p:ph type="body" sz="quarter" idx="14"/>
          </p:nvPr>
        </p:nvSpPr>
        <p:spPr/>
        <p:txBody>
          <a:bodyPr>
            <a:normAutofit lnSpcReduction="10000"/>
          </a:bodyPr>
          <a:lstStyle/>
          <a:p>
            <a:r>
              <a:rPr lang="en-US" dirty="0"/>
              <a:t>Cloud Computing Service Models</a:t>
            </a:r>
          </a:p>
          <a:p>
            <a:endParaRPr lang="en-US" dirty="0"/>
          </a:p>
          <a:p>
            <a:endParaRPr lang="en-US" dirty="0"/>
          </a:p>
        </p:txBody>
      </p:sp>
      <p:pic>
        <p:nvPicPr>
          <p:cNvPr id="6" name="Picture 5"/>
          <p:cNvPicPr>
            <a:picLocks noChangeAspect="1"/>
          </p:cNvPicPr>
          <p:nvPr/>
        </p:nvPicPr>
        <p:blipFill>
          <a:blip r:embed="rId3"/>
          <a:stretch>
            <a:fillRect/>
          </a:stretch>
        </p:blipFill>
        <p:spPr>
          <a:xfrm>
            <a:off x="7448883" y="3199915"/>
            <a:ext cx="676275" cy="476250"/>
          </a:xfrm>
          <a:prstGeom prst="rect">
            <a:avLst/>
          </a:prstGeom>
        </p:spPr>
      </p:pic>
      <p:pic>
        <p:nvPicPr>
          <p:cNvPr id="8" name="Picture 7"/>
          <p:cNvPicPr>
            <a:picLocks noChangeAspect="1"/>
          </p:cNvPicPr>
          <p:nvPr/>
        </p:nvPicPr>
        <p:blipFill>
          <a:blip r:embed="rId4"/>
          <a:stretch>
            <a:fillRect/>
          </a:stretch>
        </p:blipFill>
        <p:spPr>
          <a:xfrm>
            <a:off x="7952510" y="3565815"/>
            <a:ext cx="799955" cy="562782"/>
          </a:xfrm>
          <a:prstGeom prst="rect">
            <a:avLst/>
          </a:prstGeom>
        </p:spPr>
      </p:pic>
      <p:pic>
        <p:nvPicPr>
          <p:cNvPr id="9" name="Picture 8"/>
          <p:cNvPicPr>
            <a:picLocks noChangeAspect="1"/>
          </p:cNvPicPr>
          <p:nvPr/>
        </p:nvPicPr>
        <p:blipFill>
          <a:blip r:embed="rId5"/>
          <a:stretch>
            <a:fillRect/>
          </a:stretch>
        </p:blipFill>
        <p:spPr>
          <a:xfrm>
            <a:off x="4079022" y="4371643"/>
            <a:ext cx="4719625" cy="1877807"/>
          </a:xfrm>
          <a:prstGeom prst="rect">
            <a:avLst/>
          </a:prstGeom>
        </p:spPr>
      </p:pic>
      <p:pic>
        <p:nvPicPr>
          <p:cNvPr id="10" name="Picture 9"/>
          <p:cNvPicPr>
            <a:picLocks noChangeAspect="1"/>
          </p:cNvPicPr>
          <p:nvPr/>
        </p:nvPicPr>
        <p:blipFill>
          <a:blip r:embed="rId6"/>
          <a:stretch>
            <a:fillRect/>
          </a:stretch>
        </p:blipFill>
        <p:spPr>
          <a:xfrm>
            <a:off x="749375" y="5277448"/>
            <a:ext cx="497489" cy="640080"/>
          </a:xfrm>
          <a:prstGeom prst="rect">
            <a:avLst/>
          </a:prstGeom>
          <a:ln w="25400">
            <a:solidFill>
              <a:srgbClr val="7889FB"/>
            </a:solidFill>
          </a:ln>
        </p:spPr>
      </p:pic>
      <p:sp>
        <p:nvSpPr>
          <p:cNvPr id="11" name="TextBox 10"/>
          <p:cNvSpPr txBox="1"/>
          <p:nvPr/>
        </p:nvSpPr>
        <p:spPr>
          <a:xfrm>
            <a:off x="1376216" y="5012713"/>
            <a:ext cx="2789382" cy="1169551"/>
          </a:xfrm>
          <a:prstGeom prst="rect">
            <a:avLst/>
          </a:prstGeom>
          <a:noFill/>
        </p:spPr>
        <p:txBody>
          <a:bodyPr wrap="square" lIns="0" rIns="0" rtlCol="0">
            <a:spAutoFit/>
          </a:bodyPr>
          <a:lstStyle/>
          <a:p>
            <a:r>
              <a:rPr lang="en-US" sz="1400" dirty="0">
                <a:latin typeface="Calibri" panose="020F0502020204030204" pitchFamily="34" charset="0"/>
                <a:cs typeface="Calibri" panose="020F0502020204030204" pitchFamily="34" charset="0"/>
              </a:rPr>
              <a:t>[Stefan </a:t>
            </a:r>
            <a:r>
              <a:rPr lang="en-US" sz="1400" dirty="0" err="1">
                <a:latin typeface="Calibri" panose="020F0502020204030204" pitchFamily="34" charset="0"/>
                <a:cs typeface="Calibri" panose="020F0502020204030204" pitchFamily="34" charset="0"/>
              </a:rPr>
              <a:t>Aulbach</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Torsten</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Grust</a:t>
            </a:r>
            <a:r>
              <a:rPr lang="en-US" sz="1400" dirty="0">
                <a:latin typeface="Calibri" panose="020F0502020204030204" pitchFamily="34" charset="0"/>
                <a:cs typeface="Calibri" panose="020F0502020204030204" pitchFamily="34" charset="0"/>
              </a:rPr>
              <a:t>, Dean Jacobs, </a:t>
            </a:r>
            <a:r>
              <a:rPr lang="en-US" sz="1400" dirty="0" err="1">
                <a:latin typeface="Calibri" panose="020F0502020204030204" pitchFamily="34" charset="0"/>
                <a:cs typeface="Calibri" panose="020F0502020204030204" pitchFamily="34" charset="0"/>
              </a:rPr>
              <a:t>Alfons</a:t>
            </a:r>
            <a:r>
              <a:rPr lang="en-US" sz="1400" dirty="0">
                <a:latin typeface="Calibri" panose="020F0502020204030204" pitchFamily="34" charset="0"/>
                <a:cs typeface="Calibri" panose="020F0502020204030204" pitchFamily="34" charset="0"/>
              </a:rPr>
              <a:t> Kemper, Jan </a:t>
            </a:r>
            <a:r>
              <a:rPr lang="en-US" sz="1400" dirty="0" err="1">
                <a:latin typeface="Calibri" panose="020F0502020204030204" pitchFamily="34" charset="0"/>
                <a:cs typeface="Calibri" panose="020F0502020204030204" pitchFamily="34" charset="0"/>
              </a:rPr>
              <a:t>Rittinger</a:t>
            </a:r>
            <a:r>
              <a:rPr lang="en-US" sz="1400" dirty="0">
                <a:latin typeface="Calibri" panose="020F0502020204030204" pitchFamily="34" charset="0"/>
                <a:cs typeface="Calibri" panose="020F0502020204030204" pitchFamily="34" charset="0"/>
              </a:rPr>
              <a:t>: Multi-tenant databases for software as a service: schema-mapping techniques. </a:t>
            </a:r>
            <a:r>
              <a:rPr lang="en-US" sz="1400" b="1" dirty="0">
                <a:latin typeface="Calibri" panose="020F0502020204030204" pitchFamily="34" charset="0"/>
                <a:cs typeface="Calibri" panose="020F0502020204030204" pitchFamily="34" charset="0"/>
              </a:rPr>
              <a:t>SIGMOD 2008</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7577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29978"/>
            <a:ext cx="9144000" cy="628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Software as a Service (SaaS)</a:t>
            </a:r>
          </a:p>
        </p:txBody>
      </p:sp>
      <p:sp>
        <p:nvSpPr>
          <p:cNvPr id="3" name="Content Placeholder 2"/>
          <p:cNvSpPr>
            <a:spLocks noGrp="1"/>
          </p:cNvSpPr>
          <p:nvPr>
            <p:ph idx="1"/>
          </p:nvPr>
        </p:nvSpPr>
        <p:spPr/>
        <p:txBody>
          <a:bodyPr/>
          <a:lstStyle/>
          <a:p>
            <a:r>
              <a:rPr lang="en-US" dirty="0"/>
              <a:t>Performance Analysis on Gmail Data</a:t>
            </a:r>
          </a:p>
          <a:p>
            <a:pPr lvl="1"/>
            <a:r>
              <a:rPr lang="en-US" b="1" dirty="0">
                <a:solidFill>
                  <a:srgbClr val="7889FB"/>
                </a:solidFill>
              </a:rPr>
              <a:t>Coordinated </a:t>
            </a:r>
            <a:r>
              <a:rPr lang="en-US" b="1" dirty="0" err="1">
                <a:solidFill>
                  <a:srgbClr val="7889FB"/>
                </a:solidFill>
              </a:rPr>
              <a:t>bursty</a:t>
            </a:r>
            <a:r>
              <a:rPr lang="en-US" b="1" dirty="0">
                <a:solidFill>
                  <a:srgbClr val="7889FB"/>
                </a:solidFill>
              </a:rPr>
              <a:t> tracing</a:t>
            </a:r>
            <a:r>
              <a:rPr lang="en-US" dirty="0"/>
              <a:t> via time</a:t>
            </a:r>
          </a:p>
          <a:p>
            <a:pPr lvl="1"/>
            <a:r>
              <a:rPr lang="en-US" b="1" dirty="0">
                <a:solidFill>
                  <a:srgbClr val="7889FB"/>
                </a:solidFill>
              </a:rPr>
              <a:t>Vertical context injection </a:t>
            </a:r>
            <a:r>
              <a:rPr lang="en-US" dirty="0"/>
              <a:t>into kernel logs</a:t>
            </a:r>
          </a:p>
        </p:txBody>
      </p:sp>
      <p:sp>
        <p:nvSpPr>
          <p:cNvPr id="4" name="Text Placeholder 3"/>
          <p:cNvSpPr>
            <a:spLocks noGrp="1"/>
          </p:cNvSpPr>
          <p:nvPr>
            <p:ph type="body" sz="quarter" idx="14"/>
          </p:nvPr>
        </p:nvSpPr>
        <p:spPr/>
        <p:txBody>
          <a:bodyPr>
            <a:normAutofit lnSpcReduction="10000"/>
          </a:bodyPr>
          <a:lstStyle/>
          <a:p>
            <a:r>
              <a:rPr lang="en-US" dirty="0"/>
              <a:t>Cloud Computing Service Models</a:t>
            </a:r>
          </a:p>
          <a:p>
            <a:endParaRPr lang="en-US" dirty="0"/>
          </a:p>
        </p:txBody>
      </p:sp>
      <p:pic>
        <p:nvPicPr>
          <p:cNvPr id="5" name="Picture 4"/>
          <p:cNvPicPr>
            <a:picLocks noChangeAspect="1"/>
          </p:cNvPicPr>
          <p:nvPr/>
        </p:nvPicPr>
        <p:blipFill>
          <a:blip r:embed="rId3"/>
          <a:stretch>
            <a:fillRect/>
          </a:stretch>
        </p:blipFill>
        <p:spPr>
          <a:xfrm>
            <a:off x="8462072" y="1482537"/>
            <a:ext cx="497489" cy="640080"/>
          </a:xfrm>
          <a:prstGeom prst="rect">
            <a:avLst/>
          </a:prstGeom>
          <a:ln w="25400">
            <a:solidFill>
              <a:srgbClr val="7889FB"/>
            </a:solidFill>
          </a:ln>
        </p:spPr>
      </p:pic>
      <p:sp>
        <p:nvSpPr>
          <p:cNvPr id="6" name="TextBox 5"/>
          <p:cNvSpPr txBox="1"/>
          <p:nvPr/>
        </p:nvSpPr>
        <p:spPr>
          <a:xfrm>
            <a:off x="5606473" y="1429005"/>
            <a:ext cx="2743202" cy="738664"/>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[Dan </a:t>
            </a:r>
            <a:r>
              <a:rPr lang="en-US" sz="1400" dirty="0" err="1">
                <a:latin typeface="Calibri" panose="020F0502020204030204" pitchFamily="34" charset="0"/>
                <a:cs typeface="Calibri" panose="020F0502020204030204" pitchFamily="34" charset="0"/>
              </a:rPr>
              <a:t>Ardelean</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Amer</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Diwan</a:t>
            </a:r>
            <a:r>
              <a:rPr lang="en-US" sz="1400" dirty="0">
                <a:latin typeface="Calibri" panose="020F0502020204030204" pitchFamily="34" charset="0"/>
                <a:cs typeface="Calibri" panose="020F0502020204030204" pitchFamily="34" charset="0"/>
              </a:rPr>
              <a:t>, Chandra Erdman: Performance Analysis of Cloud Applications. </a:t>
            </a:r>
            <a:r>
              <a:rPr lang="en-US" sz="1400" b="1" dirty="0">
                <a:latin typeface="Calibri" panose="020F0502020204030204" pitchFamily="34" charset="0"/>
                <a:cs typeface="Calibri" panose="020F0502020204030204" pitchFamily="34" charset="0"/>
              </a:rPr>
              <a:t>NSDI 2018</a:t>
            </a:r>
            <a:r>
              <a:rPr lang="en-US" sz="1400" dirty="0">
                <a:latin typeface="Calibri" panose="020F0502020204030204" pitchFamily="34" charset="0"/>
                <a:cs typeface="Calibri" panose="020F0502020204030204" pitchFamily="34" charset="0"/>
              </a:rPr>
              <a:t>]</a:t>
            </a:r>
          </a:p>
        </p:txBody>
      </p:sp>
      <p:pic>
        <p:nvPicPr>
          <p:cNvPr id="7" name="Picture 6"/>
          <p:cNvPicPr>
            <a:picLocks noChangeAspect="1"/>
          </p:cNvPicPr>
          <p:nvPr/>
        </p:nvPicPr>
        <p:blipFill>
          <a:blip r:embed="rId4"/>
          <a:stretch>
            <a:fillRect/>
          </a:stretch>
        </p:blipFill>
        <p:spPr>
          <a:xfrm>
            <a:off x="334963" y="2508644"/>
            <a:ext cx="4060283" cy="2020272"/>
          </a:xfrm>
          <a:prstGeom prst="rect">
            <a:avLst/>
          </a:prstGeom>
        </p:spPr>
      </p:pic>
      <p:pic>
        <p:nvPicPr>
          <p:cNvPr id="8" name="Picture 7"/>
          <p:cNvPicPr>
            <a:picLocks noChangeAspect="1"/>
          </p:cNvPicPr>
          <p:nvPr/>
        </p:nvPicPr>
        <p:blipFill>
          <a:blip r:embed="rId5"/>
          <a:stretch>
            <a:fillRect/>
          </a:stretch>
        </p:blipFill>
        <p:spPr>
          <a:xfrm>
            <a:off x="4936358" y="2480935"/>
            <a:ext cx="4023203" cy="2015650"/>
          </a:xfrm>
          <a:prstGeom prst="rect">
            <a:avLst/>
          </a:prstGeom>
        </p:spPr>
      </p:pic>
      <p:pic>
        <p:nvPicPr>
          <p:cNvPr id="9" name="Picture 8"/>
          <p:cNvPicPr>
            <a:picLocks noChangeAspect="1"/>
          </p:cNvPicPr>
          <p:nvPr/>
        </p:nvPicPr>
        <p:blipFill>
          <a:blip r:embed="rId6"/>
          <a:stretch>
            <a:fillRect/>
          </a:stretch>
        </p:blipFill>
        <p:spPr>
          <a:xfrm>
            <a:off x="2590771" y="4745962"/>
            <a:ext cx="4041743" cy="2052634"/>
          </a:xfrm>
          <a:prstGeom prst="rect">
            <a:avLst/>
          </a:prstGeom>
        </p:spPr>
      </p:pic>
      <p:sp>
        <p:nvSpPr>
          <p:cNvPr id="11" name="TextBox 10"/>
          <p:cNvSpPr txBox="1"/>
          <p:nvPr/>
        </p:nvSpPr>
        <p:spPr>
          <a:xfrm>
            <a:off x="240146" y="4599712"/>
            <a:ext cx="1644072" cy="1200329"/>
          </a:xfrm>
          <a:prstGeom prst="rect">
            <a:avLst/>
          </a:prstGeom>
          <a:noFill/>
        </p:spPr>
        <p:txBody>
          <a:bodyPr wrap="square" lIns="0" rIns="0" rtlCol="0">
            <a:spAutoFit/>
          </a:bodyPr>
          <a:lstStyle/>
          <a:p>
            <a:pPr algn="ctr"/>
            <a:r>
              <a:rPr lang="en-US" dirty="0">
                <a:solidFill>
                  <a:schemeClr val="accent1"/>
                </a:solidFill>
                <a:latin typeface="Calibri" panose="020F0502020204030204" pitchFamily="34" charset="0"/>
                <a:cs typeface="Calibri" panose="020F0502020204030204" pitchFamily="34" charset="0"/>
              </a:rPr>
              <a:t>(a) Variations in rate and mix of user visible requests (UVR)</a:t>
            </a:r>
          </a:p>
        </p:txBody>
      </p:sp>
      <p:sp>
        <p:nvSpPr>
          <p:cNvPr id="12" name="TextBox 11"/>
          <p:cNvSpPr txBox="1"/>
          <p:nvPr/>
        </p:nvSpPr>
        <p:spPr>
          <a:xfrm>
            <a:off x="7338313" y="4595094"/>
            <a:ext cx="1644072" cy="1200329"/>
          </a:xfrm>
          <a:prstGeom prst="rect">
            <a:avLst/>
          </a:prstGeom>
          <a:noFill/>
        </p:spPr>
        <p:txBody>
          <a:bodyPr wrap="square" lIns="0" rIns="0" rtlCol="0">
            <a:spAutoFit/>
          </a:bodyPr>
          <a:lstStyle/>
          <a:p>
            <a:pPr algn="ctr"/>
            <a:r>
              <a:rPr lang="en-US" dirty="0">
                <a:solidFill>
                  <a:schemeClr val="accent1"/>
                </a:solidFill>
                <a:latin typeface="Calibri" panose="020F0502020204030204" pitchFamily="34" charset="0"/>
                <a:cs typeface="Calibri" panose="020F0502020204030204" pitchFamily="34" charset="0"/>
              </a:rPr>
              <a:t>(b) Variations in rate and mix of essential non-UVR work</a:t>
            </a:r>
          </a:p>
        </p:txBody>
      </p:sp>
      <p:sp>
        <p:nvSpPr>
          <p:cNvPr id="13" name="TextBox 12"/>
          <p:cNvSpPr txBox="1"/>
          <p:nvPr/>
        </p:nvSpPr>
        <p:spPr>
          <a:xfrm>
            <a:off x="5273967" y="3583713"/>
            <a:ext cx="3643987"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(validate, update, repair, compact)</a:t>
            </a:r>
          </a:p>
        </p:txBody>
      </p:sp>
      <p:sp>
        <p:nvSpPr>
          <p:cNvPr id="14" name="TextBox 13"/>
          <p:cNvSpPr txBox="1"/>
          <p:nvPr/>
        </p:nvSpPr>
        <p:spPr>
          <a:xfrm>
            <a:off x="1108364" y="2456347"/>
            <a:ext cx="683491"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EU/US</a:t>
            </a:r>
          </a:p>
        </p:txBody>
      </p:sp>
      <p:sp>
        <p:nvSpPr>
          <p:cNvPr id="15" name="TextBox 14"/>
          <p:cNvSpPr txBox="1"/>
          <p:nvPr/>
        </p:nvSpPr>
        <p:spPr>
          <a:xfrm>
            <a:off x="3011055" y="4624017"/>
            <a:ext cx="2072070"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4x lightning Belgium DC </a:t>
            </a:r>
            <a:r>
              <a:rPr lang="en-US" dirty="0">
                <a:latin typeface="Calibri" panose="020F0502020204030204" pitchFamily="34" charset="0"/>
                <a:cs typeface="Calibri" panose="020F0502020204030204" pitchFamily="34" charset="0"/>
                <a:sym typeface="Wingdings" panose="05000000000000000000" pitchFamily="2" charset="2"/>
              </a:rPr>
              <a:t> reconstruct</a:t>
            </a:r>
            <a:endParaRPr lang="en-US" dirty="0">
              <a:latin typeface="Calibri" panose="020F0502020204030204" pitchFamily="34" charset="0"/>
              <a:cs typeface="Calibri" panose="020F0502020204030204" pitchFamily="34" charset="0"/>
            </a:endParaRPr>
          </a:p>
        </p:txBody>
      </p:sp>
      <p:sp>
        <p:nvSpPr>
          <p:cNvPr id="16" name="TextBox 15"/>
          <p:cNvSpPr txBox="1"/>
          <p:nvPr/>
        </p:nvSpPr>
        <p:spPr>
          <a:xfrm>
            <a:off x="3343562" y="5809275"/>
            <a:ext cx="3020291" cy="646331"/>
          </a:xfrm>
          <a:prstGeom prst="rect">
            <a:avLst/>
          </a:prstGeom>
          <a:noFill/>
        </p:spPr>
        <p:txBody>
          <a:bodyPr wrap="square" lIns="0" rIns="0" rtlCol="0">
            <a:spAutoFit/>
          </a:bodyPr>
          <a:lstStyle/>
          <a:p>
            <a:pPr algn="ctr"/>
            <a:r>
              <a:rPr lang="en-US" dirty="0">
                <a:solidFill>
                  <a:schemeClr val="accent1"/>
                </a:solidFill>
                <a:latin typeface="Calibri" panose="020F0502020204030204" pitchFamily="34" charset="0"/>
                <a:cs typeface="Calibri" panose="020F0502020204030204" pitchFamily="34" charset="0"/>
              </a:rPr>
              <a:t>(c) Variations due to </a:t>
            </a:r>
            <a:br>
              <a:rPr lang="en-US" dirty="0">
                <a:solidFill>
                  <a:schemeClr val="accent1"/>
                </a:solidFill>
                <a:latin typeface="Calibri" panose="020F0502020204030204" pitchFamily="34" charset="0"/>
                <a:cs typeface="Calibri" panose="020F0502020204030204" pitchFamily="34" charset="0"/>
              </a:rPr>
            </a:br>
            <a:r>
              <a:rPr lang="en-US" dirty="0">
                <a:solidFill>
                  <a:schemeClr val="accent1"/>
                </a:solidFill>
                <a:latin typeface="Calibri" panose="020F0502020204030204" pitchFamily="34" charset="0"/>
                <a:cs typeface="Calibri" panose="020F0502020204030204" pitchFamily="34" charset="0"/>
              </a:rPr>
              <a:t>one-off events</a:t>
            </a:r>
          </a:p>
        </p:txBody>
      </p:sp>
    </p:spTree>
    <p:extLst>
      <p:ext uri="{BB962C8B-B14F-4D97-AF65-F5344CB8AC3E}">
        <p14:creationId xmlns:p14="http://schemas.microsoft.com/office/powerpoint/2010/main" val="360696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0" y="6229978"/>
            <a:ext cx="9144000" cy="628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a:t>Serverless</a:t>
            </a:r>
            <a:r>
              <a:rPr lang="en-US" dirty="0"/>
              <a:t> Computing (</a:t>
            </a:r>
            <a:r>
              <a:rPr lang="en-US" dirty="0" err="1"/>
              <a:t>FaaS</a:t>
            </a:r>
            <a:r>
              <a:rPr lang="en-US" dirty="0"/>
              <a:t>)</a:t>
            </a:r>
          </a:p>
        </p:txBody>
      </p:sp>
      <p:sp>
        <p:nvSpPr>
          <p:cNvPr id="3" name="Content Placeholder 2"/>
          <p:cNvSpPr>
            <a:spLocks noGrp="1"/>
          </p:cNvSpPr>
          <p:nvPr>
            <p:ph idx="1"/>
          </p:nvPr>
        </p:nvSpPr>
        <p:spPr/>
        <p:txBody>
          <a:bodyPr/>
          <a:lstStyle/>
          <a:p>
            <a:r>
              <a:rPr lang="en-US" dirty="0"/>
              <a:t>Definition </a:t>
            </a:r>
            <a:r>
              <a:rPr lang="en-US" dirty="0" err="1"/>
              <a:t>Serverless</a:t>
            </a:r>
            <a:endParaRPr lang="en-US" dirty="0"/>
          </a:p>
          <a:p>
            <a:pPr lvl="1"/>
            <a:r>
              <a:rPr lang="en-US" b="1" dirty="0" err="1">
                <a:solidFill>
                  <a:schemeClr val="accent1"/>
                </a:solidFill>
              </a:rPr>
              <a:t>FaaS</a:t>
            </a:r>
            <a:r>
              <a:rPr lang="en-US" b="1" dirty="0">
                <a:solidFill>
                  <a:schemeClr val="accent1"/>
                </a:solidFill>
              </a:rPr>
              <a:t>: </a:t>
            </a:r>
            <a:r>
              <a:rPr lang="en-US" dirty="0"/>
              <a:t>functions-as-a-service (event-driven, stateless input-output mapping)</a:t>
            </a:r>
          </a:p>
          <a:p>
            <a:pPr lvl="1"/>
            <a:r>
              <a:rPr lang="en-US" dirty="0"/>
              <a:t>Infrastructure for deployment and auto-scaling of APIs/functions</a:t>
            </a:r>
          </a:p>
          <a:p>
            <a:pPr lvl="1"/>
            <a:r>
              <a:rPr lang="en-US" dirty="0"/>
              <a:t>Examples: </a:t>
            </a:r>
            <a:r>
              <a:rPr lang="en-US" b="1" dirty="0">
                <a:solidFill>
                  <a:srgbClr val="7889FB"/>
                </a:solidFill>
              </a:rPr>
              <a:t>Amazon Lambda</a:t>
            </a:r>
            <a:r>
              <a:rPr lang="en-US" dirty="0"/>
              <a:t>, </a:t>
            </a:r>
            <a:r>
              <a:rPr lang="en-US" b="1" dirty="0">
                <a:solidFill>
                  <a:srgbClr val="7889FB"/>
                </a:solidFill>
              </a:rPr>
              <a:t>Microsoft Azure Functions</a:t>
            </a:r>
            <a:r>
              <a:rPr lang="en-US" dirty="0"/>
              <a:t>, </a:t>
            </a:r>
            <a:r>
              <a:rPr lang="en-US" dirty="0" err="1"/>
              <a:t>etc</a:t>
            </a:r>
            <a:endParaRPr lang="en-US" dirty="0"/>
          </a:p>
          <a:p>
            <a:pPr lvl="1"/>
            <a:endParaRPr lang="en-US" dirty="0"/>
          </a:p>
          <a:p>
            <a:pPr lvl="1"/>
            <a:endParaRPr lang="en-US" dirty="0"/>
          </a:p>
          <a:p>
            <a:pPr lvl="1"/>
            <a:endParaRPr lang="en-US" dirty="0"/>
          </a:p>
          <a:p>
            <a:pPr lvl="1"/>
            <a:endParaRPr lang="en-US" dirty="0"/>
          </a:p>
          <a:p>
            <a:pPr lvl="1"/>
            <a:endParaRPr lang="en-US" dirty="0"/>
          </a:p>
          <a:p>
            <a:r>
              <a:rPr lang="en-US" dirty="0"/>
              <a:t>Example</a:t>
            </a:r>
          </a:p>
        </p:txBody>
      </p:sp>
      <p:sp>
        <p:nvSpPr>
          <p:cNvPr id="4" name="Text Placeholder 3"/>
          <p:cNvSpPr>
            <a:spLocks noGrp="1"/>
          </p:cNvSpPr>
          <p:nvPr>
            <p:ph type="body" sz="quarter" idx="14"/>
          </p:nvPr>
        </p:nvSpPr>
        <p:spPr/>
        <p:txBody>
          <a:bodyPr>
            <a:normAutofit lnSpcReduction="10000"/>
          </a:bodyPr>
          <a:lstStyle/>
          <a:p>
            <a:r>
              <a:rPr lang="en-US" dirty="0"/>
              <a:t>Cloud Computing Service Models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827" y="2225988"/>
            <a:ext cx="720725" cy="48360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2475" y="2302361"/>
            <a:ext cx="797230" cy="630270"/>
          </a:xfrm>
          <a:prstGeom prst="rect">
            <a:avLst/>
          </a:prstGeom>
        </p:spPr>
      </p:pic>
      <p:sp>
        <p:nvSpPr>
          <p:cNvPr id="9" name="Lightning Bolt 8"/>
          <p:cNvSpPr/>
          <p:nvPr/>
        </p:nvSpPr>
        <p:spPr>
          <a:xfrm>
            <a:off x="1945428" y="3073940"/>
            <a:ext cx="885217" cy="787940"/>
          </a:xfrm>
          <a:prstGeom prst="lightningBol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1" name="TextBox 10"/>
          <p:cNvSpPr txBox="1"/>
          <p:nvPr/>
        </p:nvSpPr>
        <p:spPr>
          <a:xfrm>
            <a:off x="553844" y="3006245"/>
            <a:ext cx="1391055" cy="923330"/>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Event Source </a:t>
            </a:r>
            <a:r>
              <a:rPr lang="en-US" dirty="0">
                <a:latin typeface="Calibri" panose="020F0502020204030204" pitchFamily="34" charset="0"/>
                <a:cs typeface="Calibri" panose="020F0502020204030204" pitchFamily="34" charset="0"/>
              </a:rPr>
              <a:t>(e.g., cloud services)</a:t>
            </a:r>
          </a:p>
        </p:txBody>
      </p:sp>
      <p:cxnSp>
        <p:nvCxnSpPr>
          <p:cNvPr id="12" name="Straight Arrow Connector 11"/>
          <p:cNvCxnSpPr/>
          <p:nvPr/>
        </p:nvCxnSpPr>
        <p:spPr>
          <a:xfrm>
            <a:off x="4513276" y="3405963"/>
            <a:ext cx="869327" cy="0"/>
          </a:xfrm>
          <a:prstGeom prst="straightConnector1">
            <a:avLst/>
          </a:prstGeom>
          <a:noFill/>
          <a:ln w="19050" cap="sq" cmpd="sng" algn="ctr">
            <a:solidFill>
              <a:srgbClr val="7889FB"/>
            </a:solidFill>
            <a:prstDash val="solid"/>
            <a:round/>
            <a:headEnd type="none"/>
            <a:tailEnd type="triangle" w="med" len="lg"/>
          </a:ln>
          <a:effectLst/>
        </p:spPr>
      </p:cxnSp>
      <p:cxnSp>
        <p:nvCxnSpPr>
          <p:cNvPr id="15" name="Straight Arrow Connector 14"/>
          <p:cNvCxnSpPr>
            <a:stCxn id="16" idx="3"/>
            <a:endCxn id="22" idx="1"/>
          </p:cNvCxnSpPr>
          <p:nvPr/>
        </p:nvCxnSpPr>
        <p:spPr>
          <a:xfrm>
            <a:off x="6278288" y="3466898"/>
            <a:ext cx="1185890" cy="2922"/>
          </a:xfrm>
          <a:prstGeom prst="straightConnector1">
            <a:avLst/>
          </a:prstGeom>
          <a:noFill/>
          <a:ln w="19050" cap="sq" cmpd="sng" algn="ctr">
            <a:solidFill>
              <a:srgbClr val="7889FB"/>
            </a:solidFill>
            <a:prstDash val="solid"/>
            <a:round/>
            <a:headEnd type="triangle" w="med" len="lg"/>
            <a:tailEnd type="triangle" w="med" len="lg"/>
          </a:ln>
          <a:effectLst/>
        </p:spPr>
      </p:cxn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1058" y="3151763"/>
            <a:ext cx="797230" cy="630270"/>
          </a:xfrm>
          <a:prstGeom prst="rect">
            <a:avLst/>
          </a:prstGeom>
        </p:spPr>
      </p:pic>
      <p:sp>
        <p:nvSpPr>
          <p:cNvPr id="17" name="TextBox 16"/>
          <p:cNvSpPr txBox="1"/>
          <p:nvPr/>
        </p:nvSpPr>
        <p:spPr>
          <a:xfrm>
            <a:off x="4980002" y="2857090"/>
            <a:ext cx="1920115" cy="369332"/>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Lambda Functions</a:t>
            </a:r>
            <a:endParaRPr lang="en-US" dirty="0">
              <a:latin typeface="Calibri" panose="020F0502020204030204" pitchFamily="34" charset="0"/>
              <a:cs typeface="Calibri" panose="020F0502020204030204" pitchFamily="34" charset="0"/>
            </a:endParaRPr>
          </a:p>
        </p:txBody>
      </p:sp>
      <p:cxnSp>
        <p:nvCxnSpPr>
          <p:cNvPr id="19" name="Straight Arrow Connector 18"/>
          <p:cNvCxnSpPr>
            <a:endCxn id="47" idx="3"/>
          </p:cNvCxnSpPr>
          <p:nvPr/>
        </p:nvCxnSpPr>
        <p:spPr>
          <a:xfrm flipH="1">
            <a:off x="4513276" y="3518171"/>
            <a:ext cx="869327" cy="2861"/>
          </a:xfrm>
          <a:prstGeom prst="straightConnector1">
            <a:avLst/>
          </a:prstGeom>
          <a:noFill/>
          <a:ln w="19050" cap="sq" cmpd="sng" algn="ctr">
            <a:solidFill>
              <a:srgbClr val="7889FB"/>
            </a:solidFill>
            <a:prstDash val="solid"/>
            <a:round/>
            <a:headEnd type="none"/>
            <a:tailEnd type="triangle" w="med" len="lg"/>
          </a:ln>
          <a:effectLst/>
        </p:spPr>
      </p:cxnSp>
      <p:sp>
        <p:nvSpPr>
          <p:cNvPr id="22" name="TextBox 21"/>
          <p:cNvSpPr txBox="1"/>
          <p:nvPr/>
        </p:nvSpPr>
        <p:spPr>
          <a:xfrm>
            <a:off x="7464178" y="3146654"/>
            <a:ext cx="1391055" cy="646331"/>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Other APIs and Services</a:t>
            </a:r>
            <a:endParaRPr lang="en-US" dirty="0">
              <a:latin typeface="Calibri" panose="020F0502020204030204" pitchFamily="34" charset="0"/>
              <a:cs typeface="Calibri" panose="020F0502020204030204" pitchFamily="34" charset="0"/>
            </a:endParaRPr>
          </a:p>
        </p:txBody>
      </p:sp>
      <p:sp>
        <p:nvSpPr>
          <p:cNvPr id="23" name="TextBox 22"/>
          <p:cNvSpPr txBox="1"/>
          <p:nvPr/>
        </p:nvSpPr>
        <p:spPr>
          <a:xfrm>
            <a:off x="4872271" y="3725691"/>
            <a:ext cx="2132455" cy="923330"/>
          </a:xfrm>
          <a:prstGeom prst="rect">
            <a:avLst/>
          </a:prstGeom>
          <a:noFill/>
        </p:spPr>
        <p:txBody>
          <a:bodyPr wrap="square" lIns="0" rIns="0" rtlCol="0">
            <a:spAutoFit/>
          </a:bodyPr>
          <a:lstStyle/>
          <a:p>
            <a:pPr algn="ctr"/>
            <a:r>
              <a:rPr lang="en-US" b="1" dirty="0">
                <a:solidFill>
                  <a:schemeClr val="accent1"/>
                </a:solidFill>
                <a:latin typeface="Calibri" panose="020F0502020204030204" pitchFamily="34" charset="0"/>
                <a:cs typeface="Calibri" panose="020F0502020204030204" pitchFamily="34" charset="0"/>
              </a:rPr>
              <a:t>Auto scaling </a:t>
            </a:r>
            <a:br>
              <a:rPr lang="en-US" b="1" dirty="0">
                <a:solidFill>
                  <a:schemeClr val="accent1"/>
                </a:solidFill>
                <a:latin typeface="Calibri" panose="020F0502020204030204" pitchFamily="34" charset="0"/>
                <a:cs typeface="Calibri" panose="020F0502020204030204" pitchFamily="34" charset="0"/>
              </a:rPr>
            </a:br>
            <a:r>
              <a:rPr lang="en-US" b="1" dirty="0">
                <a:solidFill>
                  <a:schemeClr val="accent1"/>
                </a:solidFill>
                <a:latin typeface="Calibri" panose="020F0502020204030204" pitchFamily="34" charset="0"/>
                <a:cs typeface="Calibri" panose="020F0502020204030204" pitchFamily="34" charset="0"/>
              </a:rPr>
              <a:t>Pay-per-request </a:t>
            </a:r>
            <a:br>
              <a:rPr lang="en-US" b="1" dirty="0">
                <a:solidFill>
                  <a:schemeClr val="accent1"/>
                </a:solidFill>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(1M x 100ms = 0.2$)</a:t>
            </a:r>
          </a:p>
        </p:txBody>
      </p:sp>
      <p:sp>
        <p:nvSpPr>
          <p:cNvPr id="24" name="TextBox 23"/>
          <p:cNvSpPr txBox="1"/>
          <p:nvPr/>
        </p:nvSpPr>
        <p:spPr>
          <a:xfrm>
            <a:off x="1052411" y="4780881"/>
            <a:ext cx="7478746" cy="2046714"/>
          </a:xfrm>
          <a:prstGeom prst="rect">
            <a:avLst/>
          </a:prstGeom>
          <a:noFill/>
        </p:spPr>
        <p:txBody>
          <a:bodyPr wrap="square" lIns="0" rIns="0" rtlCol="0">
            <a:spAutoFit/>
          </a:bodyPr>
          <a:lstStyle/>
          <a:p>
            <a:r>
              <a:rPr lang="en-US" sz="1500" b="1" dirty="0">
                <a:latin typeface="Consolas" panose="020B0609020204030204" pitchFamily="49" charset="0"/>
                <a:cs typeface="Calibri" panose="020F0502020204030204" pitchFamily="34" charset="0"/>
              </a:rPr>
              <a:t>import</a:t>
            </a:r>
            <a:r>
              <a:rPr lang="en-US" sz="1500" dirty="0">
                <a:latin typeface="Consolas" panose="020B0609020204030204" pitchFamily="49" charset="0"/>
                <a:cs typeface="Calibri" panose="020F0502020204030204" pitchFamily="34" charset="0"/>
              </a:rPr>
              <a:t> </a:t>
            </a:r>
            <a:r>
              <a:rPr lang="en-US" sz="1500" dirty="0" err="1">
                <a:latin typeface="Consolas" panose="020B0609020204030204" pitchFamily="49" charset="0"/>
                <a:cs typeface="Calibri" panose="020F0502020204030204" pitchFamily="34" charset="0"/>
              </a:rPr>
              <a:t>com.amazonaws.services.lambda.runtime.Context</a:t>
            </a:r>
            <a:r>
              <a:rPr lang="en-US" sz="1500" dirty="0">
                <a:latin typeface="Consolas" panose="020B0609020204030204" pitchFamily="49" charset="0"/>
                <a:cs typeface="Calibri" panose="020F0502020204030204" pitchFamily="34" charset="0"/>
              </a:rPr>
              <a:t>;</a:t>
            </a:r>
          </a:p>
          <a:p>
            <a:r>
              <a:rPr lang="en-US" sz="1500" b="1" dirty="0">
                <a:latin typeface="Consolas" panose="020B0609020204030204" pitchFamily="49" charset="0"/>
                <a:cs typeface="Calibri" panose="020F0502020204030204" pitchFamily="34" charset="0"/>
              </a:rPr>
              <a:t>import</a:t>
            </a:r>
            <a:r>
              <a:rPr lang="en-US" sz="1500" dirty="0">
                <a:latin typeface="Consolas" panose="020B0609020204030204" pitchFamily="49" charset="0"/>
                <a:cs typeface="Calibri" panose="020F0502020204030204" pitchFamily="34" charset="0"/>
              </a:rPr>
              <a:t> </a:t>
            </a:r>
            <a:r>
              <a:rPr lang="en-US" sz="1500" dirty="0" err="1">
                <a:latin typeface="Consolas" panose="020B0609020204030204" pitchFamily="49" charset="0"/>
                <a:cs typeface="Calibri" panose="020F0502020204030204" pitchFamily="34" charset="0"/>
              </a:rPr>
              <a:t>com.amazonaws.services.lambda.runtime.RequestHandler</a:t>
            </a:r>
            <a:r>
              <a:rPr lang="en-US" sz="1500" dirty="0">
                <a:latin typeface="Consolas" panose="020B0609020204030204" pitchFamily="49" charset="0"/>
                <a:cs typeface="Calibri" panose="020F0502020204030204" pitchFamily="34" charset="0"/>
              </a:rPr>
              <a:t>;</a:t>
            </a:r>
          </a:p>
          <a:p>
            <a:endParaRPr lang="en-US" sz="700" dirty="0">
              <a:latin typeface="Consolas" panose="020B0609020204030204" pitchFamily="49" charset="0"/>
              <a:cs typeface="Calibri" panose="020F0502020204030204" pitchFamily="34" charset="0"/>
            </a:endParaRPr>
          </a:p>
          <a:p>
            <a:r>
              <a:rPr lang="en-US" sz="1500" b="1" dirty="0">
                <a:latin typeface="Consolas" panose="020B0609020204030204" pitchFamily="49" charset="0"/>
                <a:cs typeface="Calibri" panose="020F0502020204030204" pitchFamily="34" charset="0"/>
              </a:rPr>
              <a:t>public class</a:t>
            </a:r>
            <a:r>
              <a:rPr lang="en-US" sz="1500" dirty="0">
                <a:latin typeface="Consolas" panose="020B0609020204030204" pitchFamily="49" charset="0"/>
                <a:cs typeface="Calibri" panose="020F0502020204030204" pitchFamily="34" charset="0"/>
              </a:rPr>
              <a:t> </a:t>
            </a:r>
            <a:r>
              <a:rPr lang="en-US" sz="1500" dirty="0" err="1">
                <a:latin typeface="Consolas" panose="020B0609020204030204" pitchFamily="49" charset="0"/>
                <a:cs typeface="Calibri" panose="020F0502020204030204" pitchFamily="34" charset="0"/>
              </a:rPr>
              <a:t>MyHandler</a:t>
            </a:r>
            <a:r>
              <a:rPr lang="en-US" sz="1500" dirty="0">
                <a:latin typeface="Consolas" panose="020B0609020204030204" pitchFamily="49" charset="0"/>
                <a:cs typeface="Calibri" panose="020F0502020204030204" pitchFamily="34" charset="0"/>
              </a:rPr>
              <a:t> </a:t>
            </a:r>
            <a:r>
              <a:rPr lang="en-US" sz="1500" b="1" dirty="0">
                <a:latin typeface="Consolas" panose="020B0609020204030204" pitchFamily="49" charset="0"/>
                <a:cs typeface="Calibri" panose="020F0502020204030204" pitchFamily="34" charset="0"/>
              </a:rPr>
              <a:t>implements</a:t>
            </a:r>
            <a:r>
              <a:rPr lang="en-US" sz="1500" dirty="0">
                <a:latin typeface="Consolas" panose="020B0609020204030204" pitchFamily="49" charset="0"/>
                <a:cs typeface="Calibri" panose="020F0502020204030204" pitchFamily="34" charset="0"/>
              </a:rPr>
              <a:t> </a:t>
            </a:r>
            <a:r>
              <a:rPr lang="en-US" sz="1500" b="1" dirty="0" err="1">
                <a:solidFill>
                  <a:schemeClr val="accent1"/>
                </a:solidFill>
                <a:latin typeface="Consolas" panose="020B0609020204030204" pitchFamily="49" charset="0"/>
                <a:cs typeface="Calibri" panose="020F0502020204030204" pitchFamily="34" charset="0"/>
              </a:rPr>
              <a:t>RequestHandler</a:t>
            </a:r>
            <a:r>
              <a:rPr lang="en-US" sz="1500" dirty="0">
                <a:latin typeface="Consolas" panose="020B0609020204030204" pitchFamily="49" charset="0"/>
                <a:cs typeface="Calibri" panose="020F0502020204030204" pitchFamily="34" charset="0"/>
              </a:rPr>
              <a:t>&lt;Tuple, </a:t>
            </a:r>
            <a:r>
              <a:rPr lang="en-US" sz="1500" dirty="0" err="1">
                <a:latin typeface="Consolas" panose="020B0609020204030204" pitchFamily="49" charset="0"/>
                <a:cs typeface="Calibri" panose="020F0502020204030204" pitchFamily="34" charset="0"/>
              </a:rPr>
              <a:t>MyResponse</a:t>
            </a:r>
            <a:r>
              <a:rPr lang="en-US" sz="1500" dirty="0">
                <a:latin typeface="Consolas" panose="020B0609020204030204" pitchFamily="49" charset="0"/>
                <a:cs typeface="Calibri" panose="020F0502020204030204" pitchFamily="34" charset="0"/>
              </a:rPr>
              <a:t>&gt; {</a:t>
            </a:r>
          </a:p>
          <a:p>
            <a:r>
              <a:rPr lang="en-US" sz="1500" dirty="0">
                <a:latin typeface="Consolas" panose="020B0609020204030204" pitchFamily="49" charset="0"/>
                <a:cs typeface="Calibri" panose="020F0502020204030204" pitchFamily="34" charset="0"/>
              </a:rPr>
              <a:t>    @Override</a:t>
            </a:r>
          </a:p>
          <a:p>
            <a:r>
              <a:rPr lang="en-US" sz="1500" dirty="0">
                <a:latin typeface="Consolas" panose="020B0609020204030204" pitchFamily="49" charset="0"/>
                <a:cs typeface="Calibri" panose="020F0502020204030204" pitchFamily="34" charset="0"/>
              </a:rPr>
              <a:t>    </a:t>
            </a:r>
            <a:r>
              <a:rPr lang="en-US" sz="1500" b="1" dirty="0">
                <a:latin typeface="Consolas" panose="020B0609020204030204" pitchFamily="49" charset="0"/>
                <a:cs typeface="Calibri" panose="020F0502020204030204" pitchFamily="34" charset="0"/>
              </a:rPr>
              <a:t>public </a:t>
            </a:r>
            <a:r>
              <a:rPr lang="en-US" sz="1500" dirty="0" err="1">
                <a:latin typeface="Consolas" panose="020B0609020204030204" pitchFamily="49" charset="0"/>
                <a:cs typeface="Calibri" panose="020F0502020204030204" pitchFamily="34" charset="0"/>
              </a:rPr>
              <a:t>MyResponse</a:t>
            </a:r>
            <a:r>
              <a:rPr lang="en-US" sz="1500" dirty="0">
                <a:latin typeface="Consolas" panose="020B0609020204030204" pitchFamily="49" charset="0"/>
                <a:cs typeface="Calibri" panose="020F0502020204030204" pitchFamily="34" charset="0"/>
              </a:rPr>
              <a:t> </a:t>
            </a:r>
            <a:r>
              <a:rPr lang="en-US" sz="1500" dirty="0" err="1">
                <a:latin typeface="Consolas" panose="020B0609020204030204" pitchFamily="49" charset="0"/>
                <a:cs typeface="Calibri" panose="020F0502020204030204" pitchFamily="34" charset="0"/>
              </a:rPr>
              <a:t>handleRequest</a:t>
            </a:r>
            <a:r>
              <a:rPr lang="en-US" sz="1500" dirty="0">
                <a:latin typeface="Consolas" panose="020B0609020204030204" pitchFamily="49" charset="0"/>
                <a:cs typeface="Calibri" panose="020F0502020204030204" pitchFamily="34" charset="0"/>
              </a:rPr>
              <a:t>(Tuple input, </a:t>
            </a:r>
            <a:r>
              <a:rPr lang="en-US" sz="1500" b="1" dirty="0">
                <a:solidFill>
                  <a:schemeClr val="accent1"/>
                </a:solidFill>
                <a:latin typeface="Consolas" panose="020B0609020204030204" pitchFamily="49" charset="0"/>
                <a:cs typeface="Calibri" panose="020F0502020204030204" pitchFamily="34" charset="0"/>
              </a:rPr>
              <a:t>Context</a:t>
            </a:r>
            <a:r>
              <a:rPr lang="en-US" sz="1500" dirty="0">
                <a:latin typeface="Consolas" panose="020B0609020204030204" pitchFamily="49" charset="0"/>
                <a:cs typeface="Calibri" panose="020F0502020204030204" pitchFamily="34" charset="0"/>
              </a:rPr>
              <a:t> context) {</a:t>
            </a:r>
          </a:p>
          <a:p>
            <a:r>
              <a:rPr lang="en-US" sz="1500" dirty="0">
                <a:latin typeface="Consolas" panose="020B0609020204030204" pitchFamily="49" charset="0"/>
                <a:cs typeface="Calibri" panose="020F0502020204030204" pitchFamily="34" charset="0"/>
              </a:rPr>
              <a:t>       </a:t>
            </a:r>
            <a:r>
              <a:rPr lang="en-US" sz="1500" b="1" dirty="0">
                <a:latin typeface="Consolas" panose="020B0609020204030204" pitchFamily="49" charset="0"/>
                <a:cs typeface="Calibri" panose="020F0502020204030204" pitchFamily="34" charset="0"/>
              </a:rPr>
              <a:t>return </a:t>
            </a:r>
            <a:r>
              <a:rPr lang="en-US" sz="1500" b="1" dirty="0" err="1">
                <a:solidFill>
                  <a:srgbClr val="7889FB"/>
                </a:solidFill>
                <a:latin typeface="Consolas" panose="020B0609020204030204" pitchFamily="49" charset="0"/>
                <a:cs typeface="Calibri" panose="020F0502020204030204" pitchFamily="34" charset="0"/>
              </a:rPr>
              <a:t>expensiveStatelessComputation</a:t>
            </a:r>
            <a:r>
              <a:rPr lang="en-US" sz="1500" dirty="0">
                <a:latin typeface="Consolas" panose="020B0609020204030204" pitchFamily="49" charset="0"/>
                <a:cs typeface="Calibri" panose="020F0502020204030204" pitchFamily="34" charset="0"/>
              </a:rPr>
              <a:t>(input);</a:t>
            </a:r>
          </a:p>
          <a:p>
            <a:r>
              <a:rPr lang="en-US" sz="1500" dirty="0">
                <a:latin typeface="Consolas" panose="020B0609020204030204" pitchFamily="49" charset="0"/>
                <a:cs typeface="Calibri" panose="020F0502020204030204" pitchFamily="34" charset="0"/>
              </a:rPr>
              <a:t>    }</a:t>
            </a:r>
          </a:p>
          <a:p>
            <a:r>
              <a:rPr lang="en-US" sz="1500" dirty="0">
                <a:latin typeface="Consolas" panose="020B0609020204030204" pitchFamily="49" charset="0"/>
                <a:cs typeface="Calibri" panose="020F0502020204030204" pitchFamily="34" charset="0"/>
              </a:rPr>
              <a:t>}</a:t>
            </a:r>
          </a:p>
        </p:txBody>
      </p:sp>
      <p:pic>
        <p:nvPicPr>
          <p:cNvPr id="47" name="Picture 46"/>
          <p:cNvPicPr>
            <a:picLocks noChangeAspect="1"/>
          </p:cNvPicPr>
          <p:nvPr/>
        </p:nvPicPr>
        <p:blipFill>
          <a:blip r:embed="rId5"/>
          <a:stretch>
            <a:fillRect/>
          </a:stretch>
        </p:blipFill>
        <p:spPr>
          <a:xfrm>
            <a:off x="3703651" y="2949532"/>
            <a:ext cx="809625" cy="1143000"/>
          </a:xfrm>
          <a:prstGeom prst="rect">
            <a:avLst/>
          </a:prstGeom>
        </p:spPr>
      </p:pic>
      <p:cxnSp>
        <p:nvCxnSpPr>
          <p:cNvPr id="52" name="Straight Arrow Connector 51"/>
          <p:cNvCxnSpPr/>
          <p:nvPr/>
        </p:nvCxnSpPr>
        <p:spPr>
          <a:xfrm>
            <a:off x="2806736" y="3407639"/>
            <a:ext cx="869327" cy="0"/>
          </a:xfrm>
          <a:prstGeom prst="straightConnector1">
            <a:avLst/>
          </a:prstGeom>
          <a:noFill/>
          <a:ln w="19050" cap="sq" cmpd="sng" algn="ctr">
            <a:solidFill>
              <a:srgbClr val="7889FB"/>
            </a:solidFill>
            <a:prstDash val="solid"/>
            <a:round/>
            <a:headEnd type="none"/>
            <a:tailEnd type="triangle" w="med" len="lg"/>
          </a:ln>
          <a:effectLst/>
        </p:spPr>
      </p:cxnSp>
      <p:cxnSp>
        <p:nvCxnSpPr>
          <p:cNvPr id="53" name="Straight Arrow Connector 52"/>
          <p:cNvCxnSpPr/>
          <p:nvPr/>
        </p:nvCxnSpPr>
        <p:spPr>
          <a:xfrm flipH="1">
            <a:off x="2806736" y="3519847"/>
            <a:ext cx="869327" cy="2861"/>
          </a:xfrm>
          <a:prstGeom prst="straightConnector1">
            <a:avLst/>
          </a:prstGeom>
          <a:noFill/>
          <a:ln w="19050" cap="sq" cmpd="sng" algn="ctr">
            <a:solidFill>
              <a:srgbClr val="7889FB"/>
            </a:solidFill>
            <a:prstDash val="solid"/>
            <a:round/>
            <a:headEnd type="none"/>
            <a:tailEnd type="triangle" w="med" len="lg"/>
          </a:ln>
          <a:effectLst/>
        </p:spPr>
      </p:cxnSp>
    </p:spTree>
    <p:extLst>
      <p:ext uri="{BB962C8B-B14F-4D97-AF65-F5344CB8AC3E}">
        <p14:creationId xmlns:p14="http://schemas.microsoft.com/office/powerpoint/2010/main" val="166066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7" grpId="0"/>
      <p:bldP spid="22" grpId="0"/>
      <p:bldP spid="2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Serverless</a:t>
            </a:r>
            <a:r>
              <a:rPr lang="en-US" dirty="0"/>
              <a:t> Computing (</a:t>
            </a:r>
            <a:r>
              <a:rPr lang="en-US" dirty="0" err="1"/>
              <a:t>FaaS</a:t>
            </a:r>
            <a:r>
              <a:rPr lang="en-US" dirty="0"/>
              <a:t>), cont.</a:t>
            </a:r>
          </a:p>
        </p:txBody>
      </p:sp>
      <p:sp>
        <p:nvSpPr>
          <p:cNvPr id="3" name="Content Placeholder 2"/>
          <p:cNvSpPr>
            <a:spLocks noGrp="1"/>
          </p:cNvSpPr>
          <p:nvPr>
            <p:ph idx="1"/>
          </p:nvPr>
        </p:nvSpPr>
        <p:spPr/>
        <p:txBody>
          <a:bodyPr/>
          <a:lstStyle/>
          <a:p>
            <a:r>
              <a:rPr lang="en-US" dirty="0"/>
              <a:t>Advantages </a:t>
            </a:r>
            <a:r>
              <a:rPr lang="en-US" b="0" dirty="0"/>
              <a:t>(One Step Forward)</a:t>
            </a:r>
          </a:p>
          <a:p>
            <a:pPr lvl="1"/>
            <a:r>
              <a:rPr lang="en-US" b="1" dirty="0">
                <a:solidFill>
                  <a:srgbClr val="7889FB"/>
                </a:solidFill>
              </a:rPr>
              <a:t>Auto-scaling</a:t>
            </a:r>
            <a:r>
              <a:rPr lang="en-US" dirty="0"/>
              <a:t> (the workload drives </a:t>
            </a:r>
            <a:br>
              <a:rPr lang="en-US" dirty="0"/>
            </a:br>
            <a:r>
              <a:rPr lang="en-US" dirty="0"/>
              <a:t>the allocation and deallocation of resources)</a:t>
            </a:r>
          </a:p>
          <a:p>
            <a:pPr lvl="1"/>
            <a:r>
              <a:rPr lang="en-US" b="1" dirty="0"/>
              <a:t>Use cases: </a:t>
            </a:r>
            <a:r>
              <a:rPr lang="en-US" b="1" dirty="0">
                <a:solidFill>
                  <a:schemeClr val="accent1"/>
                </a:solidFill>
              </a:rPr>
              <a:t>embarrassingly parallel functions</a:t>
            </a:r>
            <a:r>
              <a:rPr lang="en-US" dirty="0"/>
              <a:t>, </a:t>
            </a:r>
            <a:r>
              <a:rPr lang="en-US" b="1" dirty="0">
                <a:solidFill>
                  <a:schemeClr val="accent1"/>
                </a:solidFill>
              </a:rPr>
              <a:t>orchestration functions</a:t>
            </a:r>
            <a:r>
              <a:rPr lang="en-US" dirty="0"/>
              <a:t> </a:t>
            </a:r>
            <a:br>
              <a:rPr lang="en-US" dirty="0"/>
            </a:br>
            <a:r>
              <a:rPr lang="en-US" dirty="0"/>
              <a:t>(of proprietary auto scaling services), </a:t>
            </a:r>
            <a:r>
              <a:rPr lang="en-US" b="1" dirty="0">
                <a:solidFill>
                  <a:schemeClr val="accent1"/>
                </a:solidFill>
              </a:rPr>
              <a:t>function composition</a:t>
            </a:r>
            <a:r>
              <a:rPr lang="en-US" dirty="0"/>
              <a:t> (workflows)</a:t>
            </a:r>
          </a:p>
          <a:p>
            <a:pPr lvl="1"/>
            <a:endParaRPr lang="en-US" sz="700" dirty="0"/>
          </a:p>
          <a:p>
            <a:r>
              <a:rPr lang="en-US" dirty="0"/>
              <a:t>Disadvantages </a:t>
            </a:r>
            <a:r>
              <a:rPr lang="en-US" b="0" dirty="0"/>
              <a:t>(Two Steps Backward)</a:t>
            </a:r>
          </a:p>
          <a:p>
            <a:pPr lvl="1"/>
            <a:r>
              <a:rPr lang="en-US" b="1" dirty="0">
                <a:solidFill>
                  <a:srgbClr val="7889FB"/>
                </a:solidFill>
              </a:rPr>
              <a:t>Lacks efficient data processing</a:t>
            </a:r>
            <a:r>
              <a:rPr lang="en-US" dirty="0"/>
              <a:t> (limited lifetime of state/caches, </a:t>
            </a:r>
            <a:br>
              <a:rPr lang="en-US" dirty="0"/>
            </a:br>
            <a:r>
              <a:rPr lang="en-US" dirty="0"/>
              <a:t>I/O bottlenecks due to lack of co-location)</a:t>
            </a:r>
          </a:p>
          <a:p>
            <a:pPr lvl="1"/>
            <a:r>
              <a:rPr lang="en-US" b="1" dirty="0">
                <a:solidFill>
                  <a:srgbClr val="7889FB"/>
                </a:solidFill>
              </a:rPr>
              <a:t>Hinders distributed systems development </a:t>
            </a:r>
            <a:r>
              <a:rPr lang="en-US" dirty="0"/>
              <a:t>(communication through </a:t>
            </a:r>
            <a:br>
              <a:rPr lang="en-US" dirty="0"/>
            </a:br>
            <a:r>
              <a:rPr lang="en-US" dirty="0"/>
              <a:t>slow storage, no specialized hardware)</a:t>
            </a:r>
          </a:p>
          <a:p>
            <a:pPr lvl="1"/>
            <a:endParaRPr lang="en-US" dirty="0"/>
          </a:p>
          <a:p>
            <a:endParaRPr lang="en-US" dirty="0"/>
          </a:p>
        </p:txBody>
      </p:sp>
      <p:sp>
        <p:nvSpPr>
          <p:cNvPr id="4" name="Text Placeholder 3"/>
          <p:cNvSpPr>
            <a:spLocks noGrp="1"/>
          </p:cNvSpPr>
          <p:nvPr>
            <p:ph type="body" sz="quarter" idx="14"/>
          </p:nvPr>
        </p:nvSpPr>
        <p:spPr/>
        <p:txBody>
          <a:bodyPr>
            <a:normAutofit lnSpcReduction="10000"/>
          </a:bodyPr>
          <a:lstStyle/>
          <a:p>
            <a:r>
              <a:rPr lang="en-US" dirty="0"/>
              <a:t>Cloud Computing Service Models</a:t>
            </a:r>
          </a:p>
          <a:p>
            <a:endParaRPr lang="en-US" dirty="0"/>
          </a:p>
        </p:txBody>
      </p:sp>
      <p:pic>
        <p:nvPicPr>
          <p:cNvPr id="5" name="Picture 4"/>
          <p:cNvPicPr>
            <a:picLocks noChangeAspect="1"/>
          </p:cNvPicPr>
          <p:nvPr/>
        </p:nvPicPr>
        <p:blipFill>
          <a:blip r:embed="rId2"/>
          <a:stretch>
            <a:fillRect/>
          </a:stretch>
        </p:blipFill>
        <p:spPr>
          <a:xfrm>
            <a:off x="8420395" y="1388027"/>
            <a:ext cx="497559" cy="640080"/>
          </a:xfrm>
          <a:prstGeom prst="rect">
            <a:avLst/>
          </a:prstGeom>
          <a:ln w="25400">
            <a:solidFill>
              <a:srgbClr val="7889FB"/>
            </a:solidFill>
          </a:ln>
        </p:spPr>
      </p:pic>
      <p:sp>
        <p:nvSpPr>
          <p:cNvPr id="6" name="TextBox 5"/>
          <p:cNvSpPr txBox="1"/>
          <p:nvPr/>
        </p:nvSpPr>
        <p:spPr>
          <a:xfrm>
            <a:off x="5477163" y="1338735"/>
            <a:ext cx="2826327" cy="738664"/>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[Joseph M. </a:t>
            </a:r>
            <a:r>
              <a:rPr lang="en-US" sz="1400" dirty="0" err="1">
                <a:latin typeface="Calibri" panose="020F0502020204030204" pitchFamily="34" charset="0"/>
                <a:cs typeface="Calibri" panose="020F0502020204030204" pitchFamily="34" charset="0"/>
              </a:rPr>
              <a:t>Hellerstein</a:t>
            </a:r>
            <a:r>
              <a:rPr lang="en-US" sz="1400" dirty="0">
                <a:latin typeface="Calibri" panose="020F0502020204030204" pitchFamily="34" charset="0"/>
                <a:cs typeface="Calibri" panose="020F0502020204030204" pitchFamily="34" charset="0"/>
              </a:rPr>
              <a:t> et al: </a:t>
            </a:r>
            <a:r>
              <a:rPr lang="en-US" sz="1400" dirty="0" err="1">
                <a:latin typeface="Calibri" panose="020F0502020204030204" pitchFamily="34" charset="0"/>
                <a:cs typeface="Calibri" panose="020F0502020204030204" pitchFamily="34" charset="0"/>
              </a:rPr>
              <a:t>Serverless</a:t>
            </a:r>
            <a:r>
              <a:rPr lang="en-US" sz="1400" dirty="0">
                <a:latin typeface="Calibri" panose="020F0502020204030204" pitchFamily="34" charset="0"/>
                <a:cs typeface="Calibri" panose="020F0502020204030204" pitchFamily="34" charset="0"/>
              </a:rPr>
              <a:t> Computing: </a:t>
            </a:r>
            <a:r>
              <a:rPr lang="en-US" sz="1400" dirty="0">
                <a:solidFill>
                  <a:schemeClr val="accent1"/>
                </a:solidFill>
                <a:latin typeface="Calibri" panose="020F0502020204030204" pitchFamily="34" charset="0"/>
                <a:cs typeface="Calibri" panose="020F0502020204030204" pitchFamily="34" charset="0"/>
              </a:rPr>
              <a:t>One Step Forward, Two Steps Back</a:t>
            </a:r>
            <a:r>
              <a:rPr lang="en-US" sz="1400" dirty="0">
                <a:latin typeface="Calibri" panose="020F0502020204030204" pitchFamily="34" charset="0"/>
                <a:cs typeface="Calibri" panose="020F0502020204030204" pitchFamily="34" charset="0"/>
              </a:rPr>
              <a:t>. </a:t>
            </a:r>
            <a:r>
              <a:rPr lang="en-US" sz="1400" b="1" dirty="0">
                <a:latin typeface="Calibri" panose="020F0502020204030204" pitchFamily="34" charset="0"/>
                <a:cs typeface="Calibri" panose="020F0502020204030204" pitchFamily="34" charset="0"/>
              </a:rPr>
              <a:t>CIDR 2019</a:t>
            </a:r>
            <a:r>
              <a:rPr lang="en-US" sz="1400" dirty="0">
                <a:latin typeface="Calibri" panose="020F0502020204030204" pitchFamily="34" charset="0"/>
                <a:cs typeface="Calibri" panose="020F0502020204030204" pitchFamily="34" charset="0"/>
              </a:rPr>
              <a:t>]</a:t>
            </a:r>
          </a:p>
        </p:txBody>
      </p:sp>
      <p:sp>
        <p:nvSpPr>
          <p:cNvPr id="7" name="TextBox 6"/>
          <p:cNvSpPr txBox="1"/>
          <p:nvPr/>
        </p:nvSpPr>
        <p:spPr>
          <a:xfrm>
            <a:off x="7167416" y="4488880"/>
            <a:ext cx="1847271" cy="1815882"/>
          </a:xfrm>
          <a:prstGeom prst="rect">
            <a:avLst/>
          </a:prstGeom>
          <a:noFill/>
        </p:spPr>
        <p:txBody>
          <a:bodyPr wrap="square" lIns="0" rIns="0" rtlCol="0">
            <a:spAutoFit/>
          </a:bodyPr>
          <a:lstStyle/>
          <a:p>
            <a:pPr algn="ctr"/>
            <a:r>
              <a:rPr lang="en-US" sz="1400" dirty="0">
                <a:latin typeface="Calibri" panose="020F0502020204030204" pitchFamily="34" charset="0"/>
                <a:cs typeface="Calibri" panose="020F0502020204030204" pitchFamily="34" charset="0"/>
                <a:sym typeface="Wingdings" panose="05000000000000000000" pitchFamily="2" charset="2"/>
              </a:rPr>
              <a:t> </a:t>
            </a:r>
            <a:r>
              <a:rPr lang="en-US" sz="1400" dirty="0">
                <a:latin typeface="Calibri" panose="020F0502020204030204" pitchFamily="34" charset="0"/>
                <a:cs typeface="Calibri" panose="020F0502020204030204" pitchFamily="34" charset="0"/>
              </a:rPr>
              <a:t>“Taken together, these challenges seem both interesting and sur-mountable. [...] Whether we call the new results ‘</a:t>
            </a:r>
            <a:r>
              <a:rPr lang="en-US" sz="1400" dirty="0" err="1">
                <a:latin typeface="Calibri" panose="020F0502020204030204" pitchFamily="34" charset="0"/>
                <a:cs typeface="Calibri" panose="020F0502020204030204" pitchFamily="34" charset="0"/>
              </a:rPr>
              <a:t>serverless</a:t>
            </a:r>
            <a:r>
              <a:rPr lang="en-US" sz="1400" dirty="0">
                <a:latin typeface="Calibri" panose="020F0502020204030204" pitchFamily="34" charset="0"/>
                <a:cs typeface="Calibri" panose="020F0502020204030204" pitchFamily="34" charset="0"/>
              </a:rPr>
              <a:t> computing’ or something else, the future is fluid.”</a:t>
            </a:r>
          </a:p>
        </p:txBody>
      </p:sp>
      <p:pic>
        <p:nvPicPr>
          <p:cNvPr id="8" name="Picture 7"/>
          <p:cNvPicPr>
            <a:picLocks noChangeAspect="1"/>
          </p:cNvPicPr>
          <p:nvPr/>
        </p:nvPicPr>
        <p:blipFill rotWithShape="1">
          <a:blip r:embed="rId3"/>
          <a:srcRect l="19387"/>
          <a:stretch/>
        </p:blipFill>
        <p:spPr>
          <a:xfrm>
            <a:off x="1237670" y="4802266"/>
            <a:ext cx="5695899" cy="859625"/>
          </a:xfrm>
          <a:prstGeom prst="rect">
            <a:avLst/>
          </a:prstGeom>
        </p:spPr>
      </p:pic>
    </p:spTree>
    <p:extLst>
      <p:ext uri="{BB962C8B-B14F-4D97-AF65-F5344CB8AC3E}">
        <p14:creationId xmlns:p14="http://schemas.microsoft.com/office/powerpoint/2010/main" val="297966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0803B00-9475-4C4C-42A9-D3B84216A831}"/>
              </a:ext>
            </a:extLst>
          </p:cNvPr>
          <p:cNvPicPr>
            <a:picLocks noChangeAspect="1"/>
          </p:cNvPicPr>
          <p:nvPr/>
        </p:nvPicPr>
        <p:blipFill rotWithShape="1">
          <a:blip r:embed="rId3"/>
          <a:srcRect b="32138"/>
          <a:stretch/>
        </p:blipFill>
        <p:spPr>
          <a:xfrm>
            <a:off x="4979974" y="4520300"/>
            <a:ext cx="3954165" cy="1645731"/>
          </a:xfrm>
          <a:prstGeom prst="rect">
            <a:avLst/>
          </a:prstGeom>
        </p:spPr>
      </p:pic>
      <p:sp>
        <p:nvSpPr>
          <p:cNvPr id="2" name="Title 1"/>
          <p:cNvSpPr>
            <a:spLocks noGrp="1"/>
          </p:cNvSpPr>
          <p:nvPr>
            <p:ph type="title"/>
          </p:nvPr>
        </p:nvSpPr>
        <p:spPr/>
        <p:txBody>
          <a:bodyPr/>
          <a:lstStyle/>
          <a:p>
            <a:r>
              <a:rPr lang="en-US" dirty="0"/>
              <a:t>Example AWS Pricing (current gen) </a:t>
            </a:r>
          </a:p>
        </p:txBody>
      </p:sp>
      <p:sp>
        <p:nvSpPr>
          <p:cNvPr id="3" name="Content Placeholder 2"/>
          <p:cNvSpPr>
            <a:spLocks noGrp="1"/>
          </p:cNvSpPr>
          <p:nvPr>
            <p:ph idx="1"/>
          </p:nvPr>
        </p:nvSpPr>
        <p:spPr/>
        <p:txBody>
          <a:bodyPr/>
          <a:lstStyle/>
          <a:p>
            <a:r>
              <a:rPr lang="en-US" dirty="0"/>
              <a:t>Amazon EC2 (Elastic </a:t>
            </a:r>
            <a:br>
              <a:rPr lang="en-US" dirty="0"/>
            </a:br>
            <a:r>
              <a:rPr lang="en-US" dirty="0"/>
              <a:t>Compute Cloud)</a:t>
            </a:r>
          </a:p>
          <a:p>
            <a:pPr lvl="1"/>
            <a:r>
              <a:rPr lang="en-US" dirty="0"/>
              <a:t>IaaS offering of different </a:t>
            </a:r>
            <a:br>
              <a:rPr lang="en-US" dirty="0"/>
            </a:br>
            <a:r>
              <a:rPr lang="en-US" dirty="0"/>
              <a:t>node types and generations</a:t>
            </a:r>
          </a:p>
          <a:p>
            <a:pPr lvl="1"/>
            <a:r>
              <a:rPr lang="en-US" b="1" dirty="0">
                <a:solidFill>
                  <a:schemeClr val="accent1"/>
                </a:solidFill>
              </a:rPr>
              <a:t>On-demand</a:t>
            </a:r>
            <a:r>
              <a:rPr lang="en-US" dirty="0"/>
              <a:t>, </a:t>
            </a:r>
            <a:r>
              <a:rPr lang="en-US" b="1" dirty="0">
                <a:solidFill>
                  <a:schemeClr val="accent1"/>
                </a:solidFill>
              </a:rPr>
              <a:t>reserved</a:t>
            </a:r>
            <a:r>
              <a:rPr lang="en-US" dirty="0"/>
              <a:t>, and</a:t>
            </a:r>
            <a:br>
              <a:rPr lang="en-US" dirty="0"/>
            </a:br>
            <a:r>
              <a:rPr lang="en-US" b="1" dirty="0">
                <a:solidFill>
                  <a:schemeClr val="accent1"/>
                </a:solidFill>
              </a:rPr>
              <a:t>spot</a:t>
            </a:r>
            <a:r>
              <a:rPr lang="en-US" dirty="0"/>
              <a:t> instances</a:t>
            </a:r>
          </a:p>
          <a:p>
            <a:pPr lvl="1"/>
            <a:endParaRPr lang="en-US" sz="700" dirty="0"/>
          </a:p>
          <a:p>
            <a:r>
              <a:rPr lang="en-US" dirty="0"/>
              <a:t>Amazon ECS (Elastic Container Service)</a:t>
            </a:r>
          </a:p>
          <a:p>
            <a:pPr lvl="1"/>
            <a:r>
              <a:rPr lang="en-US" dirty="0"/>
              <a:t>PaaS offering for Docker containers</a:t>
            </a:r>
          </a:p>
          <a:p>
            <a:pPr lvl="1"/>
            <a:r>
              <a:rPr lang="en-US" dirty="0"/>
              <a:t>Automatic setup of Docker environment</a:t>
            </a:r>
          </a:p>
          <a:p>
            <a:pPr lvl="1"/>
            <a:endParaRPr lang="en-US" sz="700" dirty="0"/>
          </a:p>
          <a:p>
            <a:r>
              <a:rPr lang="en-US" dirty="0"/>
              <a:t>Amazon EMR (Elastic Map Reduce)</a:t>
            </a:r>
          </a:p>
          <a:p>
            <a:pPr lvl="1"/>
            <a:r>
              <a:rPr lang="en-US" dirty="0"/>
              <a:t>PaaS offering for Hadoop workloads</a:t>
            </a:r>
          </a:p>
          <a:p>
            <a:pPr lvl="1"/>
            <a:r>
              <a:rPr lang="en-US" dirty="0"/>
              <a:t>Automatic setup of YARN, HDFS, and</a:t>
            </a:r>
            <a:br>
              <a:rPr lang="en-US" dirty="0"/>
            </a:br>
            <a:r>
              <a:rPr lang="en-US" dirty="0"/>
              <a:t>specialized frameworks like Spark</a:t>
            </a:r>
          </a:p>
          <a:p>
            <a:pPr lvl="1"/>
            <a:r>
              <a:rPr lang="en-US" b="1" dirty="0">
                <a:solidFill>
                  <a:schemeClr val="accent1"/>
                </a:solidFill>
              </a:rPr>
              <a:t>Prices in addition to EC2 prices</a:t>
            </a:r>
          </a:p>
        </p:txBody>
      </p:sp>
      <p:sp>
        <p:nvSpPr>
          <p:cNvPr id="4" name="Text Placeholder 3"/>
          <p:cNvSpPr>
            <a:spLocks noGrp="1"/>
          </p:cNvSpPr>
          <p:nvPr>
            <p:ph type="body" sz="quarter" idx="14"/>
          </p:nvPr>
        </p:nvSpPr>
        <p:spPr/>
        <p:txBody>
          <a:bodyPr>
            <a:normAutofit lnSpcReduction="10000"/>
          </a:bodyPr>
          <a:lstStyle/>
          <a:p>
            <a:r>
              <a:rPr lang="en-US" dirty="0"/>
              <a:t>Cloud Computing Service Models</a:t>
            </a:r>
          </a:p>
          <a:p>
            <a:endParaRPr lang="en-US" dirty="0"/>
          </a:p>
        </p:txBody>
      </p:sp>
      <p:sp>
        <p:nvSpPr>
          <p:cNvPr id="7" name="TextBox 6"/>
          <p:cNvSpPr txBox="1"/>
          <p:nvPr/>
        </p:nvSpPr>
        <p:spPr>
          <a:xfrm>
            <a:off x="6139543" y="3456633"/>
            <a:ext cx="2441749" cy="646331"/>
          </a:xfrm>
          <a:prstGeom prst="rect">
            <a:avLst/>
          </a:prstGeom>
          <a:noFill/>
        </p:spPr>
        <p:txBody>
          <a:bodyPr wrap="square" lIns="0" rIns="0" rtlCol="0">
            <a:spAutoFit/>
          </a:bodyPr>
          <a:lstStyle/>
          <a:p>
            <a:pPr algn="ctr"/>
            <a:r>
              <a:rPr lang="en-US" b="1" dirty="0">
                <a:solidFill>
                  <a:srgbClr val="7889FB"/>
                </a:solidFill>
                <a:latin typeface="Calibri" panose="020F0502020204030204" pitchFamily="34" charset="0"/>
                <a:cs typeface="Calibri" panose="020F0502020204030204" pitchFamily="34" charset="0"/>
              </a:rPr>
              <a:t>Pricing according to EC2 </a:t>
            </a:r>
            <a:r>
              <a:rPr lang="en-US" dirty="0">
                <a:latin typeface="Calibri" panose="020F0502020204030204" pitchFamily="34" charset="0"/>
                <a:cs typeface="Calibri" panose="020F0502020204030204" pitchFamily="34" charset="0"/>
              </a:rPr>
              <a:t>(on-Demand)</a:t>
            </a:r>
          </a:p>
        </p:txBody>
      </p:sp>
      <p:sp>
        <p:nvSpPr>
          <p:cNvPr id="12" name="Rectangle 11"/>
          <p:cNvSpPr/>
          <p:nvPr/>
        </p:nvSpPr>
        <p:spPr>
          <a:xfrm>
            <a:off x="8103140" y="4602597"/>
            <a:ext cx="847185" cy="1563434"/>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3" name="TextBox 12"/>
          <p:cNvSpPr txBox="1"/>
          <p:nvPr/>
        </p:nvSpPr>
        <p:spPr>
          <a:xfrm>
            <a:off x="7906322" y="1080651"/>
            <a:ext cx="1081365" cy="307777"/>
          </a:xfrm>
          <a:prstGeom prst="rect">
            <a:avLst/>
          </a:prstGeom>
          <a:noFill/>
        </p:spPr>
        <p:txBody>
          <a:bodyPr wrap="square" lIns="0" rIns="0" rtlCol="0">
            <a:spAutoFit/>
          </a:bodyPr>
          <a:lstStyle/>
          <a:p>
            <a:pPr algn="ctr"/>
            <a:r>
              <a:rPr lang="en-US" sz="1400" dirty="0">
                <a:solidFill>
                  <a:srgbClr val="FF0000"/>
                </a:solidFill>
                <a:latin typeface="Calibri" panose="020F0502020204030204" pitchFamily="34" charset="0"/>
                <a:cs typeface="Calibri" panose="020F0502020204030204" pitchFamily="34" charset="0"/>
              </a:rPr>
              <a:t>as of 11/2023</a:t>
            </a:r>
          </a:p>
        </p:txBody>
      </p:sp>
      <p:pic>
        <p:nvPicPr>
          <p:cNvPr id="18" name="Picture 17">
            <a:extLst>
              <a:ext uri="{FF2B5EF4-FFF2-40B4-BE49-F238E27FC236}">
                <a16:creationId xmlns:a16="http://schemas.microsoft.com/office/drawing/2014/main" id="{32FDFFB9-241A-3C1E-6953-2A622DC1E8E7}"/>
              </a:ext>
            </a:extLst>
          </p:cNvPr>
          <p:cNvPicPr>
            <a:picLocks noChangeAspect="1"/>
          </p:cNvPicPr>
          <p:nvPr/>
        </p:nvPicPr>
        <p:blipFill rotWithShape="1">
          <a:blip r:embed="rId4"/>
          <a:srcRect b="17789"/>
          <a:stretch/>
        </p:blipFill>
        <p:spPr>
          <a:xfrm>
            <a:off x="4473398" y="1356086"/>
            <a:ext cx="4476927" cy="1848548"/>
          </a:xfrm>
          <a:prstGeom prst="rect">
            <a:avLst/>
          </a:prstGeom>
        </p:spPr>
      </p:pic>
    </p:spTree>
    <p:extLst>
      <p:ext uri="{BB962C8B-B14F-4D97-AF65-F5344CB8AC3E}">
        <p14:creationId xmlns:p14="http://schemas.microsoft.com/office/powerpoint/2010/main" val="93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Cloud, Fog, and Edge Computing</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36214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733828" y="2618271"/>
            <a:ext cx="5185323" cy="3477070"/>
          </a:xfrm>
          <a:prstGeom prst="rect">
            <a:avLst/>
          </a:prstGeom>
        </p:spPr>
      </p:pic>
      <p:sp>
        <p:nvSpPr>
          <p:cNvPr id="5" name="Title 4"/>
          <p:cNvSpPr>
            <a:spLocks noGrp="1"/>
          </p:cNvSpPr>
          <p:nvPr>
            <p:ph type="title"/>
          </p:nvPr>
        </p:nvSpPr>
        <p:spPr/>
        <p:txBody>
          <a:bodyPr/>
          <a:lstStyle/>
          <a:p>
            <a:r>
              <a:rPr lang="en-US" dirty="0"/>
              <a:t>Cloud vs Fog vs Edge Overview</a:t>
            </a:r>
          </a:p>
        </p:txBody>
      </p:sp>
      <p:sp>
        <p:nvSpPr>
          <p:cNvPr id="6" name="Content Placeholder 5"/>
          <p:cNvSpPr>
            <a:spLocks noGrp="1"/>
          </p:cNvSpPr>
          <p:nvPr>
            <p:ph idx="1"/>
          </p:nvPr>
        </p:nvSpPr>
        <p:spPr/>
        <p:txBody>
          <a:bodyPr/>
          <a:lstStyle/>
          <a:p>
            <a:r>
              <a:rPr lang="en-US" dirty="0"/>
              <a:t>Overview Edge Computing</a:t>
            </a:r>
          </a:p>
          <a:p>
            <a:pPr lvl="1"/>
            <a:r>
              <a:rPr lang="en-US" dirty="0"/>
              <a:t>Huge number of mobile / </a:t>
            </a:r>
            <a:r>
              <a:rPr lang="en-US" dirty="0" err="1"/>
              <a:t>IoT</a:t>
            </a:r>
            <a:r>
              <a:rPr lang="en-US" dirty="0"/>
              <a:t> devices</a:t>
            </a:r>
          </a:p>
          <a:p>
            <a:pPr lvl="1"/>
            <a:r>
              <a:rPr lang="en-US" dirty="0"/>
              <a:t>Edge computing for </a:t>
            </a:r>
            <a:r>
              <a:rPr lang="en-US" b="1" dirty="0">
                <a:solidFill>
                  <a:schemeClr val="accent1"/>
                </a:solidFill>
              </a:rPr>
              <a:t>latency</a:t>
            </a:r>
            <a:r>
              <a:rPr lang="en-US" dirty="0"/>
              <a:t>, </a:t>
            </a:r>
            <a:r>
              <a:rPr lang="en-US" b="1" dirty="0">
                <a:solidFill>
                  <a:schemeClr val="accent1"/>
                </a:solidFill>
              </a:rPr>
              <a:t>bandwidth</a:t>
            </a:r>
            <a:r>
              <a:rPr lang="en-US" dirty="0"/>
              <a:t>, </a:t>
            </a:r>
            <a:r>
              <a:rPr lang="en-US" b="1" dirty="0">
                <a:solidFill>
                  <a:schemeClr val="accent1"/>
                </a:solidFill>
              </a:rPr>
              <a:t>privacy</a:t>
            </a:r>
          </a:p>
          <a:p>
            <a:pPr lvl="1"/>
            <a:endParaRPr lang="en-US" sz="700" dirty="0"/>
          </a:p>
          <a:p>
            <a:r>
              <a:rPr lang="en-US" dirty="0"/>
              <a:t>Fog &amp; Edge Computing</a:t>
            </a:r>
          </a:p>
          <a:p>
            <a:pPr lvl="1"/>
            <a:r>
              <a:rPr lang="en-US" b="1" dirty="0">
                <a:solidFill>
                  <a:srgbClr val="7889FB"/>
                </a:solidFill>
              </a:rPr>
              <a:t>Different degrees </a:t>
            </a:r>
            <a:br>
              <a:rPr lang="en-US" dirty="0"/>
            </a:br>
            <a:r>
              <a:rPr lang="en-US" b="1" dirty="0">
                <a:solidFill>
                  <a:srgbClr val="7889FB"/>
                </a:solidFill>
              </a:rPr>
              <a:t>of application </a:t>
            </a:r>
            <a:br>
              <a:rPr lang="en-US" b="1" dirty="0">
                <a:solidFill>
                  <a:srgbClr val="7889FB"/>
                </a:solidFill>
              </a:rPr>
            </a:br>
            <a:r>
              <a:rPr lang="en-US" b="1" dirty="0">
                <a:solidFill>
                  <a:srgbClr val="7889FB"/>
                </a:solidFill>
              </a:rPr>
              <a:t>decentralization</a:t>
            </a:r>
          </a:p>
          <a:p>
            <a:pPr lvl="1"/>
            <a:r>
              <a:rPr lang="en-US" dirty="0"/>
              <a:t>Reasons: </a:t>
            </a:r>
            <a:r>
              <a:rPr lang="en-US" b="1" dirty="0">
                <a:solidFill>
                  <a:schemeClr val="accent1"/>
                </a:solidFill>
              </a:rPr>
              <a:t>energy</a:t>
            </a:r>
            <a:r>
              <a:rPr lang="en-US" dirty="0"/>
              <a:t>,</a:t>
            </a:r>
            <a:br>
              <a:rPr lang="en-US" dirty="0"/>
            </a:br>
            <a:r>
              <a:rPr lang="en-US" b="1" dirty="0">
                <a:solidFill>
                  <a:schemeClr val="accent1"/>
                </a:solidFill>
              </a:rPr>
              <a:t>performance</a:t>
            </a:r>
            <a:r>
              <a:rPr lang="en-US" dirty="0"/>
              <a:t>, </a:t>
            </a:r>
            <a:r>
              <a:rPr lang="en-US" b="1" dirty="0">
                <a:solidFill>
                  <a:schemeClr val="accent1"/>
                </a:solidFill>
              </a:rPr>
              <a:t>data</a:t>
            </a:r>
          </a:p>
          <a:p>
            <a:pPr lvl="1"/>
            <a:r>
              <a:rPr lang="en-US" dirty="0"/>
              <a:t>Natural hierarchy,</a:t>
            </a:r>
            <a:br>
              <a:rPr lang="en-US" dirty="0"/>
            </a:br>
            <a:r>
              <a:rPr lang="en-US" dirty="0"/>
              <a:t>heterogeneity</a:t>
            </a:r>
          </a:p>
          <a:p>
            <a:pPr lvl="1"/>
            <a:r>
              <a:rPr lang="en-US" dirty="0"/>
              <a:t>Cloud as enabler </a:t>
            </a:r>
            <a:br>
              <a:rPr lang="en-US" dirty="0"/>
            </a:br>
            <a:r>
              <a:rPr lang="en-US" dirty="0"/>
              <a:t>for vibrant </a:t>
            </a:r>
            <a:br>
              <a:rPr lang="en-US" dirty="0"/>
            </a:br>
            <a:r>
              <a:rPr lang="en-US" dirty="0"/>
              <a:t>web ecosystem </a:t>
            </a:r>
          </a:p>
          <a:p>
            <a:pPr marL="457200" lvl="1" indent="0">
              <a:buNone/>
            </a:pPr>
            <a:r>
              <a:rPr lang="en-US" dirty="0">
                <a:sym typeface="Wingdings" panose="05000000000000000000" pitchFamily="2" charset="2"/>
              </a:rPr>
              <a:t> </a:t>
            </a:r>
            <a:r>
              <a:rPr lang="en-US" b="1" dirty="0">
                <a:solidFill>
                  <a:srgbClr val="7889FB"/>
                </a:solidFill>
              </a:rPr>
              <a:t>fog/edge for </a:t>
            </a:r>
            <a:r>
              <a:rPr lang="en-US" b="1" dirty="0" err="1">
                <a:solidFill>
                  <a:srgbClr val="7889FB"/>
                </a:solidFill>
              </a:rPr>
              <a:t>IoT</a:t>
            </a:r>
            <a:r>
              <a:rPr lang="en-US" b="1" dirty="0">
                <a:solidFill>
                  <a:srgbClr val="7889FB"/>
                </a:solidFill>
              </a:rPr>
              <a:t> </a:t>
            </a:r>
            <a:r>
              <a:rPr lang="en-US" dirty="0"/>
              <a:t>the same?</a:t>
            </a:r>
          </a:p>
          <a:p>
            <a:pPr marL="457200" lvl="1" indent="0">
              <a:buNone/>
            </a:pPr>
            <a:endParaRPr lang="en-US" dirty="0"/>
          </a:p>
        </p:txBody>
      </p:sp>
      <p:sp>
        <p:nvSpPr>
          <p:cNvPr id="7" name="Text Placeholder 6"/>
          <p:cNvSpPr>
            <a:spLocks noGrp="1"/>
          </p:cNvSpPr>
          <p:nvPr>
            <p:ph type="body" sz="quarter" idx="14"/>
          </p:nvPr>
        </p:nvSpPr>
        <p:spPr/>
        <p:txBody>
          <a:bodyPr>
            <a:normAutofit lnSpcReduction="10000"/>
          </a:bodyPr>
          <a:lstStyle/>
          <a:p>
            <a:r>
              <a:rPr lang="en-US" dirty="0"/>
              <a:t>Cloud, Fog, and Edge Computing</a:t>
            </a:r>
          </a:p>
        </p:txBody>
      </p:sp>
      <p:pic>
        <p:nvPicPr>
          <p:cNvPr id="2" name="Picture 1"/>
          <p:cNvPicPr>
            <a:picLocks noChangeAspect="1"/>
          </p:cNvPicPr>
          <p:nvPr/>
        </p:nvPicPr>
        <p:blipFill>
          <a:blip r:embed="rId3"/>
          <a:stretch>
            <a:fillRect/>
          </a:stretch>
        </p:blipFill>
        <p:spPr>
          <a:xfrm>
            <a:off x="7950397" y="786433"/>
            <a:ext cx="967557" cy="548640"/>
          </a:xfrm>
          <a:prstGeom prst="rect">
            <a:avLst/>
          </a:prstGeom>
          <a:ln w="25400">
            <a:solidFill>
              <a:srgbClr val="7889FB"/>
            </a:solidFill>
          </a:ln>
        </p:spPr>
      </p:pic>
      <p:sp>
        <p:nvSpPr>
          <p:cNvPr id="3" name="TextBox 2"/>
          <p:cNvSpPr txBox="1"/>
          <p:nvPr/>
        </p:nvSpPr>
        <p:spPr>
          <a:xfrm>
            <a:off x="5985164" y="1395700"/>
            <a:ext cx="2965161" cy="954107"/>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[Maria </a:t>
            </a:r>
            <a:r>
              <a:rPr lang="en-US" sz="1400" dirty="0" err="1">
                <a:latin typeface="Calibri" panose="020F0502020204030204" pitchFamily="34" charset="0"/>
                <a:cs typeface="Calibri" panose="020F0502020204030204" pitchFamily="34" charset="0"/>
              </a:rPr>
              <a:t>Gorlatova</a:t>
            </a:r>
            <a:r>
              <a:rPr lang="en-US" sz="1400" dirty="0">
                <a:latin typeface="Calibri" panose="020F0502020204030204" pitchFamily="34" charset="0"/>
                <a:cs typeface="Calibri" panose="020F0502020204030204" pitchFamily="34" charset="0"/>
              </a:rPr>
              <a:t>: Special Topics: Edge Computing; </a:t>
            </a:r>
            <a:r>
              <a:rPr lang="en-US" sz="1400" dirty="0" err="1">
                <a:latin typeface="Calibri" panose="020F0502020204030204" pitchFamily="34" charset="0"/>
                <a:cs typeface="Calibri" panose="020F0502020204030204" pitchFamily="34" charset="0"/>
              </a:rPr>
              <a:t>IoT</a:t>
            </a:r>
            <a:r>
              <a:rPr lang="en-US" sz="1400" dirty="0">
                <a:latin typeface="Calibri" panose="020F0502020204030204" pitchFamily="34" charset="0"/>
                <a:cs typeface="Calibri" panose="020F0502020204030204" pitchFamily="34" charset="0"/>
              </a:rPr>
              <a:t> Meets the Cloud – The Origins of Edge Computing, </a:t>
            </a:r>
            <a:r>
              <a:rPr lang="en-US" sz="1400" b="1" dirty="0">
                <a:latin typeface="Calibri" panose="020F0502020204030204" pitchFamily="34" charset="0"/>
                <a:cs typeface="Calibri" panose="020F0502020204030204" pitchFamily="34" charset="0"/>
              </a:rPr>
              <a:t>Duke University 2018</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7845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867025" y="2900495"/>
            <a:ext cx="5564974" cy="3389961"/>
          </a:xfrm>
          <a:prstGeom prst="rect">
            <a:avLst/>
          </a:prstGeom>
        </p:spPr>
      </p:pic>
      <p:sp>
        <p:nvSpPr>
          <p:cNvPr id="2" name="Title 1"/>
          <p:cNvSpPr>
            <a:spLocks noGrp="1"/>
          </p:cNvSpPr>
          <p:nvPr>
            <p:ph type="title"/>
          </p:nvPr>
        </p:nvSpPr>
        <p:spPr/>
        <p:txBody>
          <a:bodyPr/>
          <a:lstStyle/>
          <a:p>
            <a:r>
              <a:rPr lang="en-US" dirty="0"/>
              <a:t>Example: AWS </a:t>
            </a:r>
            <a:r>
              <a:rPr lang="en-US" dirty="0" err="1"/>
              <a:t>Greengrass</a:t>
            </a:r>
            <a:endParaRPr lang="en-US" dirty="0"/>
          </a:p>
        </p:txBody>
      </p:sp>
      <p:sp>
        <p:nvSpPr>
          <p:cNvPr id="3" name="Content Placeholder 2"/>
          <p:cNvSpPr>
            <a:spLocks noGrp="1"/>
          </p:cNvSpPr>
          <p:nvPr>
            <p:ph idx="1"/>
          </p:nvPr>
        </p:nvSpPr>
        <p:spPr/>
        <p:txBody>
          <a:bodyPr/>
          <a:lstStyle/>
          <a:p>
            <a:r>
              <a:rPr lang="en-US" dirty="0"/>
              <a:t>Overview AWS </a:t>
            </a:r>
            <a:r>
              <a:rPr lang="en-US" dirty="0" err="1"/>
              <a:t>Greengrass</a:t>
            </a:r>
            <a:endParaRPr lang="en-US" dirty="0"/>
          </a:p>
          <a:p>
            <a:pPr lvl="1"/>
            <a:r>
              <a:rPr lang="en-US" dirty="0"/>
              <a:t>Combine </a:t>
            </a:r>
            <a:r>
              <a:rPr lang="en-US" b="1" dirty="0">
                <a:solidFill>
                  <a:srgbClr val="7889FB"/>
                </a:solidFill>
              </a:rPr>
              <a:t>cloud computing and groups of </a:t>
            </a:r>
            <a:r>
              <a:rPr lang="en-US" b="1" dirty="0" err="1">
                <a:solidFill>
                  <a:srgbClr val="7889FB"/>
                </a:solidFill>
              </a:rPr>
              <a:t>IoT</a:t>
            </a:r>
            <a:r>
              <a:rPr lang="en-US" b="1" dirty="0">
                <a:solidFill>
                  <a:srgbClr val="7889FB"/>
                </a:solidFill>
              </a:rPr>
              <a:t> devices</a:t>
            </a:r>
          </a:p>
          <a:p>
            <a:pPr lvl="1"/>
            <a:r>
              <a:rPr lang="en-US" dirty="0"/>
              <a:t>Cloud configuration, group cores, connected devices to groups</a:t>
            </a:r>
          </a:p>
          <a:p>
            <a:pPr lvl="1"/>
            <a:r>
              <a:rPr lang="en-US" dirty="0"/>
              <a:t>Run lambda functions (</a:t>
            </a:r>
            <a:r>
              <a:rPr lang="en-US" dirty="0" err="1"/>
              <a:t>FaaS</a:t>
            </a:r>
            <a:r>
              <a:rPr lang="en-US" dirty="0"/>
              <a:t>) in cloud, fog, and edge – partial autonomy</a:t>
            </a:r>
          </a:p>
          <a:p>
            <a:pPr lvl="1"/>
            <a:endParaRPr lang="en-US" dirty="0"/>
          </a:p>
          <a:p>
            <a:r>
              <a:rPr lang="en-US" dirty="0"/>
              <a:t>System Architecture</a:t>
            </a:r>
          </a:p>
          <a:p>
            <a:pPr lvl="1"/>
            <a:r>
              <a:rPr lang="en-US" dirty="0"/>
              <a:t>Central configuration and</a:t>
            </a:r>
            <a:br>
              <a:rPr lang="en-US" dirty="0"/>
            </a:br>
            <a:r>
              <a:rPr lang="en-US" dirty="0"/>
              <a:t>deployment</a:t>
            </a:r>
          </a:p>
          <a:p>
            <a:pPr lvl="1"/>
            <a:r>
              <a:rPr lang="en-US" dirty="0"/>
              <a:t>Decentralized</a:t>
            </a:r>
            <a:br>
              <a:rPr lang="en-US" dirty="0"/>
            </a:br>
            <a:r>
              <a:rPr lang="en-US" dirty="0"/>
              <a:t>operation</a:t>
            </a:r>
          </a:p>
        </p:txBody>
      </p:sp>
      <p:sp>
        <p:nvSpPr>
          <p:cNvPr id="4" name="Text Placeholder 3"/>
          <p:cNvSpPr>
            <a:spLocks noGrp="1"/>
          </p:cNvSpPr>
          <p:nvPr>
            <p:ph type="body" sz="quarter" idx="14"/>
          </p:nvPr>
        </p:nvSpPr>
        <p:spPr/>
        <p:txBody>
          <a:bodyPr>
            <a:normAutofit lnSpcReduction="10000"/>
          </a:bodyPr>
          <a:lstStyle/>
          <a:p>
            <a:r>
              <a:rPr lang="en-US" dirty="0"/>
              <a:t>Cloud, Fog, and Edge Computing</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8545" t="4364" r="29151" b="4242"/>
          <a:stretch/>
        </p:blipFill>
        <p:spPr>
          <a:xfrm>
            <a:off x="8251024" y="1108363"/>
            <a:ext cx="666930" cy="720437"/>
          </a:xfrm>
          <a:prstGeom prst="rect">
            <a:avLst/>
          </a:prstGeom>
        </p:spPr>
      </p:pic>
      <p:sp>
        <p:nvSpPr>
          <p:cNvPr id="7" name="TextBox 6"/>
          <p:cNvSpPr txBox="1"/>
          <p:nvPr/>
        </p:nvSpPr>
        <p:spPr>
          <a:xfrm>
            <a:off x="781050" y="5067300"/>
            <a:ext cx="2085975" cy="923330"/>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Customer Use cases:</a:t>
            </a:r>
            <a:r>
              <a:rPr lang="en-US" dirty="0">
                <a:latin typeface="Calibri" panose="020F0502020204030204" pitchFamily="34" charset="0"/>
                <a:cs typeface="Calibri" panose="020F0502020204030204" pitchFamily="34" charset="0"/>
              </a:rPr>
              <a:t> </a:t>
            </a:r>
            <a:br>
              <a:rPr lang="en-US" dirty="0">
                <a:latin typeface="Calibri" panose="020F0502020204030204" pitchFamily="34" charset="0"/>
                <a:cs typeface="Calibri" panose="020F0502020204030204" pitchFamily="34" charset="0"/>
              </a:rPr>
            </a:br>
            <a:r>
              <a:rPr lang="en-US" dirty="0">
                <a:solidFill>
                  <a:schemeClr val="accent1"/>
                </a:solidFill>
                <a:latin typeface="Calibri" panose="020F0502020204030204" pitchFamily="34" charset="0"/>
                <a:cs typeface="Calibri" panose="020F0502020204030204" pitchFamily="34" charset="0"/>
              </a:rPr>
              <a:t>“My data doesn’t reach the cloud”</a:t>
            </a:r>
          </a:p>
        </p:txBody>
      </p:sp>
      <p:sp>
        <p:nvSpPr>
          <p:cNvPr id="8" name="TextBox 7"/>
          <p:cNvSpPr txBox="1"/>
          <p:nvPr/>
        </p:nvSpPr>
        <p:spPr>
          <a:xfrm>
            <a:off x="6124575" y="706750"/>
            <a:ext cx="2692400" cy="523220"/>
          </a:xfrm>
          <a:prstGeom prst="rect">
            <a:avLst/>
          </a:prstGeom>
          <a:noFill/>
        </p:spPr>
        <p:txBody>
          <a:bodyPr wrap="square" lIns="0" rIns="0" rtlCol="0">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Credit:</a:t>
            </a:r>
            <a:r>
              <a:rPr lang="en-US" sz="1400"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hlinkClick r:id="rId5"/>
              </a:rPr>
              <a:t>https://aws.amazon.com/</a:t>
            </a:r>
            <a:br>
              <a:rPr lang="en-US" sz="1400" dirty="0">
                <a:latin typeface="Calibri" panose="020F0502020204030204" pitchFamily="34" charset="0"/>
                <a:cs typeface="Calibri" panose="020F0502020204030204" pitchFamily="34" charset="0"/>
                <a:hlinkClick r:id="rId5"/>
              </a:rPr>
            </a:br>
            <a:r>
              <a:rPr lang="en-US" sz="1400" dirty="0" err="1">
                <a:latin typeface="Calibri" panose="020F0502020204030204" pitchFamily="34" charset="0"/>
                <a:cs typeface="Calibri" panose="020F0502020204030204" pitchFamily="34" charset="0"/>
                <a:hlinkClick r:id="rId5"/>
              </a:rPr>
              <a:t>greengrass</a:t>
            </a:r>
            <a:r>
              <a:rPr lang="en-US" sz="1400" dirty="0">
                <a:latin typeface="Calibri" panose="020F0502020204030204" pitchFamily="34" charset="0"/>
                <a:cs typeface="Calibri" panose="020F0502020204030204" pitchFamily="34" charset="0"/>
                <a:hlinkClick r:id="rId5"/>
              </a:rPr>
              <a:t>/?nc1=h_ls</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1797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Federated ML </a:t>
            </a:r>
          </a:p>
        </p:txBody>
      </p:sp>
      <p:sp>
        <p:nvSpPr>
          <p:cNvPr id="3" name="Content Placeholder 2"/>
          <p:cNvSpPr>
            <a:spLocks noGrp="1"/>
          </p:cNvSpPr>
          <p:nvPr>
            <p:ph idx="1"/>
          </p:nvPr>
        </p:nvSpPr>
        <p:spPr/>
        <p:txBody>
          <a:bodyPr/>
          <a:lstStyle/>
          <a:p>
            <a:r>
              <a:rPr lang="en-US" dirty="0"/>
              <a:t>Overview Federated ML</a:t>
            </a:r>
          </a:p>
          <a:p>
            <a:pPr lvl="1"/>
            <a:r>
              <a:rPr lang="en-US" dirty="0"/>
              <a:t>Learn model </a:t>
            </a:r>
            <a:r>
              <a:rPr lang="en-US" b="1" dirty="0">
                <a:solidFill>
                  <a:schemeClr val="accent1"/>
                </a:solidFill>
              </a:rPr>
              <a:t>w/o central data consolidation</a:t>
            </a:r>
            <a:endParaRPr lang="en-US" dirty="0"/>
          </a:p>
          <a:p>
            <a:pPr lvl="1"/>
            <a:r>
              <a:rPr lang="en-US" b="1" dirty="0">
                <a:solidFill>
                  <a:schemeClr val="accent1"/>
                </a:solidFill>
              </a:rPr>
              <a:t>Privacy</a:t>
            </a:r>
            <a:r>
              <a:rPr lang="en-US" dirty="0"/>
              <a:t> vs </a:t>
            </a:r>
            <a:r>
              <a:rPr lang="en-US" b="1" dirty="0">
                <a:solidFill>
                  <a:srgbClr val="7889FB"/>
                </a:solidFill>
              </a:rPr>
              <a:t>personalization and sharing </a:t>
            </a:r>
            <a:br>
              <a:rPr lang="en-US" b="1" dirty="0">
                <a:solidFill>
                  <a:srgbClr val="7889FB"/>
                </a:solidFill>
              </a:rPr>
            </a:br>
            <a:r>
              <a:rPr lang="en-US" dirty="0">
                <a:solidFill>
                  <a:schemeClr val="tx1"/>
                </a:solidFill>
              </a:rPr>
              <a:t>(example application: voice recognition)</a:t>
            </a:r>
          </a:p>
          <a:p>
            <a:pPr lvl="1"/>
            <a:r>
              <a:rPr lang="en-US" dirty="0">
                <a:solidFill>
                  <a:schemeClr val="tx1"/>
                </a:solidFill>
              </a:rPr>
              <a:t>Adaptation of parameter server architecture,</a:t>
            </a:r>
            <a:br>
              <a:rPr lang="en-US" dirty="0">
                <a:solidFill>
                  <a:schemeClr val="tx1"/>
                </a:solidFill>
              </a:rPr>
            </a:br>
            <a:r>
              <a:rPr lang="en-US" dirty="0">
                <a:solidFill>
                  <a:schemeClr val="tx1"/>
                </a:solidFill>
              </a:rPr>
              <a:t>w/ random client sampling and </a:t>
            </a:r>
            <a:r>
              <a:rPr lang="en-US" b="1" dirty="0">
                <a:solidFill>
                  <a:srgbClr val="7889FB"/>
                </a:solidFill>
              </a:rPr>
              <a:t>distributed </a:t>
            </a:r>
            <a:r>
              <a:rPr lang="en-US" b="1" dirty="0" err="1">
                <a:solidFill>
                  <a:srgbClr val="7889FB"/>
                </a:solidFill>
              </a:rPr>
              <a:t>agg</a:t>
            </a:r>
            <a:r>
              <a:rPr lang="en-US" b="1" dirty="0">
                <a:solidFill>
                  <a:srgbClr val="7889FB"/>
                </a:solidFill>
              </a:rPr>
              <a:t>.</a:t>
            </a:r>
          </a:p>
          <a:p>
            <a:pPr lvl="1"/>
            <a:r>
              <a:rPr lang="en-US" dirty="0">
                <a:solidFill>
                  <a:schemeClr val="tx1"/>
                </a:solidFill>
              </a:rPr>
              <a:t>Training when </a:t>
            </a:r>
            <a:r>
              <a:rPr lang="en-US" dirty="0"/>
              <a:t>phone idle, charging, </a:t>
            </a:r>
            <a:r>
              <a:rPr lang="en-US" b="1" dirty="0">
                <a:solidFill>
                  <a:schemeClr val="accent1"/>
                </a:solidFill>
              </a:rPr>
              <a:t>and on </a:t>
            </a:r>
            <a:r>
              <a:rPr lang="en-US" b="1" dirty="0" err="1">
                <a:solidFill>
                  <a:schemeClr val="accent1"/>
                </a:solidFill>
              </a:rPr>
              <a:t>WiFi</a:t>
            </a:r>
            <a:r>
              <a:rPr lang="en-US" dirty="0">
                <a:solidFill>
                  <a:schemeClr val="tx1"/>
                </a:solidFill>
              </a:rPr>
              <a:t> </a:t>
            </a:r>
          </a:p>
          <a:p>
            <a:pPr lvl="1"/>
            <a:endParaRPr lang="en-US" sz="1200" dirty="0"/>
          </a:p>
          <a:p>
            <a:r>
              <a:rPr lang="en-US" dirty="0"/>
              <a:t>Example Data Ownership</a:t>
            </a:r>
          </a:p>
          <a:p>
            <a:pPr lvl="1"/>
            <a:r>
              <a:rPr lang="en-US" b="1" dirty="0">
                <a:solidFill>
                  <a:schemeClr val="accent1"/>
                </a:solidFill>
              </a:rPr>
              <a:t>Thought experiment:</a:t>
            </a:r>
            <a:r>
              <a:rPr lang="en-US" dirty="0"/>
              <a:t> </a:t>
            </a:r>
            <a:br>
              <a:rPr lang="en-US" dirty="0"/>
            </a:br>
            <a:r>
              <a:rPr lang="en-US" dirty="0"/>
              <a:t>B uses machine from A </a:t>
            </a:r>
            <a:br>
              <a:rPr lang="en-US" dirty="0"/>
            </a:br>
            <a:r>
              <a:rPr lang="en-US" dirty="0"/>
              <a:t>to test C’s equipment.</a:t>
            </a:r>
          </a:p>
          <a:p>
            <a:pPr lvl="1"/>
            <a:r>
              <a:rPr lang="en-US" dirty="0"/>
              <a:t>Who owns the data?</a:t>
            </a:r>
          </a:p>
          <a:p>
            <a:pPr marL="457200" lvl="1" indent="0">
              <a:buNone/>
            </a:pPr>
            <a:r>
              <a:rPr lang="en-US" b="1" dirty="0">
                <a:solidFill>
                  <a:schemeClr val="accent1"/>
                </a:solidFill>
              </a:rPr>
              <a:t>    Negotiated in bilateral contracts</a:t>
            </a:r>
          </a:p>
          <a:p>
            <a:pPr lvl="1"/>
            <a:endParaRPr lang="en-US" sz="700" b="1" dirty="0">
              <a:solidFill>
                <a:srgbClr val="7889FB"/>
              </a:solidFill>
            </a:endParaRPr>
          </a:p>
          <a:p>
            <a:pPr lvl="1"/>
            <a:r>
              <a:rPr lang="en-US" b="1" dirty="0">
                <a:solidFill>
                  <a:schemeClr val="tx1"/>
                </a:solidFill>
              </a:rPr>
              <a:t>Spectrum of Data Ownership:</a:t>
            </a:r>
            <a:r>
              <a:rPr lang="en-US" b="1" dirty="0">
                <a:solidFill>
                  <a:srgbClr val="7889FB"/>
                </a:solidFill>
              </a:rPr>
              <a:t> </a:t>
            </a:r>
            <a:r>
              <a:rPr lang="en-US" dirty="0">
                <a:solidFill>
                  <a:schemeClr val="tx1"/>
                </a:solidFill>
              </a:rPr>
              <a:t>Federated learning</a:t>
            </a:r>
            <a:r>
              <a:rPr lang="en-US" b="1" dirty="0">
                <a:solidFill>
                  <a:srgbClr val="7889FB"/>
                </a:solidFill>
              </a:rPr>
              <a:t> </a:t>
            </a:r>
            <a:r>
              <a:rPr lang="en-US" dirty="0"/>
              <a:t>might create </a:t>
            </a:r>
            <a:r>
              <a:rPr lang="en-US" b="1" dirty="0">
                <a:solidFill>
                  <a:srgbClr val="7889FB"/>
                </a:solidFill>
              </a:rPr>
              <a:t>new markets</a:t>
            </a:r>
          </a:p>
          <a:p>
            <a:endParaRPr lang="en-US" dirty="0">
              <a:solidFill>
                <a:schemeClr val="tx1"/>
              </a:solidFill>
            </a:endParaRPr>
          </a:p>
        </p:txBody>
      </p:sp>
      <p:sp>
        <p:nvSpPr>
          <p:cNvPr id="4" name="Text Placeholder 3"/>
          <p:cNvSpPr>
            <a:spLocks noGrp="1"/>
          </p:cNvSpPr>
          <p:nvPr>
            <p:ph type="body" sz="quarter" idx="14"/>
          </p:nvPr>
        </p:nvSpPr>
        <p:spPr/>
        <p:txBody>
          <a:bodyPr>
            <a:normAutofit lnSpcReduction="10000"/>
          </a:bodyPr>
          <a:lstStyle/>
          <a:p>
            <a:r>
              <a:rPr lang="en-US" dirty="0"/>
              <a:t>Cloud, Fog, and Edge Computing</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5631" r="27006"/>
          <a:stretch/>
        </p:blipFill>
        <p:spPr>
          <a:xfrm>
            <a:off x="7448257" y="2671699"/>
            <a:ext cx="255432" cy="51246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5631" r="27006"/>
          <a:stretch/>
        </p:blipFill>
        <p:spPr>
          <a:xfrm>
            <a:off x="6653133" y="2551120"/>
            <a:ext cx="255432" cy="51246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5631" r="27006"/>
          <a:stretch/>
        </p:blipFill>
        <p:spPr>
          <a:xfrm>
            <a:off x="8242958" y="2551119"/>
            <a:ext cx="255432" cy="512465"/>
          </a:xfrm>
          <a:prstGeom prst="rect">
            <a:avLst/>
          </a:prstGeom>
        </p:spPr>
      </p:pic>
      <p:pic>
        <p:nvPicPr>
          <p:cNvPr id="8" name="Picture 7"/>
          <p:cNvPicPr>
            <a:picLocks noChangeAspect="1"/>
          </p:cNvPicPr>
          <p:nvPr/>
        </p:nvPicPr>
        <p:blipFill>
          <a:blip r:embed="rId4"/>
          <a:stretch>
            <a:fillRect/>
          </a:stretch>
        </p:blipFill>
        <p:spPr>
          <a:xfrm>
            <a:off x="7347373" y="1667180"/>
            <a:ext cx="457200" cy="371475"/>
          </a:xfrm>
          <a:prstGeom prst="rect">
            <a:avLst/>
          </a:prstGeom>
        </p:spPr>
      </p:pic>
      <p:cxnSp>
        <p:nvCxnSpPr>
          <p:cNvPr id="9" name="Straight Arrow Connector 8"/>
          <p:cNvCxnSpPr>
            <a:endCxn id="6" idx="0"/>
          </p:cNvCxnSpPr>
          <p:nvPr/>
        </p:nvCxnSpPr>
        <p:spPr>
          <a:xfrm flipH="1">
            <a:off x="6780849" y="2038655"/>
            <a:ext cx="605652" cy="512465"/>
          </a:xfrm>
          <a:prstGeom prst="straightConnector1">
            <a:avLst/>
          </a:prstGeom>
          <a:ln w="19050">
            <a:solidFill>
              <a:srgbClr val="7889FB"/>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67334" y="1872492"/>
            <a:ext cx="519167"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W</a:t>
            </a:r>
          </a:p>
        </p:txBody>
      </p:sp>
      <p:cxnSp>
        <p:nvCxnSpPr>
          <p:cNvPr id="11" name="Straight Arrow Connector 10"/>
          <p:cNvCxnSpPr>
            <a:stCxn id="8" idx="2"/>
            <a:endCxn id="5" idx="0"/>
          </p:cNvCxnSpPr>
          <p:nvPr/>
        </p:nvCxnSpPr>
        <p:spPr>
          <a:xfrm>
            <a:off x="7575973" y="2038655"/>
            <a:ext cx="0" cy="633044"/>
          </a:xfrm>
          <a:prstGeom prst="straightConnector1">
            <a:avLst/>
          </a:prstGeom>
          <a:ln w="19050">
            <a:solidFill>
              <a:srgbClr val="7889FB"/>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7" idx="0"/>
          </p:cNvCxnSpPr>
          <p:nvPr/>
        </p:nvCxnSpPr>
        <p:spPr>
          <a:xfrm>
            <a:off x="7754710" y="2038655"/>
            <a:ext cx="615964" cy="512464"/>
          </a:xfrm>
          <a:prstGeom prst="straightConnector1">
            <a:avLst/>
          </a:prstGeom>
          <a:ln w="19050">
            <a:solidFill>
              <a:srgbClr val="7889FB"/>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53743" y="1854072"/>
            <a:ext cx="519167" cy="369332"/>
          </a:xfrm>
          <a:prstGeom prst="rect">
            <a:avLst/>
          </a:prstGeom>
          <a:noFill/>
        </p:spPr>
        <p:txBody>
          <a:bodyPr wrap="square" lIns="0" rIns="0" rtlCol="0">
            <a:spAutoFit/>
          </a:bodyPr>
          <a:lstStyle/>
          <a:p>
            <a:pPr algn="ctr"/>
            <a:r>
              <a:rPr lang="el-GR" dirty="0">
                <a:latin typeface="Calibri" panose="020F0502020204030204" pitchFamily="34" charset="0"/>
                <a:cs typeface="Calibri" panose="020F0502020204030204" pitchFamily="34" charset="0"/>
              </a:rPr>
              <a:t>Δ</a:t>
            </a:r>
            <a:r>
              <a:rPr lang="en-US" dirty="0">
                <a:latin typeface="Calibri" panose="020F0502020204030204" pitchFamily="34" charset="0"/>
                <a:cs typeface="Calibri" panose="020F0502020204030204" pitchFamily="34" charset="0"/>
              </a:rPr>
              <a:t>W</a:t>
            </a:r>
          </a:p>
        </p:txBody>
      </p:sp>
      <p:pic>
        <p:nvPicPr>
          <p:cNvPr id="14" name="Picture 13"/>
          <p:cNvPicPr>
            <a:picLocks noChangeAspect="1"/>
          </p:cNvPicPr>
          <p:nvPr/>
        </p:nvPicPr>
        <p:blipFill>
          <a:blip r:embed="rId5"/>
          <a:stretch>
            <a:fillRect/>
          </a:stretch>
        </p:blipFill>
        <p:spPr>
          <a:xfrm>
            <a:off x="8420465" y="724567"/>
            <a:ext cx="497489" cy="640080"/>
          </a:xfrm>
          <a:prstGeom prst="rect">
            <a:avLst/>
          </a:prstGeom>
          <a:ln w="25400">
            <a:solidFill>
              <a:srgbClr val="7889FB"/>
            </a:solidFill>
          </a:ln>
        </p:spPr>
      </p:pic>
      <p:sp>
        <p:nvSpPr>
          <p:cNvPr id="15" name="Rectangle 14"/>
          <p:cNvSpPr/>
          <p:nvPr/>
        </p:nvSpPr>
        <p:spPr>
          <a:xfrm>
            <a:off x="5884828" y="673390"/>
            <a:ext cx="2506484" cy="738664"/>
          </a:xfrm>
          <a:prstGeom prst="rect">
            <a:avLst/>
          </a:prstGeom>
        </p:spPr>
        <p:txBody>
          <a:bodyPr wrap="square">
            <a:spAutoFit/>
          </a:bodyPr>
          <a:lstStyle/>
          <a:p>
            <a:pPr algn="r"/>
            <a:r>
              <a:rPr lang="en-US" sz="1400" dirty="0">
                <a:latin typeface="Calibri" panose="020F0502020204030204" pitchFamily="34" charset="0"/>
                <a:cs typeface="Calibri" panose="020F0502020204030204" pitchFamily="34" charset="0"/>
              </a:rPr>
              <a:t>[Keith </a:t>
            </a:r>
            <a:r>
              <a:rPr lang="en-US" sz="1400" dirty="0" err="1">
                <a:latin typeface="Calibri" panose="020F0502020204030204" pitchFamily="34" charset="0"/>
                <a:cs typeface="Calibri" panose="020F0502020204030204" pitchFamily="34" charset="0"/>
              </a:rPr>
              <a:t>Bonawitz</a:t>
            </a:r>
            <a:r>
              <a:rPr lang="en-US" sz="1400" dirty="0">
                <a:latin typeface="Calibri" panose="020F0502020204030204" pitchFamily="34" charset="0"/>
                <a:cs typeface="Calibri" panose="020F0502020204030204" pitchFamily="34" charset="0"/>
              </a:rPr>
              <a:t> et al.:  Towards Federated Learning at Scale: System Design. </a:t>
            </a:r>
            <a:r>
              <a:rPr lang="en-US" sz="1400" b="1" dirty="0" err="1">
                <a:latin typeface="Calibri" panose="020F0502020204030204" pitchFamily="34" charset="0"/>
                <a:cs typeface="Calibri" panose="020F0502020204030204" pitchFamily="34" charset="0"/>
              </a:rPr>
              <a:t>SysML</a:t>
            </a:r>
            <a:r>
              <a:rPr lang="en-US" sz="1400" b="1" dirty="0">
                <a:latin typeface="Calibri" panose="020F0502020204030204" pitchFamily="34" charset="0"/>
                <a:cs typeface="Calibri" panose="020F0502020204030204" pitchFamily="34" charset="0"/>
              </a:rPr>
              <a:t> 2019</a:t>
            </a:r>
            <a:r>
              <a:rPr lang="en-US" sz="1400" dirty="0">
                <a:latin typeface="Calibri" panose="020F0502020204030204" pitchFamily="34" charset="0"/>
                <a:cs typeface="Calibri" panose="020F0502020204030204" pitchFamily="34" charset="0"/>
              </a:rPr>
              <a:t>]</a:t>
            </a:r>
          </a:p>
        </p:txBody>
      </p:sp>
      <p:sp>
        <p:nvSpPr>
          <p:cNvPr id="16" name="Can 15"/>
          <p:cNvSpPr/>
          <p:nvPr/>
        </p:nvSpPr>
        <p:spPr>
          <a:xfrm>
            <a:off x="6567949" y="3164500"/>
            <a:ext cx="432619" cy="275978"/>
          </a:xfrm>
          <a:prstGeom prst="can">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D1</a:t>
            </a:r>
          </a:p>
        </p:txBody>
      </p:sp>
      <p:sp>
        <p:nvSpPr>
          <p:cNvPr id="17" name="Can 16"/>
          <p:cNvSpPr/>
          <p:nvPr/>
        </p:nvSpPr>
        <p:spPr>
          <a:xfrm>
            <a:off x="7359447" y="3287404"/>
            <a:ext cx="432619" cy="275978"/>
          </a:xfrm>
          <a:prstGeom prst="can">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D2</a:t>
            </a:r>
          </a:p>
        </p:txBody>
      </p:sp>
      <p:sp>
        <p:nvSpPr>
          <p:cNvPr id="18" name="Can 17"/>
          <p:cNvSpPr/>
          <p:nvPr/>
        </p:nvSpPr>
        <p:spPr>
          <a:xfrm>
            <a:off x="8160780" y="3164499"/>
            <a:ext cx="432619" cy="275978"/>
          </a:xfrm>
          <a:prstGeom prst="can">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D3</a:t>
            </a:r>
          </a:p>
        </p:txBody>
      </p:sp>
      <p:grpSp>
        <p:nvGrpSpPr>
          <p:cNvPr id="28" name="Group 27"/>
          <p:cNvGrpSpPr/>
          <p:nvPr/>
        </p:nvGrpSpPr>
        <p:grpSpPr>
          <a:xfrm>
            <a:off x="4365524" y="3839224"/>
            <a:ext cx="4267205" cy="1470132"/>
            <a:chOff x="4365524" y="3839224"/>
            <a:chExt cx="4267205" cy="1470132"/>
          </a:xfrm>
        </p:grpSpPr>
        <p:pic>
          <p:nvPicPr>
            <p:cNvPr id="19" name="Picture 10" descr="https://upload.wikimedia.org/wikipedia/commons/thumb/d/d8/Emblem-person-blue.svg/1024px-Emblem-person-blu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0554" y="3839224"/>
              <a:ext cx="900732" cy="9007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https://upload.wikimedia.org/wikipedia/commons/thumb/1/1b/Emblem-person-red.svg/2000px-Emblem-person-red.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5673" y="3840263"/>
              <a:ext cx="899704" cy="8997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ttps://upload.wikimedia.org/wikipedia/commons/thumb/1/1b/Emblem-person-red.svg/2000px-Emblem-person-red.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6463" y="3840263"/>
              <a:ext cx="899704" cy="899700"/>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A434DDA1-2353-412C-8D69-82FE99A48981}"/>
                </a:ext>
              </a:extLst>
            </p:cNvPr>
            <p:cNvCxnSpPr>
              <a:cxnSpLocks/>
              <a:stCxn id="20" idx="3"/>
              <a:endCxn id="19" idx="1"/>
            </p:cNvCxnSpPr>
            <p:nvPr/>
          </p:nvCxnSpPr>
          <p:spPr>
            <a:xfrm flipV="1">
              <a:off x="5285377" y="4289594"/>
              <a:ext cx="765177" cy="519"/>
            </a:xfrm>
            <a:prstGeom prst="straightConnector1">
              <a:avLst/>
            </a:prstGeom>
            <a:ln w="19050">
              <a:solidFill>
                <a:srgbClr val="7889FB"/>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434DDA1-2353-412C-8D69-82FE99A48981}"/>
                </a:ext>
              </a:extLst>
            </p:cNvPr>
            <p:cNvCxnSpPr>
              <a:cxnSpLocks/>
              <a:stCxn id="19" idx="3"/>
              <a:endCxn id="21" idx="1"/>
            </p:cNvCxnSpPr>
            <p:nvPr/>
          </p:nvCxnSpPr>
          <p:spPr>
            <a:xfrm>
              <a:off x="6951286" y="4289594"/>
              <a:ext cx="765177" cy="519"/>
            </a:xfrm>
            <a:prstGeom prst="straightConnector1">
              <a:avLst/>
            </a:prstGeom>
            <a:ln w="19050">
              <a:solidFill>
                <a:srgbClr val="7889FB"/>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365524" y="4658108"/>
              <a:ext cx="943897"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Machine Vendor A</a:t>
              </a:r>
            </a:p>
          </p:txBody>
        </p:sp>
        <p:sp>
          <p:nvSpPr>
            <p:cNvPr id="25" name="TextBox 24"/>
            <p:cNvSpPr txBox="1"/>
            <p:nvPr/>
          </p:nvSpPr>
          <p:spPr>
            <a:xfrm>
              <a:off x="6022260" y="4663025"/>
              <a:ext cx="943897"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Middle Person B</a:t>
              </a:r>
            </a:p>
          </p:txBody>
        </p:sp>
        <p:sp>
          <p:nvSpPr>
            <p:cNvPr id="26" name="TextBox 25"/>
            <p:cNvSpPr txBox="1"/>
            <p:nvPr/>
          </p:nvSpPr>
          <p:spPr>
            <a:xfrm>
              <a:off x="7688832" y="4658107"/>
              <a:ext cx="943897"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Customer C</a:t>
              </a:r>
            </a:p>
          </p:txBody>
        </p:sp>
        <p:sp>
          <p:nvSpPr>
            <p:cNvPr id="27" name="Rectangle: Folded Corner 10">
              <a:extLst>
                <a:ext uri="{FF2B5EF4-FFF2-40B4-BE49-F238E27FC236}">
                  <a16:creationId xmlns:a16="http://schemas.microsoft.com/office/drawing/2014/main" id="{BA8AF161-9ED3-4F9E-9B60-41BEBA015E06}"/>
                </a:ext>
              </a:extLst>
            </p:cNvPr>
            <p:cNvSpPr/>
            <p:nvPr/>
          </p:nvSpPr>
          <p:spPr>
            <a:xfrm>
              <a:off x="7166539" y="4424900"/>
              <a:ext cx="352425" cy="476250"/>
            </a:xfrm>
            <a:prstGeom prst="foldedCorner">
              <a:avLst>
                <a:gd name="adj" fmla="val 40991"/>
              </a:avLst>
            </a:prstGeom>
            <a:solidFill>
              <a:schemeClr val="bg1"/>
            </a:solidFill>
            <a:ln w="19050">
              <a:solidFill>
                <a:srgbClr val="7889FB"/>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300" b="1" dirty="0">
                  <a:solidFill>
                    <a:schemeClr val="tx1"/>
                  </a:solidFill>
                  <a:latin typeface="Calibri" panose="020F0502020204030204" pitchFamily="34" charset="0"/>
                  <a:cs typeface="Calibri" panose="020F0502020204030204" pitchFamily="34" charset="0"/>
                </a:rPr>
                <a:t>XXXXXXXX</a:t>
              </a:r>
              <a:br>
                <a:rPr lang="en-US" sz="300" b="1" dirty="0">
                  <a:solidFill>
                    <a:schemeClr val="tx1"/>
                  </a:solidFill>
                  <a:latin typeface="Calibri" panose="020F0502020204030204" pitchFamily="34" charset="0"/>
                  <a:cs typeface="Calibri" panose="020F0502020204030204" pitchFamily="34" charset="0"/>
                </a:rPr>
              </a:br>
              <a:r>
                <a:rPr lang="en-US" sz="300" b="1" dirty="0">
                  <a:solidFill>
                    <a:schemeClr val="tx1"/>
                  </a:solidFill>
                  <a:latin typeface="Calibri" panose="020F0502020204030204" pitchFamily="34" charset="0"/>
                  <a:cs typeface="Calibri" panose="020F0502020204030204" pitchFamily="34" charset="0"/>
                </a:rPr>
                <a:t>XXXXXXXXXXXXXXXXXXXXXXX</a:t>
              </a:r>
            </a:p>
            <a:p>
              <a:r>
                <a:rPr lang="en-US" sz="300" b="1" dirty="0">
                  <a:solidFill>
                    <a:schemeClr val="tx1"/>
                  </a:solidFill>
                  <a:latin typeface="Calibri" panose="020F0502020204030204" pitchFamily="34" charset="0"/>
                  <a:cs typeface="Calibri" panose="020F0502020204030204" pitchFamily="34" charset="0"/>
                </a:rPr>
                <a:t>XXXXXXXX</a:t>
              </a:r>
            </a:p>
            <a:p>
              <a:r>
                <a:rPr lang="en-US" sz="300" b="1" dirty="0">
                  <a:solidFill>
                    <a:schemeClr val="tx1"/>
                  </a:solidFill>
                  <a:latin typeface="Calibri" panose="020F0502020204030204" pitchFamily="34" charset="0"/>
                  <a:cs typeface="Calibri" panose="020F0502020204030204" pitchFamily="34" charset="0"/>
                </a:rPr>
                <a:t>XXXXX</a:t>
              </a:r>
            </a:p>
          </p:txBody>
        </p:sp>
      </p:grpSp>
    </p:spTree>
    <p:extLst>
      <p:ext uri="{BB962C8B-B14F-4D97-AF65-F5344CB8AC3E}">
        <p14:creationId xmlns:p14="http://schemas.microsoft.com/office/powerpoint/2010/main" val="8153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Spectrum of Data Sharing</a:t>
            </a:r>
          </a:p>
        </p:txBody>
      </p:sp>
      <p:sp>
        <p:nvSpPr>
          <p:cNvPr id="3" name="Content Placeholder 2"/>
          <p:cNvSpPr>
            <a:spLocks noGrp="1"/>
          </p:cNvSpPr>
          <p:nvPr>
            <p:ph idx="1"/>
          </p:nvPr>
        </p:nvSpPr>
        <p:spPr/>
        <p:txBody>
          <a:bodyPr/>
          <a:lstStyle/>
          <a:p>
            <a:r>
              <a:rPr lang="en-US" dirty="0"/>
              <a:t>Fine-grained Spectrum</a:t>
            </a:r>
          </a:p>
          <a:p>
            <a:pPr lvl="1"/>
            <a:r>
              <a:rPr lang="en-US" dirty="0"/>
              <a:t>Spectrum of technologies with </a:t>
            </a:r>
            <a:r>
              <a:rPr lang="en-US" b="1" dirty="0">
                <a:solidFill>
                  <a:schemeClr val="accent1"/>
                </a:solidFill>
              </a:rPr>
              <a:t>performance/privacy/utility</a:t>
            </a:r>
            <a:r>
              <a:rPr lang="en-US" dirty="0">
                <a:solidFill>
                  <a:schemeClr val="tx1"/>
                </a:solidFill>
              </a:rPr>
              <a:t> tradeoffs</a:t>
            </a:r>
          </a:p>
          <a:p>
            <a:pPr lvl="1"/>
            <a:r>
              <a:rPr lang="en-US" dirty="0"/>
              <a:t>Different applications with different requirements </a:t>
            </a:r>
          </a:p>
          <a:p>
            <a:pPr lvl="1"/>
            <a:r>
              <a:rPr lang="en-US" b="1" dirty="0">
                <a:solidFill>
                  <a:srgbClr val="7889FB"/>
                </a:solidFill>
              </a:rPr>
              <a:t>Potential: </a:t>
            </a:r>
            <a:r>
              <a:rPr lang="en-US" dirty="0"/>
              <a:t>New markets for data-driven services in this spectrum</a:t>
            </a:r>
          </a:p>
          <a:p>
            <a:pPr marL="0" indent="0">
              <a:buNone/>
            </a:pPr>
            <a:endParaRPr lang="en-US" dirty="0"/>
          </a:p>
        </p:txBody>
      </p:sp>
      <p:sp>
        <p:nvSpPr>
          <p:cNvPr id="4" name="Text Placeholder 3"/>
          <p:cNvSpPr>
            <a:spLocks noGrp="1"/>
          </p:cNvSpPr>
          <p:nvPr>
            <p:ph type="body" sz="quarter" idx="14"/>
          </p:nvPr>
        </p:nvSpPr>
        <p:spPr/>
        <p:txBody>
          <a:bodyPr>
            <a:normAutofit lnSpcReduction="10000"/>
          </a:bodyPr>
          <a:lstStyle/>
          <a:p>
            <a:r>
              <a:rPr lang="en-US" dirty="0"/>
              <a:t>Cloud, Fog, and Edge Computing</a:t>
            </a:r>
          </a:p>
        </p:txBody>
      </p:sp>
      <p:cxnSp>
        <p:nvCxnSpPr>
          <p:cNvPr id="6" name="Straight Arrow Connector 5"/>
          <p:cNvCxnSpPr/>
          <p:nvPr/>
        </p:nvCxnSpPr>
        <p:spPr>
          <a:xfrm>
            <a:off x="721784" y="3860670"/>
            <a:ext cx="7570161" cy="0"/>
          </a:xfrm>
          <a:prstGeom prst="straightConnector1">
            <a:avLst/>
          </a:prstGeom>
          <a:ln w="31750">
            <a:solidFill>
              <a:schemeClr val="tx1"/>
            </a:solidFill>
            <a:headEnd type="triangle" w="med" len="lg"/>
            <a:tailEnd type="triangle" w="med" len="lg"/>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07815" y="4094017"/>
            <a:ext cx="1205345" cy="646331"/>
          </a:xfrm>
          <a:prstGeom prst="rect">
            <a:avLst/>
          </a:prstGeom>
          <a:noFill/>
        </p:spPr>
        <p:txBody>
          <a:bodyPr wrap="square" lIns="0" rIns="0" rtlCol="0">
            <a:spAutoFit/>
          </a:bodyPr>
          <a:lstStyle/>
          <a:p>
            <a:pPr algn="ctr"/>
            <a:r>
              <a:rPr lang="en-US" b="1" dirty="0">
                <a:solidFill>
                  <a:schemeClr val="accent1"/>
                </a:solidFill>
                <a:latin typeface="Calibri" panose="020F0502020204030204" pitchFamily="34" charset="0"/>
                <a:cs typeface="Calibri" panose="020F0502020204030204" pitchFamily="34" charset="0"/>
              </a:rPr>
              <a:t>Private</a:t>
            </a:r>
            <a:r>
              <a:rPr lang="en-US" b="1" dirty="0">
                <a:latin typeface="Calibri" panose="020F0502020204030204" pitchFamily="34" charset="0"/>
                <a:cs typeface="Calibri" panose="020F0502020204030204" pitchFamily="34" charset="0"/>
              </a:rPr>
              <a:t> Data </a:t>
            </a:r>
            <a:r>
              <a:rPr lang="en-US" dirty="0">
                <a:latin typeface="Calibri" panose="020F0502020204030204" pitchFamily="34" charset="0"/>
                <a:cs typeface="Calibri" panose="020F0502020204030204" pitchFamily="34" charset="0"/>
              </a:rPr>
              <a:t>(no sharing)</a:t>
            </a:r>
          </a:p>
        </p:txBody>
      </p:sp>
      <p:sp>
        <p:nvSpPr>
          <p:cNvPr id="9" name="TextBox 8"/>
          <p:cNvSpPr txBox="1"/>
          <p:nvPr/>
        </p:nvSpPr>
        <p:spPr>
          <a:xfrm>
            <a:off x="7665019" y="4090552"/>
            <a:ext cx="1205345" cy="1200329"/>
          </a:xfrm>
          <a:prstGeom prst="rect">
            <a:avLst/>
          </a:prstGeom>
          <a:noFill/>
        </p:spPr>
        <p:txBody>
          <a:bodyPr wrap="square" lIns="0" rIns="0" rtlCol="0">
            <a:spAutoFit/>
          </a:bodyPr>
          <a:lstStyle/>
          <a:p>
            <a:pPr algn="ctr"/>
            <a:r>
              <a:rPr lang="en-US" b="1" dirty="0">
                <a:solidFill>
                  <a:srgbClr val="7889FB"/>
                </a:solidFill>
                <a:latin typeface="Calibri" panose="020F0502020204030204" pitchFamily="34" charset="0"/>
                <a:cs typeface="Calibri" panose="020F0502020204030204" pitchFamily="34" charset="0"/>
              </a:rPr>
              <a:t>Public</a:t>
            </a:r>
            <a:r>
              <a:rPr lang="en-US" b="1" dirty="0">
                <a:latin typeface="Calibri" panose="020F0502020204030204" pitchFamily="34" charset="0"/>
                <a:cs typeface="Calibri" panose="020F0502020204030204" pitchFamily="34" charset="0"/>
              </a:rPr>
              <a:t> Data </a:t>
            </a:r>
            <a:r>
              <a:rPr lang="en-US" dirty="0">
                <a:latin typeface="Calibri" panose="020F0502020204030204" pitchFamily="34" charset="0"/>
                <a:cs typeface="Calibri" panose="020F0502020204030204" pitchFamily="34" charset="0"/>
              </a:rPr>
              <a:t>(full sharing, sharing w/ partners)</a:t>
            </a:r>
          </a:p>
        </p:txBody>
      </p:sp>
      <p:sp>
        <p:nvSpPr>
          <p:cNvPr id="13" name="TextBox 12"/>
          <p:cNvSpPr txBox="1"/>
          <p:nvPr/>
        </p:nvSpPr>
        <p:spPr>
          <a:xfrm>
            <a:off x="1165109" y="4090551"/>
            <a:ext cx="1920982" cy="1477328"/>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Privacy-</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enhancing Technologies </a:t>
            </a:r>
            <a:br>
              <a:rPr lang="en-US" b="1"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(FHE, MPC, Differential Privacy)</a:t>
            </a:r>
          </a:p>
        </p:txBody>
      </p:sp>
      <p:sp>
        <p:nvSpPr>
          <p:cNvPr id="14" name="TextBox 13"/>
          <p:cNvSpPr txBox="1"/>
          <p:nvPr/>
        </p:nvSpPr>
        <p:spPr>
          <a:xfrm>
            <a:off x="2782620" y="4087086"/>
            <a:ext cx="1920982" cy="1200329"/>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Aggregates </a:t>
            </a:r>
            <a:r>
              <a:rPr lang="en-US" dirty="0">
                <a:latin typeface="Calibri" panose="020F0502020204030204" pitchFamily="34" charset="0"/>
                <a:cs typeface="Calibri" panose="020F0502020204030204" pitchFamily="34" charset="0"/>
              </a:rPr>
              <a:t>(Federated ML, Federated w/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secure comm.)</a:t>
            </a:r>
          </a:p>
        </p:txBody>
      </p:sp>
      <p:sp>
        <p:nvSpPr>
          <p:cNvPr id="15" name="TextBox 14"/>
          <p:cNvSpPr txBox="1"/>
          <p:nvPr/>
        </p:nvSpPr>
        <p:spPr>
          <a:xfrm>
            <a:off x="5854876" y="4094012"/>
            <a:ext cx="1920982" cy="1477328"/>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Surrogate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Data </a:t>
            </a:r>
            <a:r>
              <a:rPr lang="en-US" dirty="0">
                <a:latin typeface="Calibri" panose="020F0502020204030204" pitchFamily="34" charset="0"/>
                <a:cs typeface="Calibri" panose="020F0502020204030204" pitchFamily="34" charset="0"/>
              </a:rPr>
              <a:t>(Characteristics-preserving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synthetic data)</a:t>
            </a:r>
          </a:p>
        </p:txBody>
      </p:sp>
      <p:cxnSp>
        <p:nvCxnSpPr>
          <p:cNvPr id="18" name="Straight Arrow Connector 17">
            <a:extLst>
              <a:ext uri="{FF2B5EF4-FFF2-40B4-BE49-F238E27FC236}">
                <a16:creationId xmlns:a16="http://schemas.microsoft.com/office/drawing/2014/main" id="{A434DDA1-2353-412C-8D69-82FE99A48981}"/>
              </a:ext>
            </a:extLst>
          </p:cNvPr>
          <p:cNvCxnSpPr>
            <a:cxnSpLocks/>
          </p:cNvCxnSpPr>
          <p:nvPr/>
        </p:nvCxnSpPr>
        <p:spPr>
          <a:xfrm flipV="1">
            <a:off x="1742081" y="3181772"/>
            <a:ext cx="5853675" cy="6931"/>
          </a:xfrm>
          <a:prstGeom prst="straightConnector1">
            <a:avLst/>
          </a:prstGeom>
          <a:ln w="19050">
            <a:solidFill>
              <a:srgbClr val="7889FB"/>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434DDA1-2353-412C-8D69-82FE99A48981}"/>
              </a:ext>
            </a:extLst>
          </p:cNvPr>
          <p:cNvCxnSpPr>
            <a:cxnSpLocks/>
          </p:cNvCxnSpPr>
          <p:nvPr/>
        </p:nvCxnSpPr>
        <p:spPr>
          <a:xfrm flipH="1">
            <a:off x="1492698" y="3408217"/>
            <a:ext cx="5853674" cy="0"/>
          </a:xfrm>
          <a:prstGeom prst="straightConnector1">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15635" y="3044536"/>
            <a:ext cx="1091049" cy="646331"/>
          </a:xfrm>
          <a:prstGeom prst="rect">
            <a:avLst/>
          </a:prstGeom>
          <a:noFill/>
        </p:spPr>
        <p:txBody>
          <a:bodyPr wrap="square" lIns="0" rIns="0" rtlCol="0">
            <a:spAutoFit/>
          </a:bodyPr>
          <a:lstStyle/>
          <a:p>
            <a:pPr algn="ctr"/>
            <a:r>
              <a:rPr lang="en-US" b="1" dirty="0">
                <a:solidFill>
                  <a:schemeClr val="accent1"/>
                </a:solidFill>
                <a:latin typeface="Calibri" panose="020F0502020204030204" pitchFamily="34" charset="0"/>
                <a:cs typeface="Calibri" panose="020F0502020204030204" pitchFamily="34" charset="0"/>
              </a:rPr>
              <a:t>Increasing Privacy</a:t>
            </a:r>
          </a:p>
        </p:txBody>
      </p:sp>
      <p:sp>
        <p:nvSpPr>
          <p:cNvPr id="27" name="TextBox 26"/>
          <p:cNvSpPr txBox="1"/>
          <p:nvPr/>
        </p:nvSpPr>
        <p:spPr>
          <a:xfrm>
            <a:off x="7696194" y="2843642"/>
            <a:ext cx="1091049" cy="646331"/>
          </a:xfrm>
          <a:prstGeom prst="rect">
            <a:avLst/>
          </a:prstGeom>
          <a:noFill/>
        </p:spPr>
        <p:txBody>
          <a:bodyPr wrap="square" lIns="0" rIns="0" rtlCol="0">
            <a:spAutoFit/>
          </a:bodyPr>
          <a:lstStyle/>
          <a:p>
            <a:pPr algn="ctr"/>
            <a:r>
              <a:rPr lang="en-US" b="1" dirty="0">
                <a:solidFill>
                  <a:srgbClr val="7889FB"/>
                </a:solidFill>
                <a:latin typeface="Calibri" panose="020F0502020204030204" pitchFamily="34" charset="0"/>
                <a:cs typeface="Calibri" panose="020F0502020204030204" pitchFamily="34" charset="0"/>
              </a:rPr>
              <a:t>Increasing Utility/Perf</a:t>
            </a:r>
          </a:p>
        </p:txBody>
      </p:sp>
      <p:sp>
        <p:nvSpPr>
          <p:cNvPr id="28" name="TextBox 27"/>
          <p:cNvSpPr txBox="1"/>
          <p:nvPr/>
        </p:nvSpPr>
        <p:spPr>
          <a:xfrm>
            <a:off x="4306622" y="4094012"/>
            <a:ext cx="1920982" cy="1200329"/>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Anonymized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Data </a:t>
            </a:r>
            <a:br>
              <a:rPr lang="en-US" b="1"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(k-anonymity, pseudonyms)</a:t>
            </a:r>
          </a:p>
        </p:txBody>
      </p:sp>
      <p:sp>
        <p:nvSpPr>
          <p:cNvPr id="29" name="Right Brace 28"/>
          <p:cNvSpPr/>
          <p:nvPr/>
        </p:nvSpPr>
        <p:spPr>
          <a:xfrm rot="5400000">
            <a:off x="3744932" y="1990843"/>
            <a:ext cx="313706" cy="7387943"/>
          </a:xfrm>
          <a:prstGeom prst="rightBrace">
            <a:avLst/>
          </a:prstGeom>
          <a:ln w="19050">
            <a:solidFill>
              <a:srgbClr val="7889FB"/>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789705" y="5964382"/>
            <a:ext cx="6269174" cy="369332"/>
          </a:xfrm>
          <a:prstGeom prst="rect">
            <a:avLst/>
          </a:prstGeom>
          <a:noFill/>
        </p:spPr>
        <p:txBody>
          <a:bodyPr wrap="square" lIns="0" rIns="0" rtlCol="0">
            <a:spAutoFit/>
          </a:bodyPr>
          <a:lstStyle/>
          <a:p>
            <a:pPr marL="0" lvl="1" algn="ctr"/>
            <a:r>
              <a:rPr lang="en-US" b="1" kern="0" dirty="0">
                <a:solidFill>
                  <a:srgbClr val="F70146"/>
                </a:solidFill>
                <a:latin typeface="Calibri" panose="020F0502020204030204" pitchFamily="34" charset="0"/>
                <a:cs typeface="Calibri" panose="020F0502020204030204" pitchFamily="34" charset="0"/>
              </a:rPr>
              <a:t>Key Property:</a:t>
            </a:r>
            <a:r>
              <a:rPr lang="en-US" b="1" kern="0" dirty="0">
                <a:latin typeface="Calibri" panose="020F0502020204030204" pitchFamily="34" charset="0"/>
                <a:cs typeface="Calibri" panose="020F0502020204030204" pitchFamily="34" charset="0"/>
              </a:rPr>
              <a:t> </a:t>
            </a:r>
            <a:r>
              <a:rPr lang="en-US" kern="0" dirty="0">
                <a:latin typeface="Calibri" panose="020F0502020204030204" pitchFamily="34" charset="0"/>
                <a:cs typeface="Calibri" panose="020F0502020204030204" pitchFamily="34" charset="0"/>
              </a:rPr>
              <a:t>no reconstruction of private raw data</a:t>
            </a:r>
          </a:p>
        </p:txBody>
      </p:sp>
    </p:spTree>
    <p:extLst>
      <p:ext uri="{BB962C8B-B14F-4D97-AF65-F5344CB8AC3E}">
        <p14:creationId xmlns:p14="http://schemas.microsoft.com/office/powerpoint/2010/main" val="326730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4" grpId="0"/>
      <p:bldP spid="15" grpId="0"/>
      <p:bldP spid="26" grpId="0"/>
      <p:bldP spid="27" grpId="0"/>
      <p:bldP spid="28" grpId="0"/>
      <p:bldP spid="29" grpId="0" animBg="1"/>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Course Outline Part B:</a:t>
            </a:r>
            <a:br>
              <a:rPr lang="en-US" dirty="0"/>
            </a:br>
            <a:r>
              <a:rPr lang="en-US" dirty="0"/>
              <a:t>Large-Scale Data Management and Analysis</a:t>
            </a:r>
          </a:p>
        </p:txBody>
      </p:sp>
      <p:sp>
        <p:nvSpPr>
          <p:cNvPr id="6" name="Rectangle 5"/>
          <p:cNvSpPr/>
          <p:nvPr/>
        </p:nvSpPr>
        <p:spPr>
          <a:xfrm>
            <a:off x="1304926" y="5372100"/>
            <a:ext cx="6505575" cy="552450"/>
          </a:xfrm>
          <a:prstGeom prst="rect">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07 Cloud Computing Fundamentals</a:t>
            </a:r>
            <a:endParaRPr lang="en-US" dirty="0">
              <a:latin typeface="Calibri" panose="020F0502020204030204" pitchFamily="34" charset="0"/>
              <a:cs typeface="Calibri" panose="020F0502020204030204" pitchFamily="34" charset="0"/>
            </a:endParaRPr>
          </a:p>
        </p:txBody>
      </p:sp>
      <p:sp>
        <p:nvSpPr>
          <p:cNvPr id="7" name="Rectangle 6"/>
          <p:cNvSpPr/>
          <p:nvPr/>
        </p:nvSpPr>
        <p:spPr>
          <a:xfrm>
            <a:off x="1304923" y="4697163"/>
            <a:ext cx="6505575" cy="5524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08 Cloud Resource Management and Scheduling</a:t>
            </a:r>
            <a:endParaRPr lang="en-US" dirty="0">
              <a:latin typeface="Calibri" panose="020F0502020204030204" pitchFamily="34" charset="0"/>
              <a:cs typeface="Calibri" panose="020F0502020204030204" pitchFamily="34" charset="0"/>
            </a:endParaRPr>
          </a:p>
        </p:txBody>
      </p:sp>
      <p:sp>
        <p:nvSpPr>
          <p:cNvPr id="8" name="Rectangle 7"/>
          <p:cNvSpPr/>
          <p:nvPr/>
        </p:nvSpPr>
        <p:spPr>
          <a:xfrm>
            <a:off x="1304926" y="3798978"/>
            <a:ext cx="6505574" cy="5524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09 Distributed Data Storage</a:t>
            </a:r>
            <a:endParaRPr lang="en-US" dirty="0">
              <a:latin typeface="Calibri" panose="020F0502020204030204" pitchFamily="34" charset="0"/>
              <a:cs typeface="Calibri" panose="020F0502020204030204" pitchFamily="34" charset="0"/>
            </a:endParaRPr>
          </a:p>
        </p:txBody>
      </p:sp>
      <p:sp>
        <p:nvSpPr>
          <p:cNvPr id="9" name="Rectangle 8"/>
          <p:cNvSpPr/>
          <p:nvPr/>
        </p:nvSpPr>
        <p:spPr>
          <a:xfrm>
            <a:off x="1304924" y="3124041"/>
            <a:ext cx="6505575" cy="5524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10 Distributed Data-Parallel Computation</a:t>
            </a:r>
            <a:endParaRPr lang="en-US" dirty="0">
              <a:latin typeface="Calibri" panose="020F0502020204030204" pitchFamily="34" charset="0"/>
              <a:cs typeface="Calibri" panose="020F0502020204030204" pitchFamily="34" charset="0"/>
            </a:endParaRPr>
          </a:p>
        </p:txBody>
      </p:sp>
      <p:sp>
        <p:nvSpPr>
          <p:cNvPr id="11" name="Rectangle 10"/>
          <p:cNvSpPr/>
          <p:nvPr/>
        </p:nvSpPr>
        <p:spPr>
          <a:xfrm>
            <a:off x="1304926" y="1962150"/>
            <a:ext cx="3143249" cy="7780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11 Distributed Stream</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Processing</a:t>
            </a:r>
            <a:endParaRPr lang="en-US" dirty="0">
              <a:latin typeface="Calibri" panose="020F0502020204030204" pitchFamily="34" charset="0"/>
              <a:cs typeface="Calibri" panose="020F0502020204030204" pitchFamily="34" charset="0"/>
            </a:endParaRPr>
          </a:p>
        </p:txBody>
      </p:sp>
      <p:sp>
        <p:nvSpPr>
          <p:cNvPr id="13" name="Rectangle 12"/>
          <p:cNvSpPr/>
          <p:nvPr/>
        </p:nvSpPr>
        <p:spPr>
          <a:xfrm>
            <a:off x="4667251" y="1962150"/>
            <a:ext cx="3143249" cy="7780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12 Distributed Machine Learning Systems</a:t>
            </a:r>
            <a:endParaRPr lang="en-US" dirty="0">
              <a:latin typeface="Calibri" panose="020F0502020204030204" pitchFamily="34" charset="0"/>
              <a:cs typeface="Calibri" panose="020F0502020204030204" pitchFamily="34" charset="0"/>
            </a:endParaRPr>
          </a:p>
        </p:txBody>
      </p:sp>
      <p:sp>
        <p:nvSpPr>
          <p:cNvPr id="3" name="Rectangle 2"/>
          <p:cNvSpPr/>
          <p:nvPr/>
        </p:nvSpPr>
        <p:spPr>
          <a:xfrm>
            <a:off x="1201413" y="3052183"/>
            <a:ext cx="6717640" cy="1348857"/>
          </a:xfrm>
          <a:prstGeom prst="rect">
            <a:avLst/>
          </a:prstGeom>
          <a:noFill/>
          <a:ln w="19050">
            <a:solidFill>
              <a:srgbClr val="7889F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201410" y="4645191"/>
            <a:ext cx="6714770" cy="1348857"/>
          </a:xfrm>
          <a:prstGeom prst="rect">
            <a:avLst/>
          </a:prstGeom>
          <a:noFill/>
          <a:ln w="19050">
            <a:solidFill>
              <a:srgbClr val="7889F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9510" y="3407435"/>
            <a:ext cx="1045137"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Compute/</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Storage</a:t>
            </a:r>
          </a:p>
        </p:txBody>
      </p:sp>
      <p:sp>
        <p:nvSpPr>
          <p:cNvPr id="14" name="TextBox 13"/>
          <p:cNvSpPr txBox="1"/>
          <p:nvPr/>
        </p:nvSpPr>
        <p:spPr>
          <a:xfrm>
            <a:off x="23006" y="5121210"/>
            <a:ext cx="1149651"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Infra</a:t>
            </a:r>
          </a:p>
        </p:txBody>
      </p:sp>
    </p:spTree>
    <p:extLst>
      <p:ext uri="{BB962C8B-B14F-4D97-AF65-F5344CB8AC3E}">
        <p14:creationId xmlns:p14="http://schemas.microsoft.com/office/powerpoint/2010/main" val="321230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3" grpId="0" animBg="1"/>
      <p:bldP spid="3"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Summary and </a:t>
            </a:r>
            <a:r>
              <a:rPr lang="en-US" dirty="0">
                <a:solidFill>
                  <a:schemeClr val="accent1"/>
                </a:solidFill>
              </a:rPr>
              <a:t>Q&amp;A</a:t>
            </a:r>
          </a:p>
        </p:txBody>
      </p:sp>
      <p:sp>
        <p:nvSpPr>
          <p:cNvPr id="6" name="Content Placeholder 5"/>
          <p:cNvSpPr>
            <a:spLocks noGrp="1"/>
          </p:cNvSpPr>
          <p:nvPr>
            <p:ph idx="1"/>
          </p:nvPr>
        </p:nvSpPr>
        <p:spPr>
          <a:xfrm>
            <a:off x="720725" y="1310400"/>
            <a:ext cx="8229600" cy="4975848"/>
          </a:xfrm>
        </p:spPr>
        <p:txBody>
          <a:bodyPr/>
          <a:lstStyle/>
          <a:p>
            <a:r>
              <a:rPr lang="en-US" dirty="0">
                <a:solidFill>
                  <a:schemeClr val="tx1"/>
                </a:solidFill>
              </a:rPr>
              <a:t>Cloud Computing Motivation and Terminology</a:t>
            </a:r>
          </a:p>
          <a:p>
            <a:r>
              <a:rPr lang="en-US" dirty="0">
                <a:solidFill>
                  <a:schemeClr val="tx1"/>
                </a:solidFill>
              </a:rPr>
              <a:t>Cloud Computing Service Models</a:t>
            </a:r>
          </a:p>
          <a:p>
            <a:r>
              <a:rPr lang="en-US" dirty="0">
                <a:solidFill>
                  <a:schemeClr val="tx1"/>
                </a:solidFill>
              </a:rPr>
              <a:t>Cloud, Fog, and Edge Computing</a:t>
            </a:r>
          </a:p>
          <a:p>
            <a:pPr lvl="1"/>
            <a:endParaRPr lang="en-US" dirty="0"/>
          </a:p>
          <a:p>
            <a:r>
              <a:rPr lang="en-US" dirty="0"/>
              <a:t>Next Lectures </a:t>
            </a:r>
          </a:p>
          <a:p>
            <a:pPr lvl="1"/>
            <a:r>
              <a:rPr lang="en-US" b="1" dirty="0">
                <a:solidFill>
                  <a:srgbClr val="7889FB"/>
                </a:solidFill>
              </a:rPr>
              <a:t>08 Cloud Resource Management and Scheduling</a:t>
            </a:r>
            <a:r>
              <a:rPr lang="en-US" dirty="0">
                <a:solidFill>
                  <a:schemeClr val="tx1"/>
                </a:solidFill>
              </a:rPr>
              <a:t> [Dec 01]</a:t>
            </a:r>
          </a:p>
        </p:txBody>
      </p:sp>
    </p:spTree>
    <p:extLst>
      <p:ext uri="{BB962C8B-B14F-4D97-AF65-F5344CB8AC3E}">
        <p14:creationId xmlns:p14="http://schemas.microsoft.com/office/powerpoint/2010/main" val="315456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4" name="Content Placeholder 3"/>
          <p:cNvSpPr>
            <a:spLocks noGrp="1"/>
          </p:cNvSpPr>
          <p:nvPr>
            <p:ph idx="1"/>
          </p:nvPr>
        </p:nvSpPr>
        <p:spPr/>
        <p:txBody>
          <a:bodyPr/>
          <a:lstStyle/>
          <a:p>
            <a:r>
              <a:rPr lang="en-US" dirty="0">
                <a:solidFill>
                  <a:schemeClr val="tx1"/>
                </a:solidFill>
              </a:rPr>
              <a:t>Motivation and Terminology</a:t>
            </a:r>
          </a:p>
          <a:p>
            <a:r>
              <a:rPr lang="en-US" dirty="0">
                <a:solidFill>
                  <a:schemeClr val="tx1"/>
                </a:solidFill>
              </a:rPr>
              <a:t>Cloud Computing Service Models</a:t>
            </a:r>
          </a:p>
          <a:p>
            <a:r>
              <a:rPr lang="en-US" dirty="0">
                <a:solidFill>
                  <a:schemeClr val="tx1"/>
                </a:solidFill>
              </a:rPr>
              <a:t>Cloud, Fog, and Edge Computing</a:t>
            </a:r>
          </a:p>
        </p:txBody>
      </p:sp>
    </p:spTree>
    <p:extLst>
      <p:ext uri="{BB962C8B-B14F-4D97-AF65-F5344CB8AC3E}">
        <p14:creationId xmlns:p14="http://schemas.microsoft.com/office/powerpoint/2010/main" val="4276290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Motivation and Terminology</a:t>
            </a:r>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1258981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Motivation Cloud Computing </a:t>
            </a:r>
          </a:p>
        </p:txBody>
      </p:sp>
      <p:sp>
        <p:nvSpPr>
          <p:cNvPr id="6" name="Content Placeholder 5"/>
          <p:cNvSpPr>
            <a:spLocks noGrp="1"/>
          </p:cNvSpPr>
          <p:nvPr>
            <p:ph idx="1"/>
          </p:nvPr>
        </p:nvSpPr>
        <p:spPr/>
        <p:txBody>
          <a:bodyPr/>
          <a:lstStyle/>
          <a:p>
            <a:r>
              <a:rPr lang="en-US" dirty="0"/>
              <a:t>Definition Cloud Computing</a:t>
            </a:r>
          </a:p>
          <a:p>
            <a:pPr lvl="1"/>
            <a:r>
              <a:rPr lang="en-US" b="1" dirty="0">
                <a:solidFill>
                  <a:srgbClr val="7889FB"/>
                </a:solidFill>
              </a:rPr>
              <a:t>On-demand, remote storage and compute resources, or services</a:t>
            </a:r>
          </a:p>
          <a:p>
            <a:pPr lvl="1"/>
            <a:r>
              <a:rPr lang="en-US" b="1" dirty="0">
                <a:solidFill>
                  <a:schemeClr val="accent1"/>
                </a:solidFill>
              </a:rPr>
              <a:t>User:</a:t>
            </a:r>
            <a:r>
              <a:rPr lang="en-US" dirty="0"/>
              <a:t> computing as a utility (similar to energy, water, internet services)</a:t>
            </a:r>
          </a:p>
          <a:p>
            <a:pPr lvl="1"/>
            <a:r>
              <a:rPr lang="en-US" b="1" dirty="0">
                <a:solidFill>
                  <a:schemeClr val="accent1"/>
                </a:solidFill>
              </a:rPr>
              <a:t>Cloud provider:</a:t>
            </a:r>
            <a:r>
              <a:rPr lang="en-US" dirty="0"/>
              <a:t> computation in data centers / multi-tenancy</a:t>
            </a:r>
          </a:p>
          <a:p>
            <a:pPr lvl="1"/>
            <a:endParaRPr lang="en-US" sz="700" dirty="0"/>
          </a:p>
          <a:p>
            <a:r>
              <a:rPr lang="en-US" dirty="0"/>
              <a:t>Service Models </a:t>
            </a:r>
          </a:p>
          <a:p>
            <a:pPr lvl="1"/>
            <a:r>
              <a:rPr lang="en-US" b="1" dirty="0">
                <a:solidFill>
                  <a:schemeClr val="accent1"/>
                </a:solidFill>
              </a:rPr>
              <a:t>IaaS: Infrastructure as a service </a:t>
            </a:r>
            <a:r>
              <a:rPr lang="en-US" dirty="0"/>
              <a:t>(e.g., storage/compute nodes)</a:t>
            </a:r>
          </a:p>
          <a:p>
            <a:pPr lvl="1"/>
            <a:r>
              <a:rPr lang="en-US" b="1" dirty="0">
                <a:solidFill>
                  <a:schemeClr val="accent1"/>
                </a:solidFill>
              </a:rPr>
              <a:t>PaaS: Platform as a service</a:t>
            </a:r>
            <a:r>
              <a:rPr lang="en-US" dirty="0"/>
              <a:t> (e.g., distributed systems/frameworks)</a:t>
            </a:r>
          </a:p>
          <a:p>
            <a:pPr lvl="1"/>
            <a:r>
              <a:rPr lang="en-US" b="1" dirty="0">
                <a:solidFill>
                  <a:schemeClr val="accent1"/>
                </a:solidFill>
              </a:rPr>
              <a:t>SaaS: Software as a Service</a:t>
            </a:r>
            <a:r>
              <a:rPr lang="en-US" dirty="0"/>
              <a:t> (e.g., email, databases, office, </a:t>
            </a:r>
            <a:r>
              <a:rPr lang="en-US" dirty="0" err="1"/>
              <a:t>github</a:t>
            </a:r>
            <a:r>
              <a:rPr lang="en-US" dirty="0"/>
              <a:t>)</a:t>
            </a:r>
          </a:p>
          <a:p>
            <a:pPr lvl="1"/>
            <a:endParaRPr lang="en-US" sz="700" dirty="0"/>
          </a:p>
          <a:p>
            <a:pPr marL="0" indent="0">
              <a:buNone/>
            </a:pPr>
            <a:r>
              <a:rPr lang="en-AT" dirty="0">
                <a:solidFill>
                  <a:schemeClr val="accent1"/>
                </a:solidFill>
                <a:sym typeface="Wingdings" panose="05000000000000000000" pitchFamily="2" charset="2"/>
              </a:rPr>
              <a:t></a:t>
            </a:r>
            <a:r>
              <a:rPr lang="en-US" dirty="0">
                <a:sym typeface="Wingdings" panose="05000000000000000000" pitchFamily="2" charset="2"/>
              </a:rPr>
              <a:t> </a:t>
            </a:r>
            <a:r>
              <a:rPr lang="en-US" dirty="0">
                <a:solidFill>
                  <a:schemeClr val="accent1"/>
                </a:solidFill>
              </a:rPr>
              <a:t>Transforming</a:t>
            </a:r>
            <a:r>
              <a:rPr lang="en-US" dirty="0"/>
              <a:t> IT Industry/Landscape</a:t>
            </a:r>
          </a:p>
          <a:p>
            <a:pPr lvl="1"/>
            <a:r>
              <a:rPr lang="en-US" dirty="0"/>
              <a:t>Since ~2010 increasing move from on-</a:t>
            </a:r>
            <a:r>
              <a:rPr lang="en-US" dirty="0" err="1"/>
              <a:t>prem</a:t>
            </a:r>
            <a:r>
              <a:rPr lang="en-US" dirty="0"/>
              <a:t> to cloud resources</a:t>
            </a:r>
          </a:p>
          <a:p>
            <a:pPr lvl="1"/>
            <a:r>
              <a:rPr lang="en-US" dirty="0"/>
              <a:t>System software licenses become increasingly irrelevant</a:t>
            </a:r>
          </a:p>
          <a:p>
            <a:pPr lvl="1"/>
            <a:r>
              <a:rPr lang="en-US" dirty="0"/>
              <a:t>Few cloud providers dominate IaaS/PaaS/SaaS markets (w/ 2023 revenue):</a:t>
            </a:r>
            <a:br>
              <a:rPr lang="en-US" dirty="0"/>
            </a:br>
            <a:r>
              <a:rPr lang="en-US" b="1" dirty="0">
                <a:solidFill>
                  <a:srgbClr val="7889FB"/>
                </a:solidFill>
              </a:rPr>
              <a:t>Microsoft Cloud</a:t>
            </a:r>
            <a:r>
              <a:rPr lang="en-US" dirty="0"/>
              <a:t> ($ 111.6B), </a:t>
            </a:r>
            <a:r>
              <a:rPr lang="en-US" b="1" dirty="0">
                <a:solidFill>
                  <a:srgbClr val="7889FB"/>
                </a:solidFill>
              </a:rPr>
              <a:t>Amazon AWS</a:t>
            </a:r>
            <a:r>
              <a:rPr lang="en-US" dirty="0"/>
              <a:t> ($ 88B), </a:t>
            </a:r>
            <a:r>
              <a:rPr lang="en-US" b="1" dirty="0">
                <a:solidFill>
                  <a:srgbClr val="7889FB"/>
                </a:solidFill>
              </a:rPr>
              <a:t>Google Cloud</a:t>
            </a:r>
            <a:r>
              <a:rPr lang="en-US" dirty="0"/>
              <a:t> (8.41B), </a:t>
            </a:r>
            <a:r>
              <a:rPr lang="en-US" b="1" dirty="0">
                <a:solidFill>
                  <a:srgbClr val="7889FB"/>
                </a:solidFill>
              </a:rPr>
              <a:t>IBM Cloud</a:t>
            </a:r>
            <a:r>
              <a:rPr lang="en-US" dirty="0"/>
              <a:t> ($ 20.8B), </a:t>
            </a:r>
            <a:r>
              <a:rPr lang="en-US" b="1" dirty="0">
                <a:solidFill>
                  <a:srgbClr val="7889FB"/>
                </a:solidFill>
              </a:rPr>
              <a:t>Oracle Cloud</a:t>
            </a:r>
            <a:r>
              <a:rPr lang="en-US" dirty="0"/>
              <a:t> ($ 35.3B), </a:t>
            </a:r>
            <a:r>
              <a:rPr lang="en-US" b="1" dirty="0">
                <a:solidFill>
                  <a:srgbClr val="7889FB"/>
                </a:solidFill>
              </a:rPr>
              <a:t>Alibaba Cloud</a:t>
            </a:r>
            <a:r>
              <a:rPr lang="en-US" dirty="0"/>
              <a:t> ($ 3,789M) </a:t>
            </a:r>
            <a:br>
              <a:rPr lang="en-US" dirty="0"/>
            </a:br>
            <a:endParaRPr lang="en-US" dirty="0"/>
          </a:p>
          <a:p>
            <a:pPr lvl="1"/>
            <a:endParaRPr lang="en-US" dirty="0"/>
          </a:p>
        </p:txBody>
      </p:sp>
      <p:sp>
        <p:nvSpPr>
          <p:cNvPr id="7" name="Text Placeholder 6"/>
          <p:cNvSpPr>
            <a:spLocks noGrp="1"/>
          </p:cNvSpPr>
          <p:nvPr>
            <p:ph type="body" sz="quarter" idx="14"/>
          </p:nvPr>
        </p:nvSpPr>
        <p:spPr/>
        <p:txBody>
          <a:bodyPr>
            <a:normAutofit lnSpcReduction="10000"/>
          </a:bodyPr>
          <a:lstStyle/>
          <a:p>
            <a:r>
              <a:rPr lang="en-US" dirty="0"/>
              <a:t>Motivation and Terminology</a:t>
            </a:r>
          </a:p>
        </p:txBody>
      </p:sp>
    </p:spTree>
    <p:extLst>
      <p:ext uri="{BB962C8B-B14F-4D97-AF65-F5344CB8AC3E}">
        <p14:creationId xmlns:p14="http://schemas.microsoft.com/office/powerpoint/2010/main" val="69120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Cloud Computing, cont.</a:t>
            </a:r>
          </a:p>
        </p:txBody>
      </p:sp>
      <p:sp>
        <p:nvSpPr>
          <p:cNvPr id="3" name="Content Placeholder 2"/>
          <p:cNvSpPr>
            <a:spLocks noGrp="1"/>
          </p:cNvSpPr>
          <p:nvPr>
            <p:ph idx="1"/>
          </p:nvPr>
        </p:nvSpPr>
        <p:spPr/>
        <p:txBody>
          <a:bodyPr/>
          <a:lstStyle/>
          <a:p>
            <a:r>
              <a:rPr lang="en-US" dirty="0"/>
              <a:t>Argument #1: </a:t>
            </a:r>
            <a:r>
              <a:rPr lang="en-US" dirty="0">
                <a:solidFill>
                  <a:schemeClr val="accent1"/>
                </a:solidFill>
              </a:rPr>
              <a:t>Pay as you go</a:t>
            </a:r>
          </a:p>
          <a:p>
            <a:pPr lvl="1"/>
            <a:r>
              <a:rPr lang="en-US" dirty="0"/>
              <a:t>No upfront cost for infrastructure</a:t>
            </a:r>
          </a:p>
          <a:p>
            <a:pPr lvl="1"/>
            <a:r>
              <a:rPr lang="en-US" dirty="0"/>
              <a:t>Variable utilization </a:t>
            </a:r>
            <a:r>
              <a:rPr lang="en-AT" dirty="0">
                <a:sym typeface="Wingdings" panose="05000000000000000000" pitchFamily="2" charset="2"/>
              </a:rPr>
              <a:t></a:t>
            </a:r>
            <a:r>
              <a:rPr lang="en-US" dirty="0">
                <a:sym typeface="Wingdings" panose="05000000000000000000" pitchFamily="2" charset="2"/>
              </a:rPr>
              <a:t> over-provisioning</a:t>
            </a:r>
            <a:endParaRPr lang="en-US" dirty="0"/>
          </a:p>
          <a:p>
            <a:pPr lvl="1"/>
            <a:r>
              <a:rPr lang="en-US" b="1" dirty="0">
                <a:solidFill>
                  <a:srgbClr val="7889FB"/>
                </a:solidFill>
              </a:rPr>
              <a:t>Pay per use or acquired resources</a:t>
            </a:r>
          </a:p>
          <a:p>
            <a:pPr lvl="1"/>
            <a:endParaRPr lang="en-US" sz="1200" dirty="0"/>
          </a:p>
          <a:p>
            <a:r>
              <a:rPr lang="en-US" dirty="0"/>
              <a:t>Argument #2: </a:t>
            </a:r>
            <a:r>
              <a:rPr lang="en-US" dirty="0">
                <a:solidFill>
                  <a:schemeClr val="accent1"/>
                </a:solidFill>
              </a:rPr>
              <a:t>Economies of Scale</a:t>
            </a:r>
          </a:p>
          <a:p>
            <a:pPr lvl="1"/>
            <a:r>
              <a:rPr lang="en-US" dirty="0"/>
              <a:t>Purchasing and managing IT infrastructure at scale </a:t>
            </a:r>
            <a:r>
              <a:rPr lang="en-AT" b="1" dirty="0">
                <a:solidFill>
                  <a:srgbClr val="7889FB"/>
                </a:solidFill>
                <a:sym typeface="Wingdings" panose="05000000000000000000" pitchFamily="2" charset="2"/>
              </a:rPr>
              <a:t></a:t>
            </a:r>
            <a:r>
              <a:rPr lang="en-US" b="1" dirty="0">
                <a:solidFill>
                  <a:srgbClr val="7889FB"/>
                </a:solidFill>
                <a:sym typeface="Wingdings" panose="05000000000000000000" pitchFamily="2" charset="2"/>
              </a:rPr>
              <a:t> lower cost</a:t>
            </a:r>
            <a:br>
              <a:rPr lang="en-US" b="1" dirty="0">
                <a:solidFill>
                  <a:srgbClr val="7889FB"/>
                </a:solidFill>
                <a:sym typeface="Wingdings" panose="05000000000000000000" pitchFamily="2" charset="2"/>
              </a:rPr>
            </a:br>
            <a:r>
              <a:rPr lang="en-US" dirty="0">
                <a:solidFill>
                  <a:schemeClr val="tx1"/>
                </a:solidFill>
                <a:sym typeface="Wingdings" panose="05000000000000000000" pitchFamily="2" charset="2"/>
              </a:rPr>
              <a:t>(a</a:t>
            </a:r>
            <a:r>
              <a:rPr lang="en-US" dirty="0">
                <a:solidFill>
                  <a:schemeClr val="tx1"/>
                </a:solidFill>
              </a:rPr>
              <a:t>pplies to both HW resources and IT infrastructure/system experts</a:t>
            </a:r>
            <a:r>
              <a:rPr lang="en-US" dirty="0">
                <a:solidFill>
                  <a:schemeClr val="tx1"/>
                </a:solidFill>
                <a:sym typeface="Wingdings" panose="05000000000000000000" pitchFamily="2" charset="2"/>
              </a:rPr>
              <a:t>)</a:t>
            </a:r>
            <a:endParaRPr lang="en-US" dirty="0">
              <a:solidFill>
                <a:schemeClr val="tx1"/>
              </a:solidFill>
            </a:endParaRPr>
          </a:p>
          <a:p>
            <a:pPr lvl="1"/>
            <a:r>
              <a:rPr lang="en-US" dirty="0"/>
              <a:t>Focus on </a:t>
            </a:r>
            <a:r>
              <a:rPr lang="en-US" b="1" dirty="0">
                <a:solidFill>
                  <a:srgbClr val="7889FB"/>
                </a:solidFill>
              </a:rPr>
              <a:t>scale-out on commodity HW </a:t>
            </a:r>
            <a:r>
              <a:rPr lang="en-US" dirty="0"/>
              <a:t>over scale-up </a:t>
            </a:r>
            <a:r>
              <a:rPr lang="en-AT" b="1" dirty="0">
                <a:solidFill>
                  <a:srgbClr val="7889FB"/>
                </a:solidFill>
                <a:sym typeface="Wingdings" panose="05000000000000000000" pitchFamily="2" charset="2"/>
              </a:rPr>
              <a:t></a:t>
            </a:r>
            <a:r>
              <a:rPr lang="en-US" b="1" dirty="0">
                <a:solidFill>
                  <a:srgbClr val="7889FB"/>
                </a:solidFill>
                <a:sym typeface="Wingdings" panose="05000000000000000000" pitchFamily="2" charset="2"/>
              </a:rPr>
              <a:t> lower cost</a:t>
            </a:r>
            <a:endParaRPr lang="en-US" dirty="0"/>
          </a:p>
          <a:p>
            <a:pPr lvl="1"/>
            <a:endParaRPr lang="en-US" sz="1200" dirty="0"/>
          </a:p>
          <a:p>
            <a:r>
              <a:rPr lang="en-US" dirty="0"/>
              <a:t>Argument #3: </a:t>
            </a:r>
            <a:r>
              <a:rPr lang="en-US" dirty="0">
                <a:solidFill>
                  <a:schemeClr val="accent1"/>
                </a:solidFill>
              </a:rPr>
              <a:t>Elasticity</a:t>
            </a:r>
            <a:r>
              <a:rPr lang="en-US" dirty="0"/>
              <a:t> </a:t>
            </a:r>
          </a:p>
          <a:p>
            <a:pPr lvl="1"/>
            <a:r>
              <a:rPr lang="en-US" dirty="0"/>
              <a:t>Assuming perfect scalability, work done </a:t>
            </a:r>
            <a:br>
              <a:rPr lang="en-US" dirty="0"/>
            </a:br>
            <a:r>
              <a:rPr lang="en-US" dirty="0"/>
              <a:t>in </a:t>
            </a:r>
            <a:r>
              <a:rPr lang="en-US" b="1" dirty="0">
                <a:solidFill>
                  <a:srgbClr val="7889FB"/>
                </a:solidFill>
              </a:rPr>
              <a:t>constant time * resources </a:t>
            </a:r>
          </a:p>
          <a:p>
            <a:pPr lvl="1"/>
            <a:r>
              <a:rPr lang="en-US" dirty="0"/>
              <a:t>Given virtually unlimited resources</a:t>
            </a:r>
            <a:br>
              <a:rPr lang="en-US" dirty="0"/>
            </a:br>
            <a:r>
              <a:rPr lang="en-US" dirty="0"/>
              <a:t>allows to reduce time as necessary</a:t>
            </a:r>
          </a:p>
        </p:txBody>
      </p:sp>
      <p:sp>
        <p:nvSpPr>
          <p:cNvPr id="4" name="Text Placeholder 3"/>
          <p:cNvSpPr>
            <a:spLocks noGrp="1"/>
          </p:cNvSpPr>
          <p:nvPr>
            <p:ph type="body" sz="quarter" idx="14"/>
          </p:nvPr>
        </p:nvSpPr>
        <p:spPr/>
        <p:txBody>
          <a:bodyPr>
            <a:normAutofit lnSpcReduction="10000"/>
          </a:bodyPr>
          <a:lstStyle/>
          <a:p>
            <a:r>
              <a:rPr lang="en-US" dirty="0"/>
              <a:t>Motivation and Terminology</a:t>
            </a:r>
          </a:p>
        </p:txBody>
      </p:sp>
      <p:cxnSp>
        <p:nvCxnSpPr>
          <p:cNvPr id="5" name="Straight Arrow Connector 4"/>
          <p:cNvCxnSpPr/>
          <p:nvPr/>
        </p:nvCxnSpPr>
        <p:spPr>
          <a:xfrm flipH="1" flipV="1">
            <a:off x="6134907" y="1284050"/>
            <a:ext cx="2" cy="1403207"/>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6134907" y="2687257"/>
            <a:ext cx="2854039" cy="4"/>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7" name="Freeform: Shape 16"/>
          <p:cNvSpPr/>
          <p:nvPr/>
        </p:nvSpPr>
        <p:spPr>
          <a:xfrm>
            <a:off x="6144144" y="1556423"/>
            <a:ext cx="2650836" cy="1057407"/>
          </a:xfrm>
          <a:custGeom>
            <a:avLst/>
            <a:gdLst>
              <a:gd name="connsiteX0" fmla="*/ 0 w 2650836"/>
              <a:gd name="connsiteY0" fmla="*/ 1785963 h 2032632"/>
              <a:gd name="connsiteX1" fmla="*/ 193963 w 2650836"/>
              <a:gd name="connsiteY1" fmla="*/ 1665890 h 2032632"/>
              <a:gd name="connsiteX2" fmla="*/ 360218 w 2650836"/>
              <a:gd name="connsiteY2" fmla="*/ 1822908 h 2032632"/>
              <a:gd name="connsiteX3" fmla="*/ 554181 w 2650836"/>
              <a:gd name="connsiteY3" fmla="*/ 1785963 h 2032632"/>
              <a:gd name="connsiteX4" fmla="*/ 766618 w 2650836"/>
              <a:gd name="connsiteY4" fmla="*/ 1628945 h 2032632"/>
              <a:gd name="connsiteX5" fmla="*/ 877454 w 2650836"/>
              <a:gd name="connsiteY5" fmla="*/ 86472 h 2032632"/>
              <a:gd name="connsiteX6" fmla="*/ 988291 w 2650836"/>
              <a:gd name="connsiteY6" fmla="*/ 188072 h 2032632"/>
              <a:gd name="connsiteX7" fmla="*/ 1080654 w 2650836"/>
              <a:gd name="connsiteY7" fmla="*/ 123418 h 2032632"/>
              <a:gd name="connsiteX8" fmla="*/ 1145309 w 2650836"/>
              <a:gd name="connsiteY8" fmla="*/ 382036 h 2032632"/>
              <a:gd name="connsiteX9" fmla="*/ 1228436 w 2650836"/>
              <a:gd name="connsiteY9" fmla="*/ 86472 h 2032632"/>
              <a:gd name="connsiteX10" fmla="*/ 1357745 w 2650836"/>
              <a:gd name="connsiteY10" fmla="*/ 1139418 h 2032632"/>
              <a:gd name="connsiteX11" fmla="*/ 1505527 w 2650836"/>
              <a:gd name="connsiteY11" fmla="*/ 1869090 h 2032632"/>
              <a:gd name="connsiteX12" fmla="*/ 1764145 w 2650836"/>
              <a:gd name="connsiteY12" fmla="*/ 1813672 h 2032632"/>
              <a:gd name="connsiteX13" fmla="*/ 1939636 w 2650836"/>
              <a:gd name="connsiteY13" fmla="*/ 1878327 h 2032632"/>
              <a:gd name="connsiteX14" fmla="*/ 2032000 w 2650836"/>
              <a:gd name="connsiteY14" fmla="*/ 1795199 h 2032632"/>
              <a:gd name="connsiteX15" fmla="*/ 2105891 w 2650836"/>
              <a:gd name="connsiteY15" fmla="*/ 520581 h 2032632"/>
              <a:gd name="connsiteX16" fmla="*/ 2262909 w 2650836"/>
              <a:gd name="connsiteY16" fmla="*/ 686836 h 2032632"/>
              <a:gd name="connsiteX17" fmla="*/ 2373745 w 2650836"/>
              <a:gd name="connsiteY17" fmla="*/ 308145 h 2032632"/>
              <a:gd name="connsiteX18" fmla="*/ 2503054 w 2650836"/>
              <a:gd name="connsiteY18" fmla="*/ 1896799 h 2032632"/>
              <a:gd name="connsiteX19" fmla="*/ 2650836 w 2650836"/>
              <a:gd name="connsiteY19" fmla="*/ 1841381 h 203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50836" h="2032632">
                <a:moveTo>
                  <a:pt x="0" y="1785963"/>
                </a:moveTo>
                <a:cubicBezTo>
                  <a:pt x="66963" y="1722847"/>
                  <a:pt x="133927" y="1659732"/>
                  <a:pt x="193963" y="1665890"/>
                </a:cubicBezTo>
                <a:cubicBezTo>
                  <a:pt x="253999" y="1672047"/>
                  <a:pt x="300182" y="1802896"/>
                  <a:pt x="360218" y="1822908"/>
                </a:cubicBezTo>
                <a:cubicBezTo>
                  <a:pt x="420254" y="1842920"/>
                  <a:pt x="486448" y="1818290"/>
                  <a:pt x="554181" y="1785963"/>
                </a:cubicBezTo>
                <a:cubicBezTo>
                  <a:pt x="621914" y="1753636"/>
                  <a:pt x="712739" y="1912194"/>
                  <a:pt x="766618" y="1628945"/>
                </a:cubicBezTo>
                <a:cubicBezTo>
                  <a:pt x="820497" y="1345696"/>
                  <a:pt x="840509" y="326617"/>
                  <a:pt x="877454" y="86472"/>
                </a:cubicBezTo>
                <a:cubicBezTo>
                  <a:pt x="914399" y="-153673"/>
                  <a:pt x="954424" y="181914"/>
                  <a:pt x="988291" y="188072"/>
                </a:cubicBezTo>
                <a:cubicBezTo>
                  <a:pt x="1022158" y="194230"/>
                  <a:pt x="1054484" y="91091"/>
                  <a:pt x="1080654" y="123418"/>
                </a:cubicBezTo>
                <a:cubicBezTo>
                  <a:pt x="1106824" y="155745"/>
                  <a:pt x="1120679" y="388194"/>
                  <a:pt x="1145309" y="382036"/>
                </a:cubicBezTo>
                <a:cubicBezTo>
                  <a:pt x="1169939" y="375878"/>
                  <a:pt x="1193030" y="-39758"/>
                  <a:pt x="1228436" y="86472"/>
                </a:cubicBezTo>
                <a:cubicBezTo>
                  <a:pt x="1263842" y="212702"/>
                  <a:pt x="1311563" y="842315"/>
                  <a:pt x="1357745" y="1139418"/>
                </a:cubicBezTo>
                <a:cubicBezTo>
                  <a:pt x="1403927" y="1436521"/>
                  <a:pt x="1437794" y="1756714"/>
                  <a:pt x="1505527" y="1869090"/>
                </a:cubicBezTo>
                <a:cubicBezTo>
                  <a:pt x="1573260" y="1981466"/>
                  <a:pt x="1691794" y="1812133"/>
                  <a:pt x="1764145" y="1813672"/>
                </a:cubicBezTo>
                <a:cubicBezTo>
                  <a:pt x="1836496" y="1815211"/>
                  <a:pt x="1894994" y="1881406"/>
                  <a:pt x="1939636" y="1878327"/>
                </a:cubicBezTo>
                <a:cubicBezTo>
                  <a:pt x="1984278" y="1875248"/>
                  <a:pt x="2004291" y="2021490"/>
                  <a:pt x="2032000" y="1795199"/>
                </a:cubicBezTo>
                <a:cubicBezTo>
                  <a:pt x="2059709" y="1568908"/>
                  <a:pt x="2067406" y="705308"/>
                  <a:pt x="2105891" y="520581"/>
                </a:cubicBezTo>
                <a:cubicBezTo>
                  <a:pt x="2144376" y="335854"/>
                  <a:pt x="2218267" y="722242"/>
                  <a:pt x="2262909" y="686836"/>
                </a:cubicBezTo>
                <a:cubicBezTo>
                  <a:pt x="2307551" y="651430"/>
                  <a:pt x="2333721" y="106485"/>
                  <a:pt x="2373745" y="308145"/>
                </a:cubicBezTo>
                <a:cubicBezTo>
                  <a:pt x="2413769" y="509805"/>
                  <a:pt x="2456872" y="1641260"/>
                  <a:pt x="2503054" y="1896799"/>
                </a:cubicBezTo>
                <a:cubicBezTo>
                  <a:pt x="2549236" y="2152338"/>
                  <a:pt x="2600036" y="1996859"/>
                  <a:pt x="2650836" y="1841381"/>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8" name="Straight Connector 7"/>
          <p:cNvCxnSpPr/>
          <p:nvPr/>
        </p:nvCxnSpPr>
        <p:spPr>
          <a:xfrm>
            <a:off x="6144143" y="1486856"/>
            <a:ext cx="2669309"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880580" y="1556423"/>
            <a:ext cx="0" cy="801501"/>
          </a:xfrm>
          <a:prstGeom prst="straightConnector1">
            <a:avLst/>
          </a:prstGeom>
          <a:ln w="19050">
            <a:solidFill>
              <a:srgbClr val="7889FB"/>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91848" y="1808092"/>
            <a:ext cx="852296" cy="646331"/>
          </a:xfrm>
          <a:prstGeom prst="rect">
            <a:avLst/>
          </a:prstGeom>
          <a:noFill/>
        </p:spPr>
        <p:txBody>
          <a:bodyPr wrap="square" rtlCol="0">
            <a:spAutoFit/>
          </a:bodyPr>
          <a:lstStyle/>
          <a:p>
            <a:pPr algn="ctr"/>
            <a:r>
              <a:rPr lang="en-US" dirty="0" err="1">
                <a:latin typeface="Calibri" panose="020F0502020204030204" pitchFamily="34" charset="0"/>
                <a:cs typeface="Calibri" panose="020F0502020204030204" pitchFamily="34" charset="0"/>
              </a:rPr>
              <a:t>Utili-zation</a:t>
            </a:r>
            <a:endParaRPr lang="en-US" dirty="0">
              <a:latin typeface="Calibri" panose="020F0502020204030204" pitchFamily="34" charset="0"/>
              <a:cs typeface="Calibri" panose="020F0502020204030204" pitchFamily="34" charset="0"/>
            </a:endParaRPr>
          </a:p>
        </p:txBody>
      </p:sp>
      <p:sp>
        <p:nvSpPr>
          <p:cNvPr id="11" name="TextBox 10"/>
          <p:cNvSpPr txBox="1"/>
          <p:nvPr/>
        </p:nvSpPr>
        <p:spPr>
          <a:xfrm>
            <a:off x="6832253" y="2687257"/>
            <a:ext cx="1459345"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Time</a:t>
            </a:r>
          </a:p>
        </p:txBody>
      </p:sp>
      <p:sp>
        <p:nvSpPr>
          <p:cNvPr id="12" name="TextBox 11"/>
          <p:cNvSpPr txBox="1"/>
          <p:nvPr/>
        </p:nvSpPr>
        <p:spPr>
          <a:xfrm>
            <a:off x="5368294" y="1291125"/>
            <a:ext cx="710624"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100%</a:t>
            </a:r>
          </a:p>
        </p:txBody>
      </p:sp>
      <p:sp>
        <p:nvSpPr>
          <p:cNvPr id="17" name="TextBox 16"/>
          <p:cNvSpPr txBox="1"/>
          <p:nvPr/>
        </p:nvSpPr>
        <p:spPr>
          <a:xfrm>
            <a:off x="6105232" y="4435811"/>
            <a:ext cx="2650836" cy="1677382"/>
          </a:xfrm>
          <a:prstGeom prst="rect">
            <a:avLst/>
          </a:prstGeom>
          <a:noFill/>
        </p:spPr>
        <p:txBody>
          <a:bodyPr wrap="square" lIns="0" rIns="0" rtlCol="0">
            <a:spAutoFit/>
          </a:bodyPr>
          <a:lstStyle/>
          <a:p>
            <a:pPr algn="ctr"/>
            <a:r>
              <a:rPr lang="en-US" b="1" dirty="0">
                <a:solidFill>
                  <a:schemeClr val="accent1"/>
                </a:solidFill>
                <a:latin typeface="Calibri" panose="020F0502020204030204" pitchFamily="34" charset="0"/>
                <a:cs typeface="Calibri" panose="020F0502020204030204" pitchFamily="34" charset="0"/>
              </a:rPr>
              <a:t>100 days @ 1 node</a:t>
            </a:r>
          </a:p>
          <a:p>
            <a:pPr algn="ctr"/>
            <a:r>
              <a:rPr lang="en-US" sz="2400" dirty="0">
                <a:latin typeface="Calibri" panose="020F0502020204030204" pitchFamily="34" charset="0"/>
                <a:cs typeface="Calibri" panose="020F0502020204030204" pitchFamily="34" charset="0"/>
              </a:rPr>
              <a:t>≈</a:t>
            </a:r>
          </a:p>
          <a:p>
            <a:pPr algn="ctr"/>
            <a:r>
              <a:rPr lang="en-US" b="1" dirty="0">
                <a:solidFill>
                  <a:srgbClr val="7889FB"/>
                </a:solidFill>
                <a:latin typeface="Calibri" panose="020F0502020204030204" pitchFamily="34" charset="0"/>
                <a:cs typeface="Calibri" panose="020F0502020204030204" pitchFamily="34" charset="0"/>
              </a:rPr>
              <a:t>1 day @ 100 nodes</a:t>
            </a:r>
            <a:br>
              <a:rPr lang="en-US" b="1" dirty="0">
                <a:solidFill>
                  <a:srgbClr val="7889FB"/>
                </a:solidFill>
                <a:latin typeface="Calibri" panose="020F0502020204030204" pitchFamily="34" charset="0"/>
                <a:cs typeface="Calibri" panose="020F0502020204030204" pitchFamily="34" charset="0"/>
              </a:rPr>
            </a:br>
            <a:br>
              <a:rPr lang="en-US" sz="700" b="1" dirty="0">
                <a:solidFill>
                  <a:srgbClr val="7889FB"/>
                </a:solidFill>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(but beware Amdahl’s law: max speedup </a:t>
            </a:r>
            <a:r>
              <a:rPr lang="en-US" b="1" dirty="0" err="1">
                <a:solidFill>
                  <a:schemeClr val="accent1"/>
                </a:solidFill>
                <a:latin typeface="Calibri" panose="020F0502020204030204" pitchFamily="34" charset="0"/>
                <a:cs typeface="Calibri" panose="020F0502020204030204" pitchFamily="34" charset="0"/>
              </a:rPr>
              <a:t>sp</a:t>
            </a:r>
            <a:r>
              <a:rPr lang="en-US" b="1" dirty="0">
                <a:solidFill>
                  <a:schemeClr val="accent1"/>
                </a:solidFill>
                <a:latin typeface="Calibri" panose="020F0502020204030204" pitchFamily="34" charset="0"/>
                <a:cs typeface="Calibri" panose="020F0502020204030204" pitchFamily="34" charset="0"/>
              </a:rPr>
              <a:t> = 1/s</a:t>
            </a:r>
            <a:r>
              <a:rPr lang="en-US"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1743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Characteristics and Deployment Models</a:t>
            </a:r>
          </a:p>
        </p:txBody>
      </p:sp>
      <p:sp>
        <p:nvSpPr>
          <p:cNvPr id="3" name="Content Placeholder 2"/>
          <p:cNvSpPr>
            <a:spLocks noGrp="1"/>
          </p:cNvSpPr>
          <p:nvPr>
            <p:ph idx="1"/>
          </p:nvPr>
        </p:nvSpPr>
        <p:spPr/>
        <p:txBody>
          <a:bodyPr/>
          <a:lstStyle/>
          <a:p>
            <a:r>
              <a:rPr lang="en-US" dirty="0"/>
              <a:t>Extended Definition</a:t>
            </a:r>
          </a:p>
          <a:p>
            <a:pPr lvl="1"/>
            <a:r>
              <a:rPr lang="en-US" dirty="0"/>
              <a:t>ANSI recommended definitions for service </a:t>
            </a:r>
            <a:br>
              <a:rPr lang="en-US" dirty="0"/>
            </a:br>
            <a:r>
              <a:rPr lang="en-US" dirty="0"/>
              <a:t>types, characteristics, deployment models </a:t>
            </a:r>
          </a:p>
          <a:p>
            <a:pPr lvl="1"/>
            <a:endParaRPr lang="en-US" sz="700" dirty="0"/>
          </a:p>
          <a:p>
            <a:r>
              <a:rPr lang="en-US" dirty="0"/>
              <a:t>Characteristics</a:t>
            </a:r>
          </a:p>
          <a:p>
            <a:pPr lvl="1"/>
            <a:r>
              <a:rPr lang="en-US" b="1" dirty="0">
                <a:solidFill>
                  <a:srgbClr val="7889FB"/>
                </a:solidFill>
              </a:rPr>
              <a:t>On-demand self service:</a:t>
            </a:r>
            <a:r>
              <a:rPr lang="en-US" b="1" dirty="0"/>
              <a:t> </a:t>
            </a:r>
            <a:r>
              <a:rPr lang="en-US" dirty="0"/>
              <a:t>unilateral resource provision</a:t>
            </a:r>
          </a:p>
          <a:p>
            <a:pPr lvl="1"/>
            <a:r>
              <a:rPr lang="en-US" b="1" dirty="0">
                <a:solidFill>
                  <a:srgbClr val="7889FB"/>
                </a:solidFill>
              </a:rPr>
              <a:t>Broad network access:</a:t>
            </a:r>
            <a:r>
              <a:rPr lang="en-US" dirty="0"/>
              <a:t> network accessibility</a:t>
            </a:r>
          </a:p>
          <a:p>
            <a:pPr lvl="1"/>
            <a:r>
              <a:rPr lang="en-US" b="1" dirty="0">
                <a:solidFill>
                  <a:srgbClr val="7889FB"/>
                </a:solidFill>
              </a:rPr>
              <a:t>Resource pooling:</a:t>
            </a:r>
            <a:r>
              <a:rPr lang="en-US" dirty="0"/>
              <a:t> resource virtualization / multi-tenancy</a:t>
            </a:r>
          </a:p>
          <a:p>
            <a:pPr lvl="1"/>
            <a:r>
              <a:rPr lang="en-US" b="1" dirty="0">
                <a:solidFill>
                  <a:srgbClr val="7889FB"/>
                </a:solidFill>
              </a:rPr>
              <a:t>Rapid elasticity:</a:t>
            </a:r>
            <a:r>
              <a:rPr lang="en-US" dirty="0"/>
              <a:t> scale out/in on demand</a:t>
            </a:r>
          </a:p>
          <a:p>
            <a:pPr lvl="1"/>
            <a:r>
              <a:rPr lang="en-US" b="1" dirty="0">
                <a:solidFill>
                  <a:srgbClr val="7889FB"/>
                </a:solidFill>
              </a:rPr>
              <a:t>Measured service:</a:t>
            </a:r>
            <a:r>
              <a:rPr lang="en-US" dirty="0"/>
              <a:t> utilization monitoring/reporting</a:t>
            </a:r>
          </a:p>
          <a:p>
            <a:pPr lvl="1"/>
            <a:endParaRPr lang="en-US" sz="700" dirty="0"/>
          </a:p>
          <a:p>
            <a:r>
              <a:rPr lang="en-US" dirty="0"/>
              <a:t>Deployment Models</a:t>
            </a:r>
          </a:p>
          <a:p>
            <a:pPr lvl="1"/>
            <a:r>
              <a:rPr lang="en-US" b="1" dirty="0">
                <a:solidFill>
                  <a:schemeClr val="accent1"/>
                </a:solidFill>
              </a:rPr>
              <a:t>Community cloud:</a:t>
            </a:r>
            <a:r>
              <a:rPr lang="en-US" dirty="0"/>
              <a:t> single community (one or more orgs)</a:t>
            </a:r>
          </a:p>
          <a:p>
            <a:pPr lvl="1"/>
            <a:r>
              <a:rPr lang="en-US" b="1" dirty="0">
                <a:solidFill>
                  <a:schemeClr val="accent1"/>
                </a:solidFill>
              </a:rPr>
              <a:t>Private cloud:</a:t>
            </a:r>
            <a:r>
              <a:rPr lang="en-US" b="1" dirty="0"/>
              <a:t> </a:t>
            </a:r>
            <a:r>
              <a:rPr lang="en-US" dirty="0"/>
              <a:t>single org, on/off premises</a:t>
            </a:r>
          </a:p>
          <a:p>
            <a:pPr lvl="1"/>
            <a:r>
              <a:rPr lang="en-US" b="1" dirty="0">
                <a:solidFill>
                  <a:srgbClr val="7889FB"/>
                </a:solidFill>
              </a:rPr>
              <a:t>Public cloud:</a:t>
            </a:r>
            <a:r>
              <a:rPr lang="en-US" dirty="0"/>
              <a:t> general public, on premise of cloud provider</a:t>
            </a:r>
          </a:p>
          <a:p>
            <a:pPr lvl="1"/>
            <a:r>
              <a:rPr lang="en-US" b="1" dirty="0">
                <a:solidFill>
                  <a:srgbClr val="7889FB"/>
                </a:solidFill>
              </a:rPr>
              <a:t>Hybrid cloud:</a:t>
            </a:r>
            <a:r>
              <a:rPr lang="en-US" dirty="0"/>
              <a:t> combination of two or more of the above</a:t>
            </a:r>
          </a:p>
          <a:p>
            <a:pPr lvl="1"/>
            <a:endParaRPr lang="en-US" dirty="0"/>
          </a:p>
          <a:p>
            <a:endParaRPr lang="en-US" dirty="0"/>
          </a:p>
        </p:txBody>
      </p:sp>
      <p:sp>
        <p:nvSpPr>
          <p:cNvPr id="4" name="Text Placeholder 3"/>
          <p:cNvSpPr>
            <a:spLocks noGrp="1"/>
          </p:cNvSpPr>
          <p:nvPr>
            <p:ph type="body" sz="quarter" idx="14"/>
          </p:nvPr>
        </p:nvSpPr>
        <p:spPr/>
        <p:txBody>
          <a:bodyPr>
            <a:normAutofit lnSpcReduction="10000"/>
          </a:bodyPr>
          <a:lstStyle/>
          <a:p>
            <a:r>
              <a:rPr lang="en-US" dirty="0"/>
              <a:t>Motivation and Terminology</a:t>
            </a:r>
          </a:p>
        </p:txBody>
      </p:sp>
      <p:pic>
        <p:nvPicPr>
          <p:cNvPr id="5" name="Picture 4"/>
          <p:cNvPicPr>
            <a:picLocks noChangeAspect="1"/>
          </p:cNvPicPr>
          <p:nvPr/>
        </p:nvPicPr>
        <p:blipFill>
          <a:blip r:embed="rId3"/>
          <a:stretch>
            <a:fillRect/>
          </a:stretch>
        </p:blipFill>
        <p:spPr>
          <a:xfrm>
            <a:off x="8420465" y="1584708"/>
            <a:ext cx="497489" cy="640080"/>
          </a:xfrm>
          <a:prstGeom prst="rect">
            <a:avLst/>
          </a:prstGeom>
          <a:ln w="25400">
            <a:solidFill>
              <a:srgbClr val="7889FB"/>
            </a:solidFill>
          </a:ln>
        </p:spPr>
      </p:pic>
      <p:sp>
        <p:nvSpPr>
          <p:cNvPr id="6" name="TextBox 5"/>
          <p:cNvSpPr txBox="1"/>
          <p:nvPr/>
        </p:nvSpPr>
        <p:spPr>
          <a:xfrm>
            <a:off x="5979563" y="1535416"/>
            <a:ext cx="2324911" cy="738664"/>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[Peter Mell and Timothy </a:t>
            </a:r>
            <a:r>
              <a:rPr lang="en-US" sz="1400" dirty="0" err="1">
                <a:latin typeface="Calibri" panose="020F0502020204030204" pitchFamily="34" charset="0"/>
                <a:cs typeface="Calibri" panose="020F0502020204030204" pitchFamily="34" charset="0"/>
              </a:rPr>
              <a:t>Grance</a:t>
            </a:r>
            <a:r>
              <a:rPr lang="en-US" sz="1400" dirty="0">
                <a:latin typeface="Calibri" panose="020F0502020204030204" pitchFamily="34" charset="0"/>
                <a:cs typeface="Calibri" panose="020F0502020204030204" pitchFamily="34" charset="0"/>
              </a:rPr>
              <a:t>: The NIST Definition of Cloud Computing, </a:t>
            </a:r>
            <a:r>
              <a:rPr lang="en-US" sz="1400" b="1" dirty="0">
                <a:latin typeface="Calibri" panose="020F0502020204030204" pitchFamily="34" charset="0"/>
                <a:cs typeface="Calibri" panose="020F0502020204030204" pitchFamily="34" charset="0"/>
              </a:rPr>
              <a:t>NIST 2011</a:t>
            </a:r>
            <a:r>
              <a:rPr lang="en-US" sz="1400" dirty="0">
                <a:latin typeface="Calibri" panose="020F0502020204030204" pitchFamily="34" charset="0"/>
                <a:cs typeface="Calibri" panose="020F0502020204030204" pitchFamily="34" charset="0"/>
              </a:rPr>
              <a:t>]</a:t>
            </a:r>
          </a:p>
        </p:txBody>
      </p:sp>
      <p:sp>
        <p:nvSpPr>
          <p:cNvPr id="7" name="TextBox 6"/>
          <p:cNvSpPr txBox="1"/>
          <p:nvPr/>
        </p:nvSpPr>
        <p:spPr>
          <a:xfrm>
            <a:off x="7223414" y="5542556"/>
            <a:ext cx="1736436" cy="338554"/>
          </a:xfrm>
          <a:prstGeom prst="rect">
            <a:avLst/>
          </a:prstGeom>
          <a:noFill/>
        </p:spPr>
        <p:txBody>
          <a:bodyPr wrap="square" lIns="0" rIns="0" rtlCol="0">
            <a:spAutoFit/>
          </a:bodyPr>
          <a:lstStyle/>
          <a:p>
            <a:pPr algn="ctr"/>
            <a:r>
              <a:rPr lang="en-US" sz="1600" dirty="0">
                <a:solidFill>
                  <a:schemeClr val="accent1"/>
                </a:solidFill>
                <a:latin typeface="Calibri" panose="020F0502020204030204" pitchFamily="34" charset="0"/>
                <a:cs typeface="Calibri" panose="020F0502020204030204" pitchFamily="34" charset="0"/>
              </a:rPr>
              <a:t>IBM Cloud Private</a:t>
            </a:r>
          </a:p>
        </p:txBody>
      </p:sp>
      <p:sp>
        <p:nvSpPr>
          <p:cNvPr id="8" name="TextBox 7"/>
          <p:cNvSpPr txBox="1"/>
          <p:nvPr/>
        </p:nvSpPr>
        <p:spPr>
          <a:xfrm>
            <a:off x="7112000" y="5026102"/>
            <a:ext cx="2000250" cy="584775"/>
          </a:xfrm>
          <a:prstGeom prst="rect">
            <a:avLst/>
          </a:prstGeom>
          <a:noFill/>
        </p:spPr>
        <p:txBody>
          <a:bodyPr wrap="square" lIns="0" rIns="0" rtlCol="0">
            <a:spAutoFit/>
          </a:bodyPr>
          <a:lstStyle/>
          <a:p>
            <a:pPr algn="ctr"/>
            <a:r>
              <a:rPr lang="en-US" sz="1600" dirty="0">
                <a:solidFill>
                  <a:schemeClr val="accent1"/>
                </a:solidFill>
                <a:latin typeface="Calibri" panose="020F0502020204030204" pitchFamily="34" charset="0"/>
                <a:cs typeface="Calibri" panose="020F0502020204030204" pitchFamily="34" charset="0"/>
              </a:rPr>
              <a:t>MS Azure </a:t>
            </a:r>
            <a:br>
              <a:rPr lang="en-US" sz="1600" dirty="0">
                <a:solidFill>
                  <a:schemeClr val="accent1"/>
                </a:solidFill>
                <a:latin typeface="Calibri" panose="020F0502020204030204" pitchFamily="34" charset="0"/>
                <a:cs typeface="Calibri" panose="020F0502020204030204" pitchFamily="34" charset="0"/>
              </a:rPr>
            </a:br>
            <a:r>
              <a:rPr lang="en-US" sz="1600" dirty="0">
                <a:solidFill>
                  <a:schemeClr val="accent1"/>
                </a:solidFill>
                <a:latin typeface="Calibri" panose="020F0502020204030204" pitchFamily="34" charset="0"/>
                <a:cs typeface="Calibri" panose="020F0502020204030204" pitchFamily="34" charset="0"/>
              </a:rPr>
              <a:t>Private Cloud</a:t>
            </a:r>
          </a:p>
        </p:txBody>
      </p:sp>
    </p:spTree>
    <p:extLst>
      <p:ext uri="{BB962C8B-B14F-4D97-AF65-F5344CB8AC3E}">
        <p14:creationId xmlns:p14="http://schemas.microsoft.com/office/powerpoint/2010/main" val="259885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Cloud Computing Service Models</a:t>
            </a:r>
            <a:br>
              <a:rPr lang="en-US" dirty="0"/>
            </a:br>
            <a:r>
              <a:rPr lang="en-US" sz="2700" dirty="0"/>
              <a:t>(computing as a utility)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68345864"/>
      </p:ext>
    </p:extLst>
  </p:cSld>
  <p:clrMapOvr>
    <a:masterClrMapping/>
  </p:clrMapOvr>
</p:sld>
</file>

<file path=ppt/theme/theme1.xml><?xml version="1.0" encoding="utf-8"?>
<a:theme xmlns:a="http://schemas.openxmlformats.org/drawingml/2006/main" name="TU Graz Standard">
  <a:themeElements>
    <a:clrScheme name="Benutzerdefiniert 3">
      <a:dk1>
        <a:srgbClr val="0F0F0F"/>
      </a:dk1>
      <a:lt1>
        <a:srgbClr val="FFFFFF"/>
      </a:lt1>
      <a:dk2>
        <a:srgbClr val="3B5A70"/>
      </a:dk2>
      <a:lt2>
        <a:srgbClr val="EEECE1"/>
      </a:lt2>
      <a:accent1>
        <a:srgbClr val="F70146"/>
      </a:accent1>
      <a:accent2>
        <a:srgbClr val="5191C1"/>
      </a:accent2>
      <a:accent3>
        <a:srgbClr val="A5A5A5"/>
      </a:accent3>
      <a:accent4>
        <a:srgbClr val="285F82"/>
      </a:accent4>
      <a:accent5>
        <a:srgbClr val="78BE73"/>
      </a:accent5>
      <a:accent6>
        <a:srgbClr val="E59352"/>
      </a:accent6>
      <a:hlink>
        <a:srgbClr val="0066D8"/>
      </a:hlink>
      <a:folHlink>
        <a:srgbClr val="6C2F9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rIns="0" rtlCol="0">
        <a:spAutoFit/>
      </a:bodyPr>
      <a:lstStyle>
        <a:defPPr algn="ctr">
          <a:defRPr dirty="0"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TU-Graz-Powerpoint-Standard-Juli2018-v4.potx" id="{4AC053B4-8322-43F5-A727-5B659888AAC6}" vid="{588F3A19-2155-4FC5-B6D9-DEED5DC30034}"/>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TU-Graz-Powerpoint-Standard-Juli2018-v4</Template>
  <TotalTime>33990</TotalTime>
  <Words>2997</Words>
  <Application>Microsoft Office PowerPoint</Application>
  <PresentationFormat>On-screen Show (4:3)</PresentationFormat>
  <Paragraphs>422</Paragraphs>
  <Slides>30</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Consolas</vt:lpstr>
      <vt:lpstr>Segoe UI</vt:lpstr>
      <vt:lpstr>Söhne</vt:lpstr>
      <vt:lpstr>Wingdings</vt:lpstr>
      <vt:lpstr>TU Graz Standard</vt:lpstr>
      <vt:lpstr>Data Integration and Large Scale Analysis 07 Cloud Computing Fundamentals</vt:lpstr>
      <vt:lpstr>Announcement </vt:lpstr>
      <vt:lpstr>Course Outline Part B: Large-Scale Data Management and Analysis</vt:lpstr>
      <vt:lpstr>Agenda</vt:lpstr>
      <vt:lpstr>Motivation and Terminology</vt:lpstr>
      <vt:lpstr>Motivation Cloud Computing </vt:lpstr>
      <vt:lpstr>Motivation Cloud Computing, cont.</vt:lpstr>
      <vt:lpstr>Characteristics and Deployment Models</vt:lpstr>
      <vt:lpstr>Cloud Computing Service Models (computing as a utility)</vt:lpstr>
      <vt:lpstr>Anatomy of a Data Center</vt:lpstr>
      <vt:lpstr>Fault Tolerance</vt:lpstr>
      <vt:lpstr>Fault Tolerance, cont.</vt:lpstr>
      <vt:lpstr>Virtualization</vt:lpstr>
      <vt:lpstr>Containerization</vt:lpstr>
      <vt:lpstr>Excursus: AWS Snowmobile (since 2016) </vt:lpstr>
      <vt:lpstr>Excursus: Microsoft Underwater Datacenter</vt:lpstr>
      <vt:lpstr>Infrastructure as a Service (IaaS)</vt:lpstr>
      <vt:lpstr>Infrastructure as a Service (IaaS), cont.</vt:lpstr>
      <vt:lpstr>Platform as a Service (PaaS)</vt:lpstr>
      <vt:lpstr>Software as a Service (SaaS)</vt:lpstr>
      <vt:lpstr>Software as a Service (SaaS)</vt:lpstr>
      <vt:lpstr>Serverless Computing (FaaS)</vt:lpstr>
      <vt:lpstr>Serverless Computing (FaaS), cont.</vt:lpstr>
      <vt:lpstr>Example AWS Pricing (current gen) </vt:lpstr>
      <vt:lpstr>Cloud, Fog, and Edge Computing</vt:lpstr>
      <vt:lpstr>Cloud vs Fog vs Edge Overview</vt:lpstr>
      <vt:lpstr>Example: AWS Greengrass</vt:lpstr>
      <vt:lpstr>Federated ML </vt:lpstr>
      <vt:lpstr>Spectrum of Data Sharing</vt:lpstr>
      <vt:lpstr>Summary and Q&amp;A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- 08 Cloud Computing Fundamentals</dc:title>
  <dc:subject/>
  <dc:creator>Shafaq Siddiqi</dc:creator>
  <cp:keywords/>
  <dc:description/>
  <cp:lastModifiedBy>Siddiqi, Shafaq</cp:lastModifiedBy>
  <cp:revision>1213</cp:revision>
  <cp:lastPrinted>2019-03-11T22:00:16Z</cp:lastPrinted>
  <dcterms:created xsi:type="dcterms:W3CDTF">2018-07-12T06:39:10Z</dcterms:created>
  <dcterms:modified xsi:type="dcterms:W3CDTF">2023-11-17T12:52:35Z</dcterms:modified>
  <cp:category/>
</cp:coreProperties>
</file>