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628" r:id="rId3"/>
    <p:sldId id="602" r:id="rId4"/>
    <p:sldId id="289" r:id="rId5"/>
    <p:sldId id="564" r:id="rId6"/>
    <p:sldId id="604" r:id="rId7"/>
    <p:sldId id="623" r:id="rId8"/>
    <p:sldId id="571" r:id="rId9"/>
    <p:sldId id="624" r:id="rId10"/>
    <p:sldId id="603" r:id="rId11"/>
    <p:sldId id="572" r:id="rId12"/>
    <p:sldId id="573" r:id="rId13"/>
    <p:sldId id="575" r:id="rId14"/>
    <p:sldId id="577" r:id="rId15"/>
    <p:sldId id="611" r:id="rId16"/>
    <p:sldId id="625" r:id="rId17"/>
    <p:sldId id="578" r:id="rId18"/>
    <p:sldId id="601" r:id="rId19"/>
    <p:sldId id="610" r:id="rId20"/>
    <p:sldId id="606" r:id="rId21"/>
    <p:sldId id="612" r:id="rId22"/>
    <p:sldId id="613" r:id="rId23"/>
    <p:sldId id="614" r:id="rId24"/>
    <p:sldId id="615" r:id="rId25"/>
    <p:sldId id="616" r:id="rId26"/>
    <p:sldId id="561" r:id="rId27"/>
    <p:sldId id="618" r:id="rId28"/>
    <p:sldId id="620" r:id="rId29"/>
    <p:sldId id="621" r:id="rId30"/>
    <p:sldId id="622" r:id="rId31"/>
    <p:sldId id="629" r:id="rId32"/>
    <p:sldId id="608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4223" autoAdjust="0"/>
  </p:normalViewPr>
  <p:slideViewPr>
    <p:cSldViewPr snapToGrid="0" snapToObjects="1">
      <p:cViewPr>
        <p:scale>
          <a:sx n="125" d="100"/>
          <a:sy n="125" d="100"/>
        </p:scale>
        <p:origin x="271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14.12.2023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6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</a:t>
            </a:r>
            <a:r>
              <a:rPr lang="en-US" dirty="0" err="1"/>
              <a:t>Merkle</a:t>
            </a:r>
            <a:r>
              <a:rPr lang="en-US" baseline="0" dirty="0"/>
              <a:t>-trees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6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7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0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24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5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disks – number of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3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7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89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25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Dynamo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DynamoDB</a:t>
            </a:r>
            <a:endParaRPr lang="en-US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1 MB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hadoop.apache.org/docs/current/hadoop-project-dist/hadoop-hdfs/Federati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2/07/google-coloss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Large Scale Analysis</a:t>
            </a:r>
            <a:br>
              <a:rPr lang="de-DE" b="1" dirty="0"/>
            </a:br>
            <a:r>
              <a:rPr lang="de-DE" sz="3400" dirty="0"/>
              <a:t>09</a:t>
            </a:r>
            <a:r>
              <a:rPr lang="de-DE" sz="3400" b="1" dirty="0"/>
              <a:t> Distributed Data Storage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15,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BAEA1-FC8B-74CF-EB93-2A10927A2E8C}"/>
              </a:ext>
            </a:extLst>
          </p:cNvPr>
          <p:cNvSpPr txBox="1"/>
          <p:nvPr/>
        </p:nvSpPr>
        <p:spPr>
          <a:xfrm>
            <a:off x="163883" y="41865"/>
            <a:ext cx="28592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Stores and </a:t>
            </a:r>
            <a:br>
              <a:rPr lang="en-US" dirty="0"/>
            </a:br>
            <a:r>
              <a:rPr lang="en-US" dirty="0"/>
              <a:t>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</a:t>
            </a:r>
            <a:r>
              <a:rPr lang="en-US" dirty="0" err="1"/>
              <a:t>sharding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1"/>
            <a:endParaRPr lang="en-US" sz="14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97678" y="4192623"/>
            <a:ext cx="2751769" cy="885216"/>
            <a:chOff x="3297678" y="4192623"/>
            <a:chExt cx="2751769" cy="885216"/>
          </a:xfrm>
        </p:grpSpPr>
        <p:sp>
          <p:nvSpPr>
            <p:cNvPr id="5" name="Folded Corner 4"/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/>
            <p:cNvCxnSpPr>
              <a:stCxn id="5" idx="3"/>
              <a:endCxn id="11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0" name="Folded Corner 9"/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256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6202" y="4218563"/>
            <a:ext cx="2827516" cy="859276"/>
            <a:chOff x="6046202" y="4218563"/>
            <a:chExt cx="2827516" cy="859276"/>
          </a:xfrm>
        </p:grpSpPr>
        <p:cxnSp>
          <p:nvCxnSpPr>
            <p:cNvPr id="17" name="Straight Arrow Connector 16"/>
            <p:cNvCxnSpPr>
              <a:stCxn id="11" idx="3"/>
              <a:endCxn id="23" idx="1"/>
            </p:cNvCxnSpPr>
            <p:nvPr/>
          </p:nvCxnSpPr>
          <p:spPr>
            <a:xfrm>
              <a:off x="6046202" y="4698462"/>
              <a:ext cx="1404029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2030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691" y="5077840"/>
            <a:ext cx="4569973" cy="962579"/>
            <a:chOff x="4288691" y="5077840"/>
            <a:chExt cx="4569973" cy="962579"/>
          </a:xfrm>
        </p:grpSpPr>
        <p:sp>
          <p:nvSpPr>
            <p:cNvPr id="29" name="Can 28"/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746465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1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&lt;identifier&gt;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</a:t>
            </a:r>
            <a:r>
              <a:rPr lang="en-US" dirty="0" err="1"/>
              <a:t>BitTorrent</a:t>
            </a:r>
            <a:r>
              <a:rPr lang="en-US" dirty="0"/>
              <a:t>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4" y="1256252"/>
            <a:ext cx="1088631" cy="81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9" y="2255899"/>
            <a:ext cx="1085243" cy="72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1747305"/>
            <a:ext cx="1081539" cy="81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99" y="1207289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</a:t>
            </a:r>
            <a:r>
              <a:rPr lang="en-US" dirty="0" err="1"/>
              <a:t>MapReduce</a:t>
            </a:r>
            <a:r>
              <a:rPr lang="en-US" dirty="0"/>
              <a:t> [ODSI’04]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1375" y="3780453"/>
            <a:ext cx="8045706" cy="2548691"/>
            <a:chOff x="631375" y="3624810"/>
            <a:chExt cx="8045706" cy="2548691"/>
          </a:xfrm>
        </p:grpSpPr>
        <p:sp>
          <p:nvSpPr>
            <p:cNvPr id="5" name="Can 4"/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Can 10"/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14939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22139" y="1444436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4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1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</a:t>
            </a:r>
            <a:br>
              <a:rPr lang="en-US" dirty="0"/>
            </a:br>
            <a:r>
              <a:rPr lang="en-US" dirty="0"/>
              <a:t>receives replies (replication, removal of block replicas)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52" y="1694841"/>
            <a:ext cx="3478673" cy="1394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9128" y="1352142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22067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Text Read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0281" y="3244281"/>
            <a:ext cx="6575897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FileInputFormat.</a:t>
            </a:r>
            <a:r>
              <a:rPr lang="en-US" sz="1600" b="1" dirty="0" err="1">
                <a:latin typeface="Consolas" panose="020B0609020204030204" pitchFamily="49" charset="0"/>
              </a:rPr>
              <a:t>addInputPath</a:t>
            </a:r>
            <a:r>
              <a:rPr lang="en-US" sz="1600" dirty="0">
                <a:latin typeface="Consolas" panose="020B0609020204030204" pitchFamily="49" charset="0"/>
              </a:rPr>
              <a:t>(job, path);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r>
              <a:rPr lang="en-US" sz="1600" dirty="0">
                <a:latin typeface="Consolas" panose="020B0609020204030204" pitchFamily="49" charset="0"/>
              </a:rPr>
              <a:t> = new </a:t>
            </a:r>
            <a:r>
              <a:rPr lang="en-US" sz="1600" b="1" dirty="0" err="1"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[] splits = </a:t>
            </a:r>
            <a:r>
              <a:rPr lang="en-US" sz="1600" dirty="0" err="1">
                <a:latin typeface="Consolas" panose="020B0609020204030204" pitchFamily="49" charset="0"/>
              </a:rPr>
              <a:t>informat.</a:t>
            </a:r>
            <a:r>
              <a:rPr lang="en-US" sz="1600" b="1" dirty="0" err="1">
                <a:latin typeface="Consolas" panose="020B0609020204030204" pitchFamily="49" charset="0"/>
              </a:rPr>
              <a:t>getSplits</a:t>
            </a:r>
            <a:r>
              <a:rPr lang="en-US" sz="1600" dirty="0">
                <a:latin typeface="Consolas" panose="020B0609020204030204" pitchFamily="49" charset="0"/>
              </a:rPr>
              <a:t>(job, </a:t>
            </a:r>
            <a:r>
              <a:rPr lang="en-US" sz="1600" dirty="0" err="1">
                <a:latin typeface="Consolas" panose="020B0609020204030204" pitchFamily="49" charset="0"/>
              </a:rPr>
              <a:t>numSplits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 key = new </a:t>
            </a:r>
            <a:r>
              <a:rPr lang="en-US" sz="1600" b="1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for(</a:t>
            </a:r>
            <a:r>
              <a:rPr lang="en-US" sz="1600" dirty="0" err="1"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LongWritable,Text</a:t>
            </a:r>
            <a:r>
              <a:rPr lang="en-US" sz="1600" dirty="0">
                <a:latin typeface="Consolas" panose="020B0609020204030204" pitchFamily="49" charset="0"/>
              </a:rPr>
              <a:t>&gt; reader =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.</a:t>
            </a:r>
            <a:r>
              <a:rPr lang="en-US" sz="1600" b="1" dirty="0" err="1">
                <a:latin typeface="Consolas" panose="020B0609020204030204" pitchFamily="49" charset="0"/>
              </a:rPr>
              <a:t>getRecordReader</a:t>
            </a:r>
            <a:r>
              <a:rPr lang="en-US" sz="1600" dirty="0">
                <a:latin typeface="Consolas" panose="020B0609020204030204" pitchFamily="49" charset="0"/>
              </a:rPr>
              <a:t>(split, job, </a:t>
            </a:r>
            <a:r>
              <a:rPr lang="en-US" sz="1600" dirty="0" err="1">
                <a:latin typeface="Consolas" panose="020B0609020204030204" pitchFamily="49" charset="0"/>
              </a:rPr>
              <a:t>Reporter.NULL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</a:rPr>
              <a:t>reader.</a:t>
            </a:r>
            <a:r>
              <a:rPr lang="en-US" sz="1600" b="1" dirty="0" err="1">
                <a:latin typeface="Consolas" panose="020B0609020204030204" pitchFamily="49" charset="0"/>
              </a:rPr>
              <a:t>next</a:t>
            </a:r>
            <a:r>
              <a:rPr lang="en-US" sz="16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...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26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MapReduce</a:t>
            </a:r>
            <a:r>
              <a:rPr lang="en-US" dirty="0"/>
              <a:t>/Spark inputs/outputs, </a:t>
            </a:r>
            <a:r>
              <a:rPr lang="en-US" dirty="0" err="1"/>
              <a:t>MapReduce</a:t>
            </a:r>
            <a:r>
              <a:rPr lang="en-US" dirty="0"/>
              <a:t>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</a:p>
          <a:p>
            <a:pPr lvl="1"/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5413" y="4419238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203315" y="461865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3474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0793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8112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6036013" y="4618658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5015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7066" y="5479554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2999" y="5475955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8932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4133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67066" y="5148816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00793" y="5143418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0331" y="5411460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14513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1"/>
            <a:endParaRPr lang="en-US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sp>
        <p:nvSpPr>
          <p:cNvPr id="5" name="Can 4"/>
          <p:cNvSpPr/>
          <p:nvPr/>
        </p:nvSpPr>
        <p:spPr>
          <a:xfrm>
            <a:off x="5799624" y="2833262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500" y="2323655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7" name="Can 6"/>
          <p:cNvSpPr/>
          <p:nvPr/>
        </p:nvSpPr>
        <p:spPr>
          <a:xfrm>
            <a:off x="7023183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7"/>
          <p:cNvSpPr/>
          <p:nvPr/>
        </p:nvSpPr>
        <p:spPr>
          <a:xfrm>
            <a:off x="8128896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1386" y="2323047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6554" y="2329533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5436" y="1028677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stCxn id="11" idx="2"/>
            <a:endCxn id="14" idx="0"/>
          </p:cNvCxnSpPr>
          <p:nvPr/>
        </p:nvCxnSpPr>
        <p:spPr>
          <a:xfrm>
            <a:off x="7300324" y="1398009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2877" y="1623641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7" name="Straight Arrow Connector 16"/>
          <p:cNvCxnSpPr>
            <a:stCxn id="14" idx="1"/>
            <a:endCxn id="6" idx="0"/>
          </p:cNvCxnSpPr>
          <p:nvPr/>
        </p:nvCxnSpPr>
        <p:spPr>
          <a:xfrm flipH="1">
            <a:off x="6104108" y="1808307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1" name="Folded Corner 20"/>
          <p:cNvSpPr/>
          <p:nvPr/>
        </p:nvSpPr>
        <p:spPr>
          <a:xfrm>
            <a:off x="7943980" y="163220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7940735" y="191106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0" idx="1"/>
            <a:endCxn id="9" idx="3"/>
          </p:cNvCxnSpPr>
          <p:nvPr/>
        </p:nvCxnSpPr>
        <p:spPr>
          <a:xfrm flipH="1" flipV="1">
            <a:off x="7662970" y="2558395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 flipV="1">
            <a:off x="6546716" y="2558395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>
            <a:stCxn id="14" idx="2"/>
            <a:endCxn id="9" idx="0"/>
          </p:cNvCxnSpPr>
          <p:nvPr/>
        </p:nvCxnSpPr>
        <p:spPr>
          <a:xfrm flipH="1">
            <a:off x="7297178" y="1992973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87983" y="1400087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62971" y="919957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6870695" y="3243761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Folded Corner 34"/>
          <p:cNvSpPr/>
          <p:nvPr/>
        </p:nvSpPr>
        <p:spPr>
          <a:xfrm>
            <a:off x="7314921" y="3240514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265" y="2255291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8005590" y="3250245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8449816" y="3246998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537802" y="2756193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Can 40"/>
          <p:cNvSpPr/>
          <p:nvPr/>
        </p:nvSpPr>
        <p:spPr>
          <a:xfrm>
            <a:off x="5796381" y="538840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58257" y="487879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43" name="Can 42"/>
          <p:cNvSpPr/>
          <p:nvPr/>
        </p:nvSpPr>
        <p:spPr>
          <a:xfrm>
            <a:off x="7019940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Can 43"/>
          <p:cNvSpPr/>
          <p:nvPr/>
        </p:nvSpPr>
        <p:spPr>
          <a:xfrm>
            <a:off x="8125653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28143" y="487818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53311" y="488467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48" name="Straight Arrow Connector 47"/>
          <p:cNvCxnSpPr>
            <a:endCxn id="49" idx="0"/>
          </p:cNvCxnSpPr>
          <p:nvPr/>
        </p:nvCxnSpPr>
        <p:spPr>
          <a:xfrm>
            <a:off x="7297081" y="395314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59634" y="417878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50" name="Straight Arrow Connector 49"/>
          <p:cNvCxnSpPr>
            <a:stCxn id="49" idx="1"/>
            <a:endCxn id="42" idx="0"/>
          </p:cNvCxnSpPr>
          <p:nvPr/>
        </p:nvCxnSpPr>
        <p:spPr>
          <a:xfrm flipH="1">
            <a:off x="6100865" y="436344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1" name="Folded Corner 50"/>
          <p:cNvSpPr/>
          <p:nvPr/>
        </p:nvSpPr>
        <p:spPr>
          <a:xfrm>
            <a:off x="7940737" y="418734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Folded Corner 51"/>
          <p:cNvSpPr/>
          <p:nvPr/>
        </p:nvSpPr>
        <p:spPr>
          <a:xfrm>
            <a:off x="7937492" y="446620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Arrow Connector 54"/>
          <p:cNvCxnSpPr>
            <a:endCxn id="49" idx="2"/>
          </p:cNvCxnSpPr>
          <p:nvPr/>
        </p:nvCxnSpPr>
        <p:spPr>
          <a:xfrm flipV="1">
            <a:off x="7293935" y="4548112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384740" y="395522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58" name="Folded Corner 57"/>
          <p:cNvSpPr/>
          <p:nvPr/>
        </p:nvSpPr>
        <p:spPr>
          <a:xfrm>
            <a:off x="6867452" y="579890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7311678" y="579565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8022" y="481043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61" name="Folded Corner 60"/>
          <p:cNvSpPr/>
          <p:nvPr/>
        </p:nvSpPr>
        <p:spPr>
          <a:xfrm>
            <a:off x="8002347" y="580538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8446573" y="580213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23183" y="1939548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103" y="217950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71302" y="4475231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4" grpId="0" animBg="1"/>
      <p:bldP spid="35" grpId="0" animBg="1"/>
      <p:bldP spid="36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1" grpId="0" animBg="1"/>
      <p:bldP spid="52" grpId="0" animBg="1"/>
      <p:bldP spid="56" grpId="0"/>
      <p:bldP spid="58" grpId="0" animBg="1"/>
      <p:bldP spid="59" grpId="0" animBg="1"/>
      <p:bldP spid="60" grpId="0"/>
      <p:bldP spid="61" grpId="0" animBg="1"/>
      <p:bldP spid="62" grpId="0" animBg="1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 </a:t>
            </a:r>
          </a:p>
          <a:p>
            <a:pPr lvl="1"/>
            <a:endParaRPr lang="en-US" sz="1200" dirty="0"/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</a:t>
            </a:r>
            <a:br>
              <a:rPr lang="en-US" dirty="0"/>
            </a:br>
            <a:r>
              <a:rPr lang="en-US" dirty="0"/>
              <a:t>of arbitrary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7445" y="3229582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15584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553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dirty="0"/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dirty="0" err="1"/>
              <a:t>DataNodes</a:t>
            </a:r>
            <a:r>
              <a:rPr lang="en-US" dirty="0"/>
              <a:t> store blocks of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NameNodes</a:t>
            </a:r>
            <a:endParaRPr lang="en-US" dirty="0"/>
          </a:p>
          <a:p>
            <a:pPr lvl="1"/>
            <a:r>
              <a:rPr lang="en-US" dirty="0"/>
              <a:t>Client-side mount tables</a:t>
            </a:r>
          </a:p>
          <a:p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 "multi-cell" approach, which basically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made it possible to put multiple GFS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1" y="1370480"/>
            <a:ext cx="4113951" cy="2471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184" y="3842420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572" y="501666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533" y="495753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800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submission deadline </a:t>
            </a:r>
            <a:r>
              <a:rPr lang="en-US" b="1" dirty="0">
                <a:solidFill>
                  <a:schemeClr val="accent1"/>
                </a:solidFill>
              </a:rPr>
              <a:t>Jan 12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Dec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02, 3:00pm</a:t>
            </a:r>
            <a:r>
              <a:rPr lang="en-US" dirty="0">
                <a:solidFill>
                  <a:schemeClr val="tx1"/>
                </a:solidFill>
              </a:rPr>
              <a:t> (90 min written exam)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Second Exam data: </a:t>
            </a:r>
            <a:r>
              <a:rPr lang="en-US" b="1" dirty="0">
                <a:solidFill>
                  <a:schemeClr val="accent1"/>
                </a:solidFill>
              </a:rPr>
              <a:t>TBA</a:t>
            </a:r>
            <a:r>
              <a:rPr lang="en-US" dirty="0">
                <a:solidFill>
                  <a:schemeClr val="tx1"/>
                </a:solidFill>
              </a:rPr>
              <a:t> (probably after 2 weeks of first exam)</a:t>
            </a:r>
          </a:p>
        </p:txBody>
      </p:sp>
    </p:spTree>
    <p:extLst>
      <p:ext uri="{BB962C8B-B14F-4D97-AF65-F5344CB8AC3E}">
        <p14:creationId xmlns:p14="http://schemas.microsoft.com/office/powerpoint/2010/main" val="23402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344395" cy="4941101"/>
          </a:xfrm>
        </p:spPr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</a:t>
            </a:r>
            <a:r>
              <a:rPr lang="en-US" dirty="0" err="1"/>
              <a:t>Databricks</a:t>
            </a:r>
            <a:r>
              <a:rPr lang="en-US" dirty="0"/>
              <a:t> FS (DBFS)</a:t>
            </a:r>
          </a:p>
          <a:p>
            <a:pPr lvl="1"/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</a:p>
          <a:p>
            <a:pPr lvl="1"/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Scope: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Focus on high IOPs (instead of bandwidth) with block write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</a:t>
            </a:r>
            <a:r>
              <a:rPr lang="en-US" dirty="0" err="1"/>
              <a:t>Fraunhofer</a:t>
            </a:r>
            <a:r>
              <a:rPr lang="en-US" dirty="0"/>
              <a:t>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 err="1"/>
              <a:t>RedHat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</a:t>
            </a:r>
            <a:r>
              <a:rPr lang="en-US" dirty="0" err="1"/>
              <a:t>Uni</a:t>
            </a:r>
            <a:r>
              <a:rPr lang="en-US" dirty="0"/>
              <a:t> Mainz / Barcelona SC) – data-intensive HPC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1620" y="3083668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2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r>
              <a:rPr lang="en-US" dirty="0"/>
              <a:t>(more complex data models </a:t>
            </a:r>
            <a:br>
              <a:rPr lang="en-US" dirty="0"/>
            </a:br>
            <a:r>
              <a:rPr lang="en-US" dirty="0"/>
              <a:t>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where values </a:t>
            </a:r>
            <a:br>
              <a:rPr lang="en-US" dirty="0"/>
            </a:br>
            <a:r>
              <a:rPr lang="en-US" dirty="0"/>
              <a:t>can be of a variety of data types</a:t>
            </a:r>
          </a:p>
          <a:p>
            <a:pPr lvl="1"/>
            <a:r>
              <a:rPr lang="en-US" dirty="0"/>
              <a:t>APIs for CRUD operations </a:t>
            </a:r>
            <a:br>
              <a:rPr lang="en-US" dirty="0"/>
            </a:br>
            <a:r>
              <a:rPr lang="en-US" dirty="0"/>
              <a:t>(create, read, update, delete)</a:t>
            </a:r>
          </a:p>
          <a:p>
            <a:pPr lvl="1"/>
            <a:r>
              <a:rPr lang="en-US" dirty="0"/>
              <a:t>Scalability 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 (2012)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47" y="6271576"/>
            <a:ext cx="1228685" cy="400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3" y="6156253"/>
            <a:ext cx="642207" cy="5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669" y="5754470"/>
            <a:ext cx="1799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853" y="592193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69276" y="2996535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2802" y="4031069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2240" y="2996536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6306" y="3499130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8997" y="3499132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760" y="416061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98724" y="416061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2790" y="466320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95481" y="466321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23921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18" y="2228939"/>
            <a:ext cx="3713397" cy="427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</a:p>
          <a:p>
            <a:pPr lvl="1"/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</a:p>
          <a:p>
            <a:pPr lvl="1"/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</a:t>
            </a:r>
            <a:br>
              <a:rPr lang="en-US" dirty="0"/>
            </a:br>
            <a:r>
              <a:rPr lang="en-US" dirty="0"/>
              <a:t>on circular ring 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r>
              <a:rPr lang="en-US" dirty="0">
                <a:sym typeface="Wingdings" panose="05000000000000000000" pitchFamily="2" charset="2"/>
              </a:rPr>
              <a:t>(add/</a:t>
            </a:r>
            <a:r>
              <a:rPr lang="en-US" dirty="0" err="1">
                <a:sym typeface="Wingdings" panose="05000000000000000000" pitchFamily="2" charset="2"/>
              </a:rPr>
              <a:t>rm</a:t>
            </a:r>
            <a:r>
              <a:rPr lang="en-US" dirty="0">
                <a:sym typeface="Wingdings" panose="05000000000000000000" pitchFamily="2" charset="2"/>
              </a:rPr>
              <a:t>, heterogeneous)</a:t>
            </a:r>
          </a:p>
          <a:p>
            <a:pPr lvl="1"/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(at </a:t>
            </a:r>
            <a:r>
              <a:rPr lang="en-US" dirty="0" err="1">
                <a:sym typeface="Wingdings" panose="05000000000000000000" pitchFamily="2" charset="2"/>
              </a:rPr>
              <a:t>coord</a:t>
            </a:r>
            <a:r>
              <a:rPr lang="en-US" dirty="0">
                <a:sym typeface="Wingdings" panose="05000000000000000000" pitchFamily="2" charset="2"/>
              </a:rPr>
              <a:t>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with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update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propagation based on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Merkle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trees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1071" y="754439"/>
            <a:ext cx="25645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80416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15636" y="2123386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</p:spTree>
    <p:extLst>
      <p:ext uri="{BB962C8B-B14F-4D97-AF65-F5344CB8AC3E}">
        <p14:creationId xmlns:p14="http://schemas.microsoft.com/office/powerpoint/2010/main" val="7083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Redis</a:t>
            </a:r>
            <a:r>
              <a:rPr lang="en-US" dirty="0"/>
              <a:t> Data Types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is not a plain KV-store, but “data structure server” with</a:t>
            </a:r>
            <a:br>
              <a:rPr lang="en-US" dirty="0"/>
            </a:br>
            <a:r>
              <a:rPr lang="en-US" dirty="0"/>
              <a:t>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 err="1"/>
              <a:t>Redis</a:t>
            </a:r>
            <a:r>
              <a:rPr lang="en-US" dirty="0"/>
              <a:t>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Memcached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69" y="1433297"/>
            <a:ext cx="1228685" cy="400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1" y="6201464"/>
            <a:ext cx="540000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06" y="4961563"/>
            <a:ext cx="986934" cy="335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89" y="4901629"/>
            <a:ext cx="54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235" y="5545470"/>
            <a:ext cx="1317074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8340748" y="5483135"/>
            <a:ext cx="678857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7904922" y="4855857"/>
            <a:ext cx="1126055" cy="420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76" y="5519253"/>
            <a:ext cx="623077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5653528" y="6296925"/>
            <a:ext cx="1122176" cy="357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9579" y="6192179"/>
            <a:ext cx="804131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3218" y="6136057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</a:t>
            </a:r>
            <a:br>
              <a:rPr lang="en-US" dirty="0"/>
            </a:br>
            <a:r>
              <a:rPr lang="en-US" dirty="0"/>
              <a:t>C0 and C1 (w/ </a:t>
            </a:r>
            <a:br>
              <a:rPr lang="en-US" dirty="0"/>
            </a:br>
            <a:r>
              <a:rPr lang="en-US" dirty="0"/>
              <a:t>buffer for C1)</a:t>
            </a:r>
          </a:p>
          <a:p>
            <a:pPr lvl="1"/>
            <a:r>
              <a:rPr lang="en-US" dirty="0"/>
              <a:t>Compaction </a:t>
            </a:r>
            <a:br>
              <a:rPr lang="en-US" dirty="0"/>
            </a:br>
            <a:r>
              <a:rPr lang="en-US" dirty="0"/>
              <a:t>(rolling merge): </a:t>
            </a:r>
            <a:br>
              <a:rPr lang="en-US" dirty="0"/>
            </a:br>
            <a:r>
              <a:rPr lang="en-US" dirty="0"/>
              <a:t>sort, merge, </a:t>
            </a:r>
            <a:br>
              <a:rPr lang="en-US" dirty="0"/>
            </a:br>
            <a:r>
              <a:rPr lang="en-US" dirty="0"/>
              <a:t>including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8136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49259" y="656654"/>
            <a:ext cx="25681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844376" y="3365769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2634" y="3530767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4306475" y="3669267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00793" y="4299624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9014" y="3287947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239" y="4948136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0247" y="5466946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119" y="3799900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4312960" y="3938400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4312960" y="3938400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26731" y="4773035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25" name="Straight Arrow Connector 24"/>
          <p:cNvCxnSpPr>
            <a:stCxn id="24" idx="2"/>
            <a:endCxn id="16" idx="0"/>
          </p:cNvCxnSpPr>
          <p:nvPr/>
        </p:nvCxnSpPr>
        <p:spPr>
          <a:xfrm>
            <a:off x="5261043" y="5094048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6" idx="0"/>
          </p:cNvCxnSpPr>
          <p:nvPr/>
        </p:nvCxnSpPr>
        <p:spPr>
          <a:xfrm>
            <a:off x="5491266" y="4134254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44766" y="4377446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37187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6" grpId="0" animBg="1"/>
      <p:bldP spid="19" grpId="0"/>
      <p:bldP spid="24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</a:t>
            </a:r>
            <a:r>
              <a:rPr lang="en-US" dirty="0" err="1"/>
              <a:t>Tiering</a:t>
            </a:r>
            <a:r>
              <a:rPr lang="en-US" dirty="0"/>
              <a:t> (write optimized)</a:t>
            </a:r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lvl="1"/>
            <a:endParaRPr lang="en-US" dirty="0"/>
          </a:p>
          <a:p>
            <a:r>
              <a:rPr lang="en-US" dirty="0"/>
              <a:t>LSM Leveling (read optimized)</a:t>
            </a:r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70" y="453546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82937" y="445113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1" y="1449964"/>
            <a:ext cx="3361385" cy="281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6789" y="1284593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2892" y="237085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4365" y="2393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398" y="2389760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2159" y="2396245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4090" y="2723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3495" y="2720503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2627" y="2726987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0846" y="3051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997" y="3057729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5420" y="3054485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5184" y="2694560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47266" y="2850204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60573" y="471467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7059" y="5061630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3815" y="5379401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1540" y="536956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207" y="54102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586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Databases (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DBaaS</a:t>
            </a:r>
            <a:endParaRPr lang="en-US" dirty="0"/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 (</a:t>
            </a:r>
            <a:r>
              <a:rPr lang="en-US" b="1" dirty="0">
                <a:solidFill>
                  <a:srgbClr val="7889FB"/>
                </a:solidFill>
              </a:rPr>
              <a:t>02 DWH, ETL, SQL/OLAP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cloud computing (</a:t>
            </a:r>
            <a:r>
              <a:rPr lang="en-US" b="1" dirty="0">
                <a:solidFill>
                  <a:srgbClr val="7889FB"/>
                </a:solidFill>
              </a:rPr>
              <a:t>07/08 Cloud Computing</a:t>
            </a:r>
            <a:r>
              <a:rPr lang="en-US" dirty="0"/>
              <a:t>), Distributed Storage (</a:t>
            </a:r>
            <a:r>
              <a:rPr lang="en-US" b="1" dirty="0">
                <a:solidFill>
                  <a:srgbClr val="7889FB"/>
                </a:solidFill>
              </a:rPr>
              <a:t>09 today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</a:t>
            </a:r>
            <a:r>
              <a:rPr lang="en-US" dirty="0" err="1"/>
              <a:t>Dremel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dirty="0"/>
              <a:t>Azure SQL Data Warehouse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0" y="1290200"/>
            <a:ext cx="1255252" cy="62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9" y="1196870"/>
            <a:ext cx="1235738" cy="526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91727" y="1810447"/>
            <a:ext cx="1133731" cy="771336"/>
            <a:chOff x="7191727" y="5406333"/>
            <a:chExt cx="1133731" cy="771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516143" y="4350054"/>
            <a:ext cx="320453" cy="124335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8425" y="4361836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7026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1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</a:t>
            </a:r>
            <a:br>
              <a:rPr lang="en-US" dirty="0"/>
            </a:br>
            <a:r>
              <a:rPr lang="en-US" dirty="0"/>
              <a:t>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1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</a:t>
            </a:r>
          </a:p>
          <a:p>
            <a:pPr lvl="1"/>
            <a:r>
              <a:rPr lang="en-US" dirty="0"/>
              <a:t>Caching/intermediates</a:t>
            </a:r>
          </a:p>
          <a:p>
            <a:pPr lvl="1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95" y="7819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8060" y="722274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2" y="2593162"/>
            <a:ext cx="5160451" cy="369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2174173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err="1"/>
              <a:t>Dremel</a:t>
            </a:r>
            <a:endParaRPr lang="en-US" dirty="0"/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1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</a:t>
            </a:r>
            <a:r>
              <a:rPr lang="en-US" dirty="0" err="1"/>
              <a:t>Dremel</a:t>
            </a:r>
            <a:r>
              <a:rPr lang="en-US" dirty="0"/>
              <a:t>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 err="1">
                <a:solidFill>
                  <a:schemeClr val="accent1"/>
                </a:solidFill>
              </a:rPr>
              <a:t>NextGen</a:t>
            </a:r>
            <a:r>
              <a:rPr lang="en-US" b="1" dirty="0">
                <a:solidFill>
                  <a:schemeClr val="accent1"/>
                </a:solidFill>
              </a:rPr>
              <a:t> GFS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7719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0588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4" y="2132714"/>
            <a:ext cx="1347018" cy="152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21" y="2426994"/>
            <a:ext cx="1186800" cy="120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37" y="3863039"/>
            <a:ext cx="3279592" cy="216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6" y="54023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48560" y="542647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31485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5315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(with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82" y="78150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466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2" y="1670649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956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216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Lakehouse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Lake</a:t>
            </a:r>
          </a:p>
          <a:p>
            <a:pPr lvl="1"/>
            <a:r>
              <a:rPr lang="en-US" dirty="0"/>
              <a:t>Collection of structured, semi and</a:t>
            </a:r>
          </a:p>
          <a:p>
            <a:pPr marL="457200" lvl="1" indent="0">
              <a:buNone/>
            </a:pPr>
            <a:r>
              <a:rPr lang="en-US" dirty="0"/>
              <a:t>unstructured data, </a:t>
            </a:r>
            <a:r>
              <a:rPr lang="en-US" b="1" dirty="0">
                <a:solidFill>
                  <a:schemeClr val="accent1"/>
                </a:solidFill>
              </a:rPr>
              <a:t>schema-on-read</a:t>
            </a:r>
          </a:p>
          <a:p>
            <a:r>
              <a:rPr lang="en-US" dirty="0"/>
              <a:t>Delta Lake </a:t>
            </a:r>
          </a:p>
          <a:p>
            <a:pPr lvl="1"/>
            <a:r>
              <a:rPr lang="en-US" dirty="0"/>
              <a:t>A storage layer sits on top of data lake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ACID transactions</a:t>
            </a:r>
            <a:r>
              <a:rPr lang="en-US" dirty="0"/>
              <a:t>, schema enforcement</a:t>
            </a:r>
          </a:p>
          <a:p>
            <a:pPr marL="457200" lvl="1" indent="0">
              <a:buNone/>
            </a:pPr>
            <a:r>
              <a:rPr lang="en-US" dirty="0"/>
              <a:t> schema evolution, meta handling, time travel</a:t>
            </a:r>
          </a:p>
          <a:p>
            <a:pPr lvl="1"/>
            <a:endParaRPr lang="en-US" sz="700" dirty="0"/>
          </a:p>
          <a:p>
            <a:r>
              <a:rPr lang="en-US" dirty="0"/>
              <a:t>Lakehouse</a:t>
            </a:r>
          </a:p>
          <a:p>
            <a:pPr lvl="1"/>
            <a:r>
              <a:rPr lang="en-US" dirty="0"/>
              <a:t>Extends delta lake for BI &amp; ML workloads</a:t>
            </a:r>
          </a:p>
          <a:p>
            <a:pPr lvl="1"/>
            <a:r>
              <a:rPr lang="en-US" dirty="0"/>
              <a:t>Hybrid architecture for structured and</a:t>
            </a:r>
          </a:p>
          <a:p>
            <a:pPr marL="457200" lvl="1" indent="0">
              <a:buNone/>
            </a:pPr>
            <a:r>
              <a:rPr lang="en-US" dirty="0"/>
              <a:t> semi-structured data processing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Delta lake (open source project)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Databricks Lakehouse platform, MS Azure Synapse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Lakehouse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65786-2A7A-2743-E7B4-804B4CC52A11}"/>
              </a:ext>
            </a:extLst>
          </p:cNvPr>
          <p:cNvSpPr txBox="1"/>
          <p:nvPr/>
        </p:nvSpPr>
        <p:spPr>
          <a:xfrm>
            <a:off x="5181600" y="755146"/>
            <a:ext cx="29824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al, Lakehouse: A New Generation of Open Platforms that Unify Data Warehousing and Advanced Analytics. 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 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6C32B-089A-DA48-E01A-BA7F7B1B0B98}"/>
              </a:ext>
            </a:extLst>
          </p:cNvPr>
          <p:cNvSpPr txBox="1"/>
          <p:nvPr/>
        </p:nvSpPr>
        <p:spPr>
          <a:xfrm>
            <a:off x="5181600" y="1685152"/>
            <a:ext cx="2982414" cy="738664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al., The History, Present, and Future of ETL Technology,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DOLAP 2023]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8AAB5-EAB5-92C9-7D7E-3EA6F3E4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451" y="623628"/>
            <a:ext cx="55907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B9A50A-2AA4-F1AE-F6ED-650E9E0A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800" y="1585574"/>
            <a:ext cx="56073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A5DBB-BDDF-6496-DA11-4C6C4141C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277"/>
          <a:stretch/>
        </p:blipFill>
        <p:spPr>
          <a:xfrm>
            <a:off x="6085459" y="2650950"/>
            <a:ext cx="280200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Distributed, Data-Parallel Computation </a:t>
            </a:r>
            <a:r>
              <a:rPr lang="en-US" dirty="0">
                <a:solidFill>
                  <a:schemeClr val="tx1"/>
                </a:solidFill>
              </a:rPr>
              <a:t>[Jan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Distributed Stream Processing </a:t>
            </a:r>
            <a:r>
              <a:rPr lang="en-US" dirty="0">
                <a:solidFill>
                  <a:schemeClr val="tx1"/>
                </a:solidFill>
              </a:rPr>
              <a:t>[Jan 19]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19]</a:t>
            </a:r>
          </a:p>
        </p:txBody>
      </p:sp>
    </p:spTree>
    <p:extLst>
      <p:ext uri="{BB962C8B-B14F-4D97-AF65-F5344CB8AC3E}">
        <p14:creationId xmlns:p14="http://schemas.microsoft.com/office/powerpoint/2010/main" val="10783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</a:t>
            </a:r>
            <a:r>
              <a:rPr lang="en-US" dirty="0" err="1">
                <a:solidFill>
                  <a:srgbClr val="7889FB"/>
                </a:solidFill>
              </a:rPr>
              <a:t>MoM</a:t>
            </a:r>
            <a:r>
              <a:rPr lang="en-US" dirty="0">
                <a:solidFill>
                  <a:srgbClr val="7889FB"/>
                </a:solidFill>
              </a:rPr>
              <a:t>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1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size (e.g., 5TB), get/put 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18211" y="987907"/>
            <a:ext cx="2569555" cy="1914125"/>
            <a:chOff x="6318211" y="676620"/>
            <a:chExt cx="2569555" cy="1914125"/>
          </a:xfrm>
        </p:grpSpPr>
        <p:sp>
          <p:nvSpPr>
            <p:cNvPr id="9" name="Rectangle 8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3" name="Gerade Verbindung mit Pfeil 6"/>
            <p:cNvCxnSpPr>
              <a:endCxn id="9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9" idx="2"/>
              <a:endCxn id="10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/>
            <p:cNvCxnSpPr>
              <a:stCxn id="9" idx="2"/>
              <a:endCxn id="11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9" idx="2"/>
              <a:endCxn id="12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87537"/>
              </p:ext>
            </p:extLst>
          </p:nvPr>
        </p:nvGraphicFramePr>
        <p:xfrm>
          <a:off x="5590163" y="2675483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pPr marL="457200" lvl="1" indent="0">
              <a:buNone/>
            </a:pPr>
            <a:endParaRPr lang="en-US" sz="700" dirty="0">
              <a:sym typeface="Wingdings" panose="05000000000000000000" pitchFamily="2" charset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2" y="3703868"/>
            <a:ext cx="3272952" cy="13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966" y="5136203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4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relevant datasets in data lakes</a:t>
            </a:r>
          </a:p>
          <a:p>
            <a:pPr lvl="1"/>
            <a:r>
              <a:rPr lang="en-US" dirty="0"/>
              <a:t>Augment data with open and linked data sources </a:t>
            </a:r>
          </a:p>
          <a:p>
            <a:pPr lvl="1"/>
            <a:endParaRPr lang="en-US" sz="1200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1" y="3635771"/>
            <a:ext cx="2763296" cy="20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691" y="3181694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568" y="317332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 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83" y="3551026"/>
            <a:ext cx="4471293" cy="23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66" y="268289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02939" y="2602512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91" y="5707308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</p:spTree>
    <p:extLst>
      <p:ext uri="{BB962C8B-B14F-4D97-AF65-F5344CB8AC3E}">
        <p14:creationId xmlns:p14="http://schemas.microsoft.com/office/powerpoint/2010/main" val="17777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39526</TotalTime>
  <Words>3522</Words>
  <Application>Microsoft Office PowerPoint</Application>
  <PresentationFormat>On-screen Show (4:3)</PresentationFormat>
  <Paragraphs>560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Consolas</vt:lpstr>
      <vt:lpstr>Wingdings</vt:lpstr>
      <vt:lpstr>TU Graz Standard</vt:lpstr>
      <vt:lpstr>Data Integration and Large Scale Analysis 09 Distributed Data Storage</vt:lpstr>
      <vt:lpstr>Announcements/Org</vt:lpstr>
      <vt:lpstr>Course Outline Part B: Large-Scale Data Management and Analysis</vt:lpstr>
      <vt:lpstr>Agenda</vt:lpstr>
      <vt:lpstr>Motivation and Terminology</vt:lpstr>
      <vt:lpstr>Overview Distributed Data Storage</vt:lpstr>
      <vt:lpstr>Central Data Abstractions</vt:lpstr>
      <vt:lpstr>Data Lakes</vt:lpstr>
      <vt:lpstr>Catalogs of Data and Artefacts</vt:lpstr>
      <vt:lpstr>Object Stores and  Distributed File Systems</vt:lpstr>
      <vt:lpstr>Object Storage</vt:lpstr>
      <vt:lpstr>Object Storage, cont. </vt:lpstr>
      <vt:lpstr>Hadoop Distributed File System (HDFS)</vt:lpstr>
      <vt:lpstr>HDFS Daemon Processes</vt:lpstr>
      <vt:lpstr>HDFS InputFormats and RecordReaders</vt:lpstr>
      <vt:lpstr>HDFS InputFormats and RecordReaders, cont.</vt:lpstr>
      <vt:lpstr>HDFS Write and Read</vt:lpstr>
      <vt:lpstr>HDFS Data Locality</vt:lpstr>
      <vt:lpstr>HDFS Federated NameNodes</vt:lpstr>
      <vt:lpstr>Other DFS</vt:lpstr>
      <vt:lpstr>Key-Value Stores and Cloud DBMS</vt:lpstr>
      <vt:lpstr>Motivation and Terminology</vt:lpstr>
      <vt:lpstr>Example Systems: Dynamo</vt:lpstr>
      <vt:lpstr>Example Systems, cont.</vt:lpstr>
      <vt:lpstr>Log-structured Merge Trees</vt:lpstr>
      <vt:lpstr>Log-structured Merge Trees, cont.</vt:lpstr>
      <vt:lpstr>Cloud Databases (DBaaS)</vt:lpstr>
      <vt:lpstr>Example Snowflake</vt:lpstr>
      <vt:lpstr>Example Google BigQuery</vt:lpstr>
      <vt:lpstr>Example Amazon Redshift</vt:lpstr>
      <vt:lpstr>Lakehouse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Distributed Data Storage</dc:title>
  <dc:subject/>
  <dc:creator>Shafaq Siddiqi</dc:creator>
  <cp:keywords/>
  <dc:description/>
  <cp:lastModifiedBy>Siddiqi, Shafaq</cp:lastModifiedBy>
  <cp:revision>1820</cp:revision>
  <cp:lastPrinted>2019-04-29T15:50:34Z</cp:lastPrinted>
  <dcterms:created xsi:type="dcterms:W3CDTF">2018-07-12T06:39:10Z</dcterms:created>
  <dcterms:modified xsi:type="dcterms:W3CDTF">2023-12-15T13:21:07Z</dcterms:modified>
  <cp:category/>
</cp:coreProperties>
</file>