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604" r:id="rId2"/>
    <p:sldId id="661" r:id="rId3"/>
    <p:sldId id="626" r:id="rId4"/>
    <p:sldId id="627" r:id="rId5"/>
    <p:sldId id="629" r:id="rId6"/>
    <p:sldId id="660" r:id="rId7"/>
    <p:sldId id="642" r:id="rId8"/>
    <p:sldId id="631" r:id="rId9"/>
    <p:sldId id="643" r:id="rId10"/>
    <p:sldId id="632" r:id="rId11"/>
    <p:sldId id="605" r:id="rId12"/>
    <p:sldId id="606" r:id="rId13"/>
    <p:sldId id="607" r:id="rId14"/>
    <p:sldId id="650" r:id="rId15"/>
    <p:sldId id="608" r:id="rId16"/>
    <p:sldId id="609" r:id="rId17"/>
    <p:sldId id="610" r:id="rId18"/>
    <p:sldId id="651" r:id="rId19"/>
    <p:sldId id="611" r:id="rId20"/>
    <p:sldId id="652" r:id="rId21"/>
    <p:sldId id="612" r:id="rId22"/>
    <p:sldId id="613" r:id="rId23"/>
    <p:sldId id="614" r:id="rId24"/>
    <p:sldId id="654" r:id="rId25"/>
    <p:sldId id="655" r:id="rId26"/>
    <p:sldId id="656" r:id="rId27"/>
    <p:sldId id="657" r:id="rId28"/>
    <p:sldId id="658" r:id="rId29"/>
    <p:sldId id="662" r:id="rId30"/>
    <p:sldId id="644" r:id="rId31"/>
    <p:sldId id="645" r:id="rId32"/>
    <p:sldId id="646" r:id="rId33"/>
    <p:sldId id="648" r:id="rId34"/>
    <p:sldId id="628" r:id="rId35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5" autoAdjust="0"/>
    <p:restoredTop sz="79056" autoAdjust="0"/>
  </p:normalViewPr>
  <p:slideViewPr>
    <p:cSldViewPr snapToGrid="0" snapToObjects="1">
      <p:cViewPr varScale="1">
        <p:scale>
          <a:sx n="109" d="100"/>
          <a:sy n="109" d="100"/>
        </p:scale>
        <p:origin x="1795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3101" y="8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12.01.2024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12.01.2024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downloads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063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093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Collect: convert</a:t>
            </a:r>
            <a:r>
              <a:rPr lang="en-US" baseline="0" dirty="0"/>
              <a:t> data to list and bring to driver process</a:t>
            </a:r>
          </a:p>
          <a:p>
            <a:r>
              <a:rPr lang="en-US" baseline="0" dirty="0"/>
              <a:t>Persist</a:t>
            </a:r>
          </a:p>
          <a:p>
            <a:r>
              <a:rPr lang="en-US" baseline="0" dirty="0"/>
              <a:t>IN_MEMORY, MEMORY_AND_DESK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205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RDD is partitioned into actual physical partitions of 128 MBs</a:t>
            </a:r>
          </a:p>
          <a:p>
            <a:r>
              <a:rPr lang="en-US" dirty="0"/>
              <a:t>Partitions</a:t>
            </a:r>
            <a:r>
              <a:rPr lang="en-US" baseline="0" dirty="0"/>
              <a:t> are granularity of spawning tasks, performing I/O and evicting to disk and shuffling</a:t>
            </a:r>
          </a:p>
          <a:p>
            <a:r>
              <a:rPr lang="en-US" baseline="0" dirty="0"/>
              <a:t>Use </a:t>
            </a:r>
            <a:r>
              <a:rPr lang="en-US" baseline="0" dirty="0" err="1"/>
              <a:t>hashpartition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4681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DAG scheduler takes the lineage graphs of partitions and schedule them with yarn</a:t>
            </a:r>
          </a:p>
          <a:p>
            <a:r>
              <a:rPr lang="en-US" dirty="0"/>
              <a:t>Block manager info </a:t>
            </a:r>
            <a:r>
              <a:rPr lang="en-US"/>
              <a:t>of tasks </a:t>
            </a:r>
            <a:r>
              <a:rPr lang="en-US" dirty="0"/>
              <a:t>hold pointers to partitions and terminate if any of </a:t>
            </a:r>
            <a:r>
              <a:rPr lang="en-US"/>
              <a:t>them take more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387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Stages are executed in Bulk-Synchronous manner</a:t>
            </a:r>
          </a:p>
          <a:p>
            <a:r>
              <a:rPr lang="en-US" dirty="0"/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Dryad-­‐like DAGs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Pipelines functions within a stage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Locality &amp; data reuse aware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Partitioning-­‐aware to avoid shuffles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738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80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 Local Mode</a:t>
            </a:r>
          </a:p>
          <a:p>
            <a:pPr lvl="1"/>
            <a:r>
              <a:rPr lang="en-US" dirty="0"/>
              <a:t>Download and unzip Spark </a:t>
            </a:r>
            <a:r>
              <a:rPr lang="en-US" dirty="0">
                <a:hlinkClick r:id="rId3"/>
              </a:rPr>
              <a:t>https://spark.apache.org/downloads.html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or pull dependency into IDE project via maven or similar tools</a:t>
            </a:r>
          </a:p>
          <a:p>
            <a:pPr lvl="1"/>
            <a:r>
              <a:rPr lang="en-US" dirty="0"/>
              <a:t>Setup prerequisites and path variables </a:t>
            </a:r>
          </a:p>
          <a:p>
            <a:pPr lvl="1"/>
            <a:r>
              <a:rPr lang="en-US" dirty="0"/>
              <a:t>Test spark-shell, spark-submit, or in your IDE</a:t>
            </a:r>
          </a:p>
          <a:p>
            <a:pPr lvl="1"/>
            <a:r>
              <a:rPr lang="en-US" dirty="0"/>
              <a:t>NOTE: in local mode, operations run in driver JVM and I/O to local FS</a:t>
            </a:r>
          </a:p>
          <a:p>
            <a:pPr lvl="1"/>
            <a:endParaRPr lang="en-US" dirty="0"/>
          </a:p>
          <a:p>
            <a:r>
              <a:rPr lang="en-US" dirty="0"/>
              <a:t>Amazon AWS EMR (Elastic Map Reduce)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255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somewhat</a:t>
            </a:r>
            <a:r>
              <a:rPr lang="en-US" baseline="0" dirty="0"/>
              <a:t> in competition w/ </a:t>
            </a:r>
            <a:r>
              <a:rPr lang="en-US" baseline="0" dirty="0" err="1"/>
              <a:t>PySpark</a:t>
            </a:r>
            <a:r>
              <a:rPr lang="en-US" baseline="0" dirty="0"/>
              <a:t> (but not out-of-core)</a:t>
            </a:r>
          </a:p>
          <a:p>
            <a:r>
              <a:rPr lang="en-US" dirty="0" err="1"/>
              <a:t>NumPy</a:t>
            </a:r>
            <a:r>
              <a:rPr lang="en-US" dirty="0"/>
              <a:t> syntax: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y[::2, 5000:] -&gt; every other</a:t>
            </a:r>
            <a:r>
              <a:rPr lang="en-US" sz="1200" baseline="0" dirty="0">
                <a:latin typeface="Consolas" panose="020B0609020204030204" pitchFamily="49" charset="0"/>
                <a:cs typeface="Calibri" panose="020F0502020204030204" pitchFamily="34" charset="0"/>
              </a:rPr>
              <a:t> row, columns 5001-10000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766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Ray on </a:t>
            </a:r>
            <a:r>
              <a:rPr lang="en-US" dirty="0" err="1"/>
              <a:t>Dask</a:t>
            </a:r>
            <a:endParaRPr lang="en-US" dirty="0"/>
          </a:p>
          <a:p>
            <a:r>
              <a:rPr lang="en-US" dirty="0"/>
              <a:t>Python function -&gt; Task</a:t>
            </a:r>
          </a:p>
          <a:p>
            <a:r>
              <a:rPr lang="en-US" dirty="0"/>
              <a:t>Python class  -&gt; 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64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07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896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49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cpu</a:t>
            </a:r>
            <a:r>
              <a:rPr lang="en-US" dirty="0"/>
              <a:t> cores w/</a:t>
            </a:r>
            <a:r>
              <a:rPr lang="en-US" dirty="0" err="1"/>
              <a:t>ht</a:t>
            </a:r>
            <a:r>
              <a:rPr lang="en-US" dirty="0"/>
              <a:t> to which OS seems like  virtual cores</a:t>
            </a:r>
          </a:p>
          <a:p>
            <a:r>
              <a:rPr lang="en-US" dirty="0"/>
              <a:t>L1</a:t>
            </a:r>
            <a:r>
              <a:rPr lang="en-US" baseline="0" dirty="0"/>
              <a:t> cache is split into instruction and data cache 64 KB</a:t>
            </a:r>
          </a:p>
          <a:p>
            <a:r>
              <a:rPr lang="en-US" baseline="0" dirty="0"/>
              <a:t>L2 256 kB 0 8 MB</a:t>
            </a:r>
          </a:p>
          <a:p>
            <a:r>
              <a:rPr lang="en-US" baseline="0" dirty="0"/>
              <a:t>128 bit registers -&gt; 2 FP64 op, per cycle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28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double precision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426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UDF centric programming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40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history goes</a:t>
            </a:r>
            <a:r>
              <a:rPr lang="en-US" baseline="0" dirty="0"/>
              <a:t> back to very impactful Map Reduce 2003 – 2004, 2006 </a:t>
            </a:r>
            <a:r>
              <a:rPr lang="en-US" baseline="0" dirty="0" err="1"/>
              <a:t>opensource</a:t>
            </a:r>
            <a:endParaRPr lang="en-US" baseline="0" dirty="0"/>
          </a:p>
          <a:p>
            <a:r>
              <a:rPr lang="en-US" baseline="0" dirty="0"/>
              <a:t>Application scheduling and task scheduling</a:t>
            </a:r>
          </a:p>
          <a:p>
            <a:r>
              <a:rPr lang="en-US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Doug Cutting and Mike </a:t>
            </a:r>
            <a:r>
              <a:rPr lang="en-US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Cafarella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250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Shuffling</a:t>
            </a:r>
            <a:r>
              <a:rPr lang="en-US" baseline="0" dirty="0"/>
              <a:t> for </a:t>
            </a:r>
            <a:r>
              <a:rPr lang="en-US" baseline="0" dirty="0" err="1"/>
              <a:t>uniondistinct</a:t>
            </a:r>
            <a:endParaRPr lang="en-US" baseline="0" dirty="0"/>
          </a:p>
          <a:p>
            <a:r>
              <a:rPr lang="en-US" baseline="0" dirty="0"/>
              <a:t>Join are time consuming</a:t>
            </a:r>
          </a:p>
          <a:p>
            <a:r>
              <a:rPr lang="en-US" baseline="0" dirty="0"/>
              <a:t>Easy is broadcast join </a:t>
            </a:r>
          </a:p>
          <a:p>
            <a:r>
              <a:rPr lang="en-US" baseline="0" dirty="0"/>
              <a:t>Repartition join: </a:t>
            </a:r>
            <a:r>
              <a:rPr lang="en-US" dirty="0"/>
              <a:t>each map task tags the record with its originating table, and outputs the extracted join key and the tagged record as a (key, value) pair. The outputs are then partitioned, sorted and merged by the framework. All the records for each join key are grouped together and eventually fed to a reducer. For each join key, the reduce function first separates and buffers the input records into two sets according to the table tag and then performs a cross-product between records in these sets. </a:t>
            </a:r>
          </a:p>
          <a:p>
            <a:r>
              <a:rPr lang="en-US" dirty="0"/>
              <a:t>Improved Repartition Join: The table tags are generated in a way that ensures records from R will be sorted ahead of those from L on a given join key. The grouping function in the reducer is also customized so that records are grouped on just the join key. Finally, as records from the smaller table R are guaranteed to be ahead of those from L for a given join key, only R records are buffered and L records are streamed to generate the join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68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Evolution to more modern DP computation frameworks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09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10 Distributed, Data-Parallel Computation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Shafaq Siddiqi, Graz University of Technology, WS 2023/24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10 Distributed, Data-Parallel Computation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Shafaq Siddiqi, Graz University of Technology, WS 2023/24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hyperlink" Target="https://spark.apache.org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park/blob/master/mllib/src/main/scala/org/apache/spark/mllib/clustering/KMeans.scal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dask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423275" cy="2489199"/>
          </a:xfrm>
        </p:spPr>
        <p:txBody>
          <a:bodyPr/>
          <a:lstStyle/>
          <a:p>
            <a:r>
              <a:rPr lang="de-DE" sz="3600" dirty="0"/>
              <a:t>Data Integration and Large Scale Analysis</a:t>
            </a:r>
            <a:br>
              <a:rPr lang="de-DE" dirty="0"/>
            </a:br>
            <a:r>
              <a:rPr lang="de-DE" sz="3200" dirty="0"/>
              <a:t>10 </a:t>
            </a:r>
            <a:r>
              <a:rPr lang="de-DE" sz="3200" b="1" dirty="0"/>
              <a:t>Distributed Data-Parallel Computation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Shafaq Siddiqi</a:t>
            </a:r>
            <a:endParaRPr lang="en-GB" b="1" u="sng" dirty="0"/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Jan 12,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45E2C-11FB-49F0-92B5-975E9AEBB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FF9BBD-8A9D-43DE-355B-3E2965566F88}"/>
              </a:ext>
            </a:extLst>
          </p:cNvPr>
          <p:cNvSpPr txBox="1"/>
          <p:nvPr/>
        </p:nvSpPr>
        <p:spPr>
          <a:xfrm>
            <a:off x="108186" y="-24449"/>
            <a:ext cx="29304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Slides Credit: Matthias Boehm</a:t>
            </a:r>
          </a:p>
        </p:txBody>
      </p:sp>
    </p:spTree>
    <p:extLst>
      <p:ext uri="{BB962C8B-B14F-4D97-AF65-F5344CB8AC3E}">
        <p14:creationId xmlns:p14="http://schemas.microsoft.com/office/powerpoint/2010/main" val="372843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92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Hadoop History and Architecture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Brief History</a:t>
            </a:r>
          </a:p>
          <a:p>
            <a:pPr lvl="1"/>
            <a:r>
              <a:rPr lang="en-US" dirty="0"/>
              <a:t>Google’s GFS [SOSP’03] + </a:t>
            </a:r>
            <a:r>
              <a:rPr lang="en-US" dirty="0" err="1"/>
              <a:t>MapReduce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Hadoop </a:t>
            </a:r>
            <a:r>
              <a:rPr lang="en-US" dirty="0"/>
              <a:t>(2006)</a:t>
            </a:r>
          </a:p>
          <a:p>
            <a:pPr lvl="1"/>
            <a:r>
              <a:rPr lang="en-US" dirty="0"/>
              <a:t>Apache Hive (SQL), Pig (ETL), Mahout (ML), </a:t>
            </a:r>
            <a:r>
              <a:rPr lang="en-US" dirty="0" err="1"/>
              <a:t>Giraph</a:t>
            </a:r>
            <a:r>
              <a:rPr lang="en-US" dirty="0"/>
              <a:t> (Graph)</a:t>
            </a:r>
          </a:p>
          <a:p>
            <a:pPr lvl="1"/>
            <a:endParaRPr lang="en-US" sz="700" dirty="0"/>
          </a:p>
          <a:p>
            <a:r>
              <a:rPr lang="en-US" dirty="0"/>
              <a:t>Hadoop Architecture / Eco System</a:t>
            </a:r>
          </a:p>
          <a:p>
            <a:pPr lvl="1"/>
            <a:r>
              <a:rPr lang="en-US" dirty="0"/>
              <a:t>Management (</a:t>
            </a:r>
            <a:r>
              <a:rPr lang="en-US" dirty="0" err="1"/>
              <a:t>Ambari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Coordination / workflows</a:t>
            </a:r>
            <a:br>
              <a:rPr lang="en-US" dirty="0"/>
            </a:br>
            <a:r>
              <a:rPr lang="en-US" dirty="0"/>
              <a:t>(Zookeeper, </a:t>
            </a:r>
            <a:r>
              <a:rPr lang="en-US" dirty="0" err="1"/>
              <a:t>Oozie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Storage (</a:t>
            </a:r>
            <a:r>
              <a:rPr lang="en-US" b="1" dirty="0">
                <a:solidFill>
                  <a:srgbClr val="FF0000"/>
                </a:solidFill>
              </a:rPr>
              <a:t>HDFS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Resources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[SoCC’13]</a:t>
            </a:r>
          </a:p>
          <a:p>
            <a:pPr lvl="1"/>
            <a:r>
              <a:rPr lang="en-US" dirty="0"/>
              <a:t>Processing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 err="1"/>
              <a:t>MapReduce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DC6AB0B5-1FBE-493F-8514-8ED3561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4990" y="2200355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07B34F-72A0-4212-A223-9D9C1EAFCE63}"/>
              </a:ext>
            </a:extLst>
          </p:cNvPr>
          <p:cNvSpPr/>
          <p:nvPr/>
        </p:nvSpPr>
        <p:spPr>
          <a:xfrm>
            <a:off x="3762374" y="4577694"/>
            <a:ext cx="1590709" cy="1809750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D8212B-30B2-47AD-A662-85CDBC99B4C0}"/>
              </a:ext>
            </a:extLst>
          </p:cNvPr>
          <p:cNvSpPr/>
          <p:nvPr/>
        </p:nvSpPr>
        <p:spPr>
          <a:xfrm>
            <a:off x="5467350" y="3727826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47733AF7-1216-4144-873C-DCDC55DD1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372" y="5802251"/>
            <a:ext cx="1368954" cy="49244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NameNode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014191-A09A-437C-B913-60362D06BD36}"/>
              </a:ext>
            </a:extLst>
          </p:cNvPr>
          <p:cNvSpPr txBox="1"/>
          <p:nvPr/>
        </p:nvSpPr>
        <p:spPr>
          <a:xfrm>
            <a:off x="3762376" y="4196694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Head Node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38C93F-0D11-4FA1-AC77-19F552106992}"/>
              </a:ext>
            </a:extLst>
          </p:cNvPr>
          <p:cNvSpPr txBox="1"/>
          <p:nvPr/>
        </p:nvSpPr>
        <p:spPr>
          <a:xfrm>
            <a:off x="5476876" y="3358494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1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0E246934-39EC-4E1F-B90E-EE9E89B75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372" y="4933988"/>
            <a:ext cx="1368954" cy="800219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Resource Manager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413050F4-8A09-4494-93F4-A09EA5F1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5722" y="5302545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2599DA-4C7B-4757-8E4F-7A05C1680F36}"/>
              </a:ext>
            </a:extLst>
          </p:cNvPr>
          <p:cNvSpPr/>
          <p:nvPr/>
        </p:nvSpPr>
        <p:spPr>
          <a:xfrm>
            <a:off x="5574771" y="3870701"/>
            <a:ext cx="683154" cy="706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CF7E10-9A33-45ED-AF0E-122F89E01D70}"/>
              </a:ext>
            </a:extLst>
          </p:cNvPr>
          <p:cNvSpPr/>
          <p:nvPr/>
        </p:nvSpPr>
        <p:spPr>
          <a:xfrm>
            <a:off x="631772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5708E1-F3E0-4ADB-A094-362BD0CF83D2}"/>
              </a:ext>
            </a:extLst>
          </p:cNvPr>
          <p:cNvSpPr/>
          <p:nvPr/>
        </p:nvSpPr>
        <p:spPr>
          <a:xfrm>
            <a:off x="631772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B875F7-267C-4EAD-ACAA-FB227F6D75B2}"/>
              </a:ext>
            </a:extLst>
          </p:cNvPr>
          <p:cNvSpPr/>
          <p:nvPr/>
        </p:nvSpPr>
        <p:spPr>
          <a:xfrm>
            <a:off x="557477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ACE134-5981-4D38-A864-AD8B50D29D85}"/>
              </a:ext>
            </a:extLst>
          </p:cNvPr>
          <p:cNvSpPr/>
          <p:nvPr/>
        </p:nvSpPr>
        <p:spPr>
          <a:xfrm>
            <a:off x="7200900" y="3727826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5C7E54-1EFE-4B40-87E6-B8F336ABFD1A}"/>
              </a:ext>
            </a:extLst>
          </p:cNvPr>
          <p:cNvSpPr txBox="1"/>
          <p:nvPr/>
        </p:nvSpPr>
        <p:spPr>
          <a:xfrm>
            <a:off x="7210426" y="3358494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n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8CC35527-F921-4BFF-A510-8BA6ECB9B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272" y="5302545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37F0F-EBE1-44C7-A07A-028C790196EC}"/>
              </a:ext>
            </a:extLst>
          </p:cNvPr>
          <p:cNvSpPr/>
          <p:nvPr/>
        </p:nvSpPr>
        <p:spPr>
          <a:xfrm>
            <a:off x="805127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50288B-5A70-4B91-886C-CEF02F753082}"/>
              </a:ext>
            </a:extLst>
          </p:cNvPr>
          <p:cNvSpPr/>
          <p:nvPr/>
        </p:nvSpPr>
        <p:spPr>
          <a:xfrm>
            <a:off x="805127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F0A245-42B0-43FD-B34B-B8D94C8D8BB2}"/>
              </a:ext>
            </a:extLst>
          </p:cNvPr>
          <p:cNvSpPr/>
          <p:nvPr/>
        </p:nvSpPr>
        <p:spPr>
          <a:xfrm>
            <a:off x="730832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70D928-8214-4C50-BF06-E8F8919DA20E}"/>
              </a:ext>
            </a:extLst>
          </p:cNvPr>
          <p:cNvSpPr/>
          <p:nvPr/>
        </p:nvSpPr>
        <p:spPr>
          <a:xfrm>
            <a:off x="730832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AB9F22-6933-4FA8-932E-847EA0112181}"/>
              </a:ext>
            </a:extLst>
          </p:cNvPr>
          <p:cNvSpPr/>
          <p:nvPr/>
        </p:nvSpPr>
        <p:spPr>
          <a:xfrm>
            <a:off x="2076450" y="6011829"/>
            <a:ext cx="1095375" cy="4076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Client</a:t>
            </a:r>
          </a:p>
        </p:txBody>
      </p:sp>
      <p:cxnSp>
        <p:nvCxnSpPr>
          <p:cNvPr id="28" name="AutoShape 54">
            <a:extLst>
              <a:ext uri="{FF2B5EF4-FFF2-40B4-BE49-F238E27FC236}">
                <a16:creationId xmlns:a16="http://schemas.microsoft.com/office/drawing/2014/main" id="{CDDFBB42-161E-4819-9704-62DDB3B83D7C}"/>
              </a:ext>
            </a:extLst>
          </p:cNvPr>
          <p:cNvCxnSpPr>
            <a:cxnSpLocks noChangeShapeType="1"/>
            <a:stCxn id="27" idx="3"/>
            <a:endCxn id="14" idx="1"/>
          </p:cNvCxnSpPr>
          <p:nvPr/>
        </p:nvCxnSpPr>
        <p:spPr bwMode="auto">
          <a:xfrm flipV="1">
            <a:off x="3171825" y="5334098"/>
            <a:ext cx="726547" cy="881553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</p:spPr>
      </p:cxnSp>
      <p:cxnSp>
        <p:nvCxnSpPr>
          <p:cNvPr id="29" name="AutoShape 54">
            <a:extLst>
              <a:ext uri="{FF2B5EF4-FFF2-40B4-BE49-F238E27FC236}">
                <a16:creationId xmlns:a16="http://schemas.microsoft.com/office/drawing/2014/main" id="{C62EC8D9-35F9-4598-8952-0003231DCE91}"/>
              </a:ext>
            </a:extLst>
          </p:cNvPr>
          <p:cNvCxnSpPr>
            <a:cxnSpLocks noChangeShapeType="1"/>
            <a:stCxn id="14" idx="0"/>
            <a:endCxn id="16" idx="1"/>
          </p:cNvCxnSpPr>
          <p:nvPr/>
        </p:nvCxnSpPr>
        <p:spPr bwMode="auto">
          <a:xfrm flipV="1">
            <a:off x="4582849" y="4224198"/>
            <a:ext cx="991922" cy="70979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triangle" w="med" len="lg"/>
            <a:tailEnd type="triangle" w="med" len="lg"/>
          </a:ln>
        </p:spPr>
      </p:cxnSp>
      <p:sp>
        <p:nvSpPr>
          <p:cNvPr id="31" name="AutoShape 3">
            <a:extLst>
              <a:ext uri="{FF2B5EF4-FFF2-40B4-BE49-F238E27FC236}">
                <a16:creationId xmlns:a16="http://schemas.microsoft.com/office/drawing/2014/main" id="{99A5DECB-2A05-49B3-8F89-B5DACCA05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246" y="5980308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2" name="Rectangle: Rounded Corners 38">
            <a:extLst>
              <a:ext uri="{FF2B5EF4-FFF2-40B4-BE49-F238E27FC236}">
                <a16:creationId xmlns:a16="http://schemas.microsoft.com/office/drawing/2014/main" id="{4E0DAA33-DDA0-4F1E-99A1-8B13B03D7781}"/>
              </a:ext>
            </a:extLst>
          </p:cNvPr>
          <p:cNvSpPr/>
          <p:nvPr/>
        </p:nvSpPr>
        <p:spPr>
          <a:xfrm>
            <a:off x="571500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Rectangle: Rounded Corners 39">
            <a:extLst>
              <a:ext uri="{FF2B5EF4-FFF2-40B4-BE49-F238E27FC236}">
                <a16:creationId xmlns:a16="http://schemas.microsoft.com/office/drawing/2014/main" id="{CFF70D33-6A5B-41C7-B35E-1022653EAF62}"/>
              </a:ext>
            </a:extLst>
          </p:cNvPr>
          <p:cNvSpPr/>
          <p:nvPr/>
        </p:nvSpPr>
        <p:spPr>
          <a:xfrm>
            <a:off x="612457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Rectangle: Rounded Corners 40">
            <a:extLst>
              <a:ext uri="{FF2B5EF4-FFF2-40B4-BE49-F238E27FC236}">
                <a16:creationId xmlns:a16="http://schemas.microsoft.com/office/drawing/2014/main" id="{E64D12BB-ADD8-41CF-9C5C-1E41AD3BB850}"/>
              </a:ext>
            </a:extLst>
          </p:cNvPr>
          <p:cNvSpPr/>
          <p:nvPr/>
        </p:nvSpPr>
        <p:spPr>
          <a:xfrm>
            <a:off x="653415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67AC8C3E-2D36-4E6F-BE3E-9A34CBCD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96" y="5980308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7" name="Rectangle: Rounded Corners 43">
            <a:extLst>
              <a:ext uri="{FF2B5EF4-FFF2-40B4-BE49-F238E27FC236}">
                <a16:creationId xmlns:a16="http://schemas.microsoft.com/office/drawing/2014/main" id="{256A061D-8B76-4B57-BBBD-F76D90827277}"/>
              </a:ext>
            </a:extLst>
          </p:cNvPr>
          <p:cNvSpPr/>
          <p:nvPr/>
        </p:nvSpPr>
        <p:spPr>
          <a:xfrm>
            <a:off x="743902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8" name="Rectangle: Rounded Corners 44">
            <a:extLst>
              <a:ext uri="{FF2B5EF4-FFF2-40B4-BE49-F238E27FC236}">
                <a16:creationId xmlns:a16="http://schemas.microsoft.com/office/drawing/2014/main" id="{65A2CB2D-5028-46D0-A21B-56E8BC06B10D}"/>
              </a:ext>
            </a:extLst>
          </p:cNvPr>
          <p:cNvSpPr/>
          <p:nvPr/>
        </p:nvSpPr>
        <p:spPr>
          <a:xfrm>
            <a:off x="784860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9" name="Rectangle: Rounded Corners 45">
            <a:extLst>
              <a:ext uri="{FF2B5EF4-FFF2-40B4-BE49-F238E27FC236}">
                <a16:creationId xmlns:a16="http://schemas.microsoft.com/office/drawing/2014/main" id="{ACECDFB2-1D3C-4EA5-AD24-1DC14CB69D25}"/>
              </a:ext>
            </a:extLst>
          </p:cNvPr>
          <p:cNvSpPr/>
          <p:nvPr/>
        </p:nvSpPr>
        <p:spPr>
          <a:xfrm>
            <a:off x="825817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" name="Rectangle 1"/>
          <p:cNvSpPr/>
          <p:nvPr/>
        </p:nvSpPr>
        <p:spPr>
          <a:xfrm>
            <a:off x="1157591" y="4990289"/>
            <a:ext cx="2178603" cy="150152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558" y="131148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12375" y="1145885"/>
            <a:ext cx="224760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Dean, Sanjay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Ghemawat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Simplified Data Processing on Large Clusters.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2004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0461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Programming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Programming Model</a:t>
            </a:r>
          </a:p>
          <a:p>
            <a:pPr lvl="1"/>
            <a:r>
              <a:rPr lang="en-US" dirty="0"/>
              <a:t>Inspired by functional programming languages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Implicit parallelism </a:t>
            </a:r>
            <a:r>
              <a:rPr lang="en-US" dirty="0">
                <a:sym typeface="Wingdings" panose="05000000000000000000" pitchFamily="2" charset="2"/>
              </a:rPr>
              <a:t>(abstracts distributed storage and processing)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Map</a:t>
            </a:r>
            <a:r>
              <a:rPr lang="en-US" dirty="0"/>
              <a:t> function: key/value pair </a:t>
            </a:r>
            <a:r>
              <a:rPr lang="en-US" dirty="0">
                <a:sym typeface="Wingdings" panose="05000000000000000000" pitchFamily="2" charset="2"/>
              </a:rPr>
              <a:t> set of intermediate key/value pairs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Reduce</a:t>
            </a:r>
            <a:r>
              <a:rPr lang="en-US" dirty="0">
                <a:sym typeface="Wingdings" panose="05000000000000000000" pitchFamily="2" charset="2"/>
              </a:rPr>
              <a:t> function: merge all intermediate values by key 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Example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2B24D-AD14-4269-8104-A28E90BD433A}"/>
              </a:ext>
            </a:extLst>
          </p:cNvPr>
          <p:cNvSpPr txBox="1"/>
          <p:nvPr/>
        </p:nvSpPr>
        <p:spPr>
          <a:xfrm>
            <a:off x="1933575" y="3831250"/>
            <a:ext cx="378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map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Long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pos</a:t>
            </a:r>
            <a:r>
              <a:rPr lang="en-US" dirty="0">
                <a:latin typeface="Consolas" panose="020B0609020204030204" pitchFamily="49" charset="0"/>
              </a:rPr>
              <a:t>, 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line) {</a:t>
            </a:r>
          </a:p>
          <a:p>
            <a:r>
              <a:rPr lang="en-US" dirty="0">
                <a:latin typeface="Consolas" panose="020B0609020204030204" pitchFamily="49" charset="0"/>
              </a:rPr>
              <a:t>  parts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line.split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(“,”)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(parts[1], 1)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E81B88-560B-4665-A51E-DD57EE84C508}"/>
              </a:ext>
            </a:extLst>
          </p:cNvPr>
          <p:cNvGraphicFramePr>
            <a:graphicFrameLocks noGrp="1"/>
          </p:cNvGraphicFramePr>
          <p:nvPr/>
        </p:nvGraphicFramePr>
        <p:xfrm>
          <a:off x="400050" y="3919059"/>
          <a:ext cx="1371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973926059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1492438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68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05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78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7305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06D457-14CD-4A60-B1EA-A88237D6660D}"/>
              </a:ext>
            </a:extLst>
          </p:cNvPr>
          <p:cNvGraphicFramePr>
            <a:graphicFrameLocks noGrp="1"/>
          </p:cNvGraphicFramePr>
          <p:nvPr/>
        </p:nvGraphicFramePr>
        <p:xfrm>
          <a:off x="3081338" y="4865299"/>
          <a:ext cx="1371599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0913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529726F-788F-44E2-AFC8-F7214E39DC8B}"/>
              </a:ext>
            </a:extLst>
          </p:cNvPr>
          <p:cNvSpPr/>
          <p:nvPr/>
        </p:nvSpPr>
        <p:spPr>
          <a:xfrm>
            <a:off x="2143124" y="3338204"/>
            <a:ext cx="6467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SELECT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Dep, count(*)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FROM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csv_files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GROUP BY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54866-0C95-4FD1-89D3-6D0EAC7E5CBB}"/>
              </a:ext>
            </a:extLst>
          </p:cNvPr>
          <p:cNvSpPr txBox="1"/>
          <p:nvPr/>
        </p:nvSpPr>
        <p:spPr>
          <a:xfrm>
            <a:off x="4829176" y="4774404"/>
            <a:ext cx="3905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reduce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dep,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Iterator&lt;</a:t>
            </a:r>
            <a:r>
              <a:rPr lang="en-US" b="1" dirty="0">
                <a:latin typeface="Consolas" panose="020B0609020204030204" pitchFamily="49" charset="0"/>
              </a:rPr>
              <a:t>Long&gt; </a:t>
            </a:r>
            <a:r>
              <a:rPr lang="en-US" dirty="0" err="1">
                <a:latin typeface="Consolas" panose="020B0609020204030204" pitchFamily="49" charset="0"/>
              </a:rPr>
              <a:t>iter</a:t>
            </a:r>
            <a:r>
              <a:rPr lang="en-US" dirty="0">
                <a:latin typeface="Consolas" panose="020B0609020204030204" pitchFamily="49" charset="0"/>
              </a:rPr>
              <a:t>) {</a:t>
            </a:r>
          </a:p>
          <a:p>
            <a:r>
              <a:rPr lang="en-US" dirty="0">
                <a:latin typeface="Consolas" panose="020B0609020204030204" pitchFamily="49" charset="0"/>
              </a:rPr>
              <a:t>  total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</a:rPr>
              <a:t>iter.sum</a:t>
            </a:r>
            <a:r>
              <a:rPr lang="en-US" dirty="0">
                <a:latin typeface="Consolas" panose="020B0609020204030204" pitchFamily="49" charset="0"/>
              </a:rPr>
              <a:t>();</a:t>
            </a: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(dep, total)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493A016-12E7-4ED1-AF14-4FFE7CB29540}"/>
              </a:ext>
            </a:extLst>
          </p:cNvPr>
          <p:cNvGraphicFramePr>
            <a:graphicFrameLocks noGrp="1"/>
          </p:cNvGraphicFramePr>
          <p:nvPr/>
        </p:nvGraphicFramePr>
        <p:xfrm>
          <a:off x="7491413" y="5770174"/>
          <a:ext cx="1371599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0468" y="5875506"/>
            <a:ext cx="14409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Collection of key/value pairs</a:t>
            </a:r>
          </a:p>
        </p:txBody>
      </p:sp>
    </p:spTree>
    <p:extLst>
      <p:ext uri="{BB962C8B-B14F-4D97-AF65-F5344CB8AC3E}">
        <p14:creationId xmlns:p14="http://schemas.microsoft.com/office/powerpoint/2010/main" val="251978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Execution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6" name="Rectangle: Folded Corner 3">
            <a:extLst>
              <a:ext uri="{FF2B5EF4-FFF2-40B4-BE49-F238E27FC236}">
                <a16:creationId xmlns:a16="http://schemas.microsoft.com/office/drawing/2014/main" id="{517EB0AF-6466-4786-815B-2E93F2E610C1}"/>
              </a:ext>
            </a:extLst>
          </p:cNvPr>
          <p:cNvSpPr/>
          <p:nvPr/>
        </p:nvSpPr>
        <p:spPr>
          <a:xfrm>
            <a:off x="238125" y="266152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F3BB5-18CB-4EA3-9C02-66F5A3F0834A}"/>
              </a:ext>
            </a:extLst>
          </p:cNvPr>
          <p:cNvSpPr txBox="1"/>
          <p:nvPr/>
        </p:nvSpPr>
        <p:spPr>
          <a:xfrm>
            <a:off x="4763" y="1506381"/>
            <a:ext cx="177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Input CSV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(stored in HDFS)</a:t>
            </a:r>
          </a:p>
        </p:txBody>
      </p:sp>
      <p:sp>
        <p:nvSpPr>
          <p:cNvPr id="8" name="Rectangle: Folded Corner 5">
            <a:extLst>
              <a:ext uri="{FF2B5EF4-FFF2-40B4-BE49-F238E27FC236}">
                <a16:creationId xmlns:a16="http://schemas.microsoft.com/office/drawing/2014/main" id="{CAEAE2E7-C205-48A8-A333-D6CE80117805}"/>
              </a:ext>
            </a:extLst>
          </p:cNvPr>
          <p:cNvSpPr/>
          <p:nvPr/>
        </p:nvSpPr>
        <p:spPr>
          <a:xfrm>
            <a:off x="238125" y="378547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2</a:t>
            </a:r>
          </a:p>
        </p:txBody>
      </p:sp>
      <p:sp>
        <p:nvSpPr>
          <p:cNvPr id="9" name="Rectangle: Folded Corner 6">
            <a:extLst>
              <a:ext uri="{FF2B5EF4-FFF2-40B4-BE49-F238E27FC236}">
                <a16:creationId xmlns:a16="http://schemas.microsoft.com/office/drawing/2014/main" id="{E4BC92EA-3EEA-4042-8643-227CDC2E4ECC}"/>
              </a:ext>
            </a:extLst>
          </p:cNvPr>
          <p:cNvSpPr/>
          <p:nvPr/>
        </p:nvSpPr>
        <p:spPr>
          <a:xfrm>
            <a:off x="238125" y="492847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7E672-C08B-406D-8032-A9C639A2A39C}"/>
              </a:ext>
            </a:extLst>
          </p:cNvPr>
          <p:cNvSpPr txBox="1"/>
          <p:nvPr/>
        </p:nvSpPr>
        <p:spPr>
          <a:xfrm>
            <a:off x="7800973" y="2287431"/>
            <a:ext cx="133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Output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(HDFS)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310D45-4386-481D-83A1-D4D9953AFCF9}"/>
              </a:ext>
            </a:extLst>
          </p:cNvPr>
          <p:cNvGrpSpPr/>
          <p:nvPr/>
        </p:nvGrpSpPr>
        <p:grpSpPr>
          <a:xfrm>
            <a:off x="7791449" y="3309226"/>
            <a:ext cx="1076326" cy="1990725"/>
            <a:chOff x="7791449" y="3309226"/>
            <a:chExt cx="1076326" cy="1990725"/>
          </a:xfrm>
        </p:grpSpPr>
        <p:sp>
          <p:nvSpPr>
            <p:cNvPr id="12" name="Rectangle: Folded Corner 29">
              <a:extLst>
                <a:ext uri="{FF2B5EF4-FFF2-40B4-BE49-F238E27FC236}">
                  <a16:creationId xmlns:a16="http://schemas.microsoft.com/office/drawing/2014/main" id="{25AE7F67-8E6D-4BEC-99DC-359E57854AFB}"/>
                </a:ext>
              </a:extLst>
            </p:cNvPr>
            <p:cNvSpPr/>
            <p:nvPr/>
          </p:nvSpPr>
          <p:spPr>
            <a:xfrm>
              <a:off x="8134350" y="330922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1</a:t>
              </a:r>
            </a:p>
          </p:txBody>
        </p:sp>
        <p:sp>
          <p:nvSpPr>
            <p:cNvPr id="13" name="Rectangle: Folded Corner 30">
              <a:extLst>
                <a:ext uri="{FF2B5EF4-FFF2-40B4-BE49-F238E27FC236}">
                  <a16:creationId xmlns:a16="http://schemas.microsoft.com/office/drawing/2014/main" id="{151366E0-D60C-45FA-9C19-3504CEB4FD6A}"/>
                </a:ext>
              </a:extLst>
            </p:cNvPr>
            <p:cNvSpPr/>
            <p:nvPr/>
          </p:nvSpPr>
          <p:spPr>
            <a:xfrm>
              <a:off x="8143875" y="401407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2</a:t>
              </a:r>
            </a:p>
          </p:txBody>
        </p:sp>
        <p:sp>
          <p:nvSpPr>
            <p:cNvPr id="14" name="Rectangle: Folded Corner 31">
              <a:extLst>
                <a:ext uri="{FF2B5EF4-FFF2-40B4-BE49-F238E27FC236}">
                  <a16:creationId xmlns:a16="http://schemas.microsoft.com/office/drawing/2014/main" id="{143909F5-8BE0-4ABB-BA57-7DF7525F4DF6}"/>
                </a:ext>
              </a:extLst>
            </p:cNvPr>
            <p:cNvSpPr/>
            <p:nvPr/>
          </p:nvSpPr>
          <p:spPr>
            <a:xfrm>
              <a:off x="8143875" y="4728451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3</a:t>
              </a:r>
            </a:p>
          </p:txBody>
        </p:sp>
        <p:cxnSp>
          <p:nvCxnSpPr>
            <p:cNvPr id="15" name="AutoShape 54">
              <a:extLst>
                <a:ext uri="{FF2B5EF4-FFF2-40B4-BE49-F238E27FC236}">
                  <a16:creationId xmlns:a16="http://schemas.microsoft.com/office/drawing/2014/main" id="{DE3B7178-C7A3-421B-B55F-CC09630B17C6}"/>
                </a:ext>
              </a:extLst>
            </p:cNvPr>
            <p:cNvCxnSpPr>
              <a:cxnSpLocks noChangeShapeType="1"/>
              <a:stCxn id="72" idx="3"/>
              <a:endCxn id="12" idx="1"/>
            </p:cNvCxnSpPr>
            <p:nvPr/>
          </p:nvCxnSpPr>
          <p:spPr bwMode="auto">
            <a:xfrm>
              <a:off x="7791449" y="3592000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6" name="AutoShape 54">
              <a:extLst>
                <a:ext uri="{FF2B5EF4-FFF2-40B4-BE49-F238E27FC236}">
                  <a16:creationId xmlns:a16="http://schemas.microsoft.com/office/drawing/2014/main" id="{B33A0957-1837-4C72-80AD-3919EF69BEE7}"/>
                </a:ext>
              </a:extLst>
            </p:cNvPr>
            <p:cNvCxnSpPr>
              <a:cxnSpLocks noChangeShapeType="1"/>
              <a:stCxn id="73" idx="3"/>
              <a:endCxn id="13" idx="1"/>
            </p:cNvCxnSpPr>
            <p:nvPr/>
          </p:nvCxnSpPr>
          <p:spPr bwMode="auto">
            <a:xfrm>
              <a:off x="7791449" y="4296850"/>
              <a:ext cx="352426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7" name="AutoShape 54">
              <a:extLst>
                <a:ext uri="{FF2B5EF4-FFF2-40B4-BE49-F238E27FC236}">
                  <a16:creationId xmlns:a16="http://schemas.microsoft.com/office/drawing/2014/main" id="{727BBBAE-4C49-4F37-8E3B-408EC896AEFB}"/>
                </a:ext>
              </a:extLst>
            </p:cNvPr>
            <p:cNvCxnSpPr>
              <a:cxnSpLocks noChangeShapeType="1"/>
              <a:stCxn id="74" idx="3"/>
              <a:endCxn id="14" idx="1"/>
            </p:cNvCxnSpPr>
            <p:nvPr/>
          </p:nvCxnSpPr>
          <p:spPr bwMode="auto">
            <a:xfrm>
              <a:off x="7800974" y="5011225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C0FF19-1EB7-4EB3-930F-86BAFA953D7F}"/>
              </a:ext>
            </a:extLst>
          </p:cNvPr>
          <p:cNvGrpSpPr/>
          <p:nvPr/>
        </p:nvGrpSpPr>
        <p:grpSpPr>
          <a:xfrm>
            <a:off x="1088497" y="2599900"/>
            <a:ext cx="1035578" cy="3365325"/>
            <a:chOff x="1088497" y="2599900"/>
            <a:chExt cx="1035578" cy="3365325"/>
          </a:xfrm>
        </p:grpSpPr>
        <p:sp>
          <p:nvSpPr>
            <p:cNvPr id="19" name="AutoShape 3">
              <a:extLst>
                <a:ext uri="{FF2B5EF4-FFF2-40B4-BE49-F238E27FC236}">
                  <a16:creationId xmlns:a16="http://schemas.microsoft.com/office/drawing/2014/main" id="{2F537309-AA33-4C10-96E6-8F0E12E6C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2599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11</a:t>
              </a:r>
            </a:p>
          </p:txBody>
        </p:sp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8BCA751D-7F5E-4C48-8D3A-D1D542400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171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12</a:t>
              </a:r>
            </a:p>
          </p:txBody>
        </p:sp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89F5EF61-2FEE-4CD9-B805-349B69A9A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742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21</a:t>
              </a:r>
            </a:p>
          </p:txBody>
        </p:sp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DAB0089A-C604-4E6F-9063-71680F4D4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314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22</a:t>
              </a:r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BA79AA2E-1E5F-4705-B8A5-5CD616908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8763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31</a:t>
              </a:r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E9D8BB2D-2F17-4C94-AD23-4C4D2C735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54478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2EBC85-2EA0-40BF-BB03-C36F513030A6}"/>
              </a:ext>
            </a:extLst>
          </p:cNvPr>
          <p:cNvGrpSpPr/>
          <p:nvPr/>
        </p:nvGrpSpPr>
        <p:grpSpPr>
          <a:xfrm>
            <a:off x="2124075" y="2188848"/>
            <a:ext cx="3933825" cy="4573128"/>
            <a:chOff x="2124075" y="2188848"/>
            <a:chExt cx="3933825" cy="4573128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8D6C6B2D-9D1D-485A-9374-89FFCBF12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1888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843CD213-26B7-4168-B17A-C421B51A8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23332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B42D9859-D733-439D-8783-D7BD37EB3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903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29" name="AutoShape 3">
              <a:extLst>
                <a:ext uri="{FF2B5EF4-FFF2-40B4-BE49-F238E27FC236}">
                  <a16:creationId xmlns:a16="http://schemas.microsoft.com/office/drawing/2014/main" id="{748F6E63-1237-410B-A157-12AFAFD20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30475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49FFA481-DA29-4938-8A28-58EABFDDC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3608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1" name="AutoShape 3">
              <a:extLst>
                <a:ext uri="{FF2B5EF4-FFF2-40B4-BE49-F238E27FC236}">
                  <a16:creationId xmlns:a16="http://schemas.microsoft.com/office/drawing/2014/main" id="{F852A0A5-A60B-459C-A018-77B33AA4F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37524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2" name="AutoShape 3">
              <a:extLst>
                <a:ext uri="{FF2B5EF4-FFF2-40B4-BE49-F238E27FC236}">
                  <a16:creationId xmlns:a16="http://schemas.microsoft.com/office/drawing/2014/main" id="{6A3738BB-B919-401D-A008-68A78FA4D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4322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E83D142D-A88A-4AAB-A124-FF6A7780A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44668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" name="AutoShape 3">
              <a:extLst>
                <a:ext uri="{FF2B5EF4-FFF2-40B4-BE49-F238E27FC236}">
                  <a16:creationId xmlns:a16="http://schemas.microsoft.com/office/drawing/2014/main" id="{62820746-DC71-4218-86A6-E1A5519C5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50368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5" name="AutoShape 3">
              <a:extLst>
                <a:ext uri="{FF2B5EF4-FFF2-40B4-BE49-F238E27FC236}">
                  <a16:creationId xmlns:a16="http://schemas.microsoft.com/office/drawing/2014/main" id="{78F3135A-586C-439C-82D1-CA2A37BC9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51811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C2C33AD5-D4D6-47A2-9BD9-F428E0EF4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546" y="57416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9EF44CE5-E8B3-4EF1-8E90-C2E71DC43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510" y="58860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5E39FD-B045-404E-8DB5-B901D9D27088}"/>
                </a:ext>
              </a:extLst>
            </p:cNvPr>
            <p:cNvSpPr txBox="1"/>
            <p:nvPr/>
          </p:nvSpPr>
          <p:spPr>
            <a:xfrm>
              <a:off x="3143250" y="6392644"/>
              <a:ext cx="2914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Sort, [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], [Compress]</a:t>
              </a:r>
            </a:p>
          </p:txBody>
        </p:sp>
        <p:cxnSp>
          <p:nvCxnSpPr>
            <p:cNvPr id="39" name="AutoShape 54">
              <a:extLst>
                <a:ext uri="{FF2B5EF4-FFF2-40B4-BE49-F238E27FC236}">
                  <a16:creationId xmlns:a16="http://schemas.microsoft.com/office/drawing/2014/main" id="{4B765AB3-F36A-4BFF-A7C6-BA5882C78601}"/>
                </a:ext>
              </a:extLst>
            </p:cNvPr>
            <p:cNvCxnSpPr>
              <a:cxnSpLocks noChangeShapeType="1"/>
              <a:stCxn id="19" idx="3"/>
              <a:endCxn id="26" idx="1"/>
            </p:cNvCxnSpPr>
            <p:nvPr/>
          </p:nvCxnSpPr>
          <p:spPr bwMode="auto">
            <a:xfrm flipV="1">
              <a:off x="2124075" y="2496625"/>
              <a:ext cx="488421" cy="3619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0" name="AutoShape 54">
              <a:extLst>
                <a:ext uri="{FF2B5EF4-FFF2-40B4-BE49-F238E27FC236}">
                  <a16:creationId xmlns:a16="http://schemas.microsoft.com/office/drawing/2014/main" id="{00C74F20-F8DE-4A91-A776-5EEAF2D4DC70}"/>
                </a:ext>
              </a:extLst>
            </p:cNvPr>
            <p:cNvCxnSpPr>
              <a:cxnSpLocks noChangeShapeType="1"/>
              <a:stCxn id="20" idx="3"/>
              <a:endCxn id="28" idx="1"/>
            </p:cNvCxnSpPr>
            <p:nvPr/>
          </p:nvCxnSpPr>
          <p:spPr bwMode="auto">
            <a:xfrm flipV="1">
              <a:off x="2124075" y="3211000"/>
              <a:ext cx="488421" cy="2190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1" name="AutoShape 54">
              <a:extLst>
                <a:ext uri="{FF2B5EF4-FFF2-40B4-BE49-F238E27FC236}">
                  <a16:creationId xmlns:a16="http://schemas.microsoft.com/office/drawing/2014/main" id="{07C066B8-E957-4E9E-80CA-F68F19ABFDDE}"/>
                </a:ext>
              </a:extLst>
            </p:cNvPr>
            <p:cNvCxnSpPr>
              <a:cxnSpLocks noChangeShapeType="1"/>
              <a:stCxn id="21" idx="3"/>
              <a:endCxn id="30" idx="1"/>
            </p:cNvCxnSpPr>
            <p:nvPr/>
          </p:nvCxnSpPr>
          <p:spPr bwMode="auto">
            <a:xfrm flipV="1">
              <a:off x="2124075" y="3915850"/>
              <a:ext cx="497946" cy="857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2" name="AutoShape 54">
              <a:extLst>
                <a:ext uri="{FF2B5EF4-FFF2-40B4-BE49-F238E27FC236}">
                  <a16:creationId xmlns:a16="http://schemas.microsoft.com/office/drawing/2014/main" id="{0110B46F-0B59-4140-8BED-62F8EF14F4CF}"/>
                </a:ext>
              </a:extLst>
            </p:cNvPr>
            <p:cNvCxnSpPr>
              <a:cxnSpLocks noChangeShapeType="1"/>
              <a:stCxn id="22" idx="3"/>
              <a:endCxn id="32" idx="1"/>
            </p:cNvCxnSpPr>
            <p:nvPr/>
          </p:nvCxnSpPr>
          <p:spPr bwMode="auto">
            <a:xfrm>
              <a:off x="2124075" y="4573075"/>
              <a:ext cx="497946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3" name="AutoShape 54">
              <a:extLst>
                <a:ext uri="{FF2B5EF4-FFF2-40B4-BE49-F238E27FC236}">
                  <a16:creationId xmlns:a16="http://schemas.microsoft.com/office/drawing/2014/main" id="{D1D27904-4D85-4C67-8B8E-D05619BA606C}"/>
                </a:ext>
              </a:extLst>
            </p:cNvPr>
            <p:cNvCxnSpPr>
              <a:cxnSpLocks noChangeShapeType="1"/>
              <a:stCxn id="23" idx="3"/>
              <a:endCxn id="34" idx="1"/>
            </p:cNvCxnSpPr>
            <p:nvPr/>
          </p:nvCxnSpPr>
          <p:spPr bwMode="auto">
            <a:xfrm>
              <a:off x="2124075" y="5135050"/>
              <a:ext cx="497946" cy="209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4" name="AutoShape 54">
              <a:extLst>
                <a:ext uri="{FF2B5EF4-FFF2-40B4-BE49-F238E27FC236}">
                  <a16:creationId xmlns:a16="http://schemas.microsoft.com/office/drawing/2014/main" id="{33631124-EF71-416B-B0DA-0F722BC86FD0}"/>
                </a:ext>
              </a:extLst>
            </p:cNvPr>
            <p:cNvCxnSpPr>
              <a:cxnSpLocks noChangeShapeType="1"/>
              <a:stCxn id="24" idx="3"/>
              <a:endCxn id="36" idx="1"/>
            </p:cNvCxnSpPr>
            <p:nvPr/>
          </p:nvCxnSpPr>
          <p:spPr bwMode="auto">
            <a:xfrm>
              <a:off x="2124075" y="5706550"/>
              <a:ext cx="507471" cy="3429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424AFD-22E7-4E57-A8A3-8195B3DF87B2}"/>
                </a:ext>
              </a:extLst>
            </p:cNvPr>
            <p:cNvGrpSpPr/>
            <p:nvPr/>
          </p:nvGrpSpPr>
          <p:grpSpPr>
            <a:xfrm>
              <a:off x="4210050" y="2263054"/>
              <a:ext cx="466725" cy="432521"/>
              <a:chOff x="4210050" y="2263054"/>
              <a:chExt cx="466725" cy="432521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92A87DC-73B7-4910-98CA-78C7115C13A7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9B30AD6-1D36-4FCA-BC71-280DD0D73BE2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6D30C1F-28E1-4460-A255-A48C123962C1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0B19878-4B33-46FC-AE4F-6FF26F07A89C}"/>
                </a:ext>
              </a:extLst>
            </p:cNvPr>
            <p:cNvGrpSpPr/>
            <p:nvPr/>
          </p:nvGrpSpPr>
          <p:grpSpPr>
            <a:xfrm>
              <a:off x="4210050" y="2977429"/>
              <a:ext cx="466725" cy="432521"/>
              <a:chOff x="4210050" y="2263054"/>
              <a:chExt cx="466725" cy="43252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109565F-3B0A-4C98-8D9A-F637956442BE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FC0CB82-233F-417D-A25B-25E4479BA43D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0FA1C89-9F0F-476E-8B53-98DB92ECBCE2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1678CE1-B07A-49C8-9ECC-907744AEEAFE}"/>
                </a:ext>
              </a:extLst>
            </p:cNvPr>
            <p:cNvGrpSpPr/>
            <p:nvPr/>
          </p:nvGrpSpPr>
          <p:grpSpPr>
            <a:xfrm>
              <a:off x="4210050" y="3663229"/>
              <a:ext cx="466725" cy="432521"/>
              <a:chOff x="4210050" y="2263054"/>
              <a:chExt cx="466725" cy="432521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AB82AF8-817D-4A3B-8B1A-C32F6AB09B79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66A8FE3-740F-422A-8788-663E1A0A3D25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F95221B-B8DE-4944-8530-996175D3C0C9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5886277-4486-4439-9C75-00C3622840BE}"/>
                </a:ext>
              </a:extLst>
            </p:cNvPr>
            <p:cNvGrpSpPr/>
            <p:nvPr/>
          </p:nvGrpSpPr>
          <p:grpSpPr>
            <a:xfrm>
              <a:off x="4210050" y="4396654"/>
              <a:ext cx="466725" cy="432521"/>
              <a:chOff x="4210050" y="2263054"/>
              <a:chExt cx="466725" cy="432521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7DC1098-70F0-4C43-A87F-599FB31AB0F1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263F921-CD2E-4BFA-BEDF-74B5AF3CECF0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600FD26-80F7-460A-A885-B25EB92BED26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E6996E8-8069-4A4D-9032-1012EF078664}"/>
                </a:ext>
              </a:extLst>
            </p:cNvPr>
            <p:cNvGrpSpPr/>
            <p:nvPr/>
          </p:nvGrpSpPr>
          <p:grpSpPr>
            <a:xfrm>
              <a:off x="4210050" y="5111029"/>
              <a:ext cx="466725" cy="432521"/>
              <a:chOff x="4210050" y="2263054"/>
              <a:chExt cx="466725" cy="432521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46D8783-4ACC-4014-AA65-2BFE21CD1D18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44E4B3F-E526-4F7C-A5C9-94C8B6AA7F58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4AA2EB5-5AAE-4DEE-A15C-396EDED51A27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B69E72C-8947-40D7-A9C9-F63DCB315C1D}"/>
                </a:ext>
              </a:extLst>
            </p:cNvPr>
            <p:cNvGrpSpPr/>
            <p:nvPr/>
          </p:nvGrpSpPr>
          <p:grpSpPr>
            <a:xfrm>
              <a:off x="4210050" y="5834929"/>
              <a:ext cx="466725" cy="432521"/>
              <a:chOff x="4210050" y="2263054"/>
              <a:chExt cx="466725" cy="43252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D2A7703-6CA4-4579-8945-F9FAD03D52AD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2DA7665-6BE8-4E41-85B7-25D780411CDD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56474FE-F1DD-4DAC-8522-428003716770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3E6ECEA-AF6A-4940-820D-F6AC3FE6DC62}"/>
              </a:ext>
            </a:extLst>
          </p:cNvPr>
          <p:cNvSpPr txBox="1"/>
          <p:nvPr/>
        </p:nvSpPr>
        <p:spPr>
          <a:xfrm>
            <a:off x="2728913" y="1506381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Map-Phase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41A4196-2B25-4E32-BCC9-5A903F2D84E5}"/>
              </a:ext>
            </a:extLst>
          </p:cNvPr>
          <p:cNvSpPr txBox="1"/>
          <p:nvPr/>
        </p:nvSpPr>
        <p:spPr>
          <a:xfrm>
            <a:off x="5900738" y="2287431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[Reduce-Phase]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4849B0F-C1A8-4517-8502-8CC1678B41DF}"/>
              </a:ext>
            </a:extLst>
          </p:cNvPr>
          <p:cNvGrpSpPr/>
          <p:nvPr/>
        </p:nvGrpSpPr>
        <p:grpSpPr>
          <a:xfrm>
            <a:off x="4676775" y="2336440"/>
            <a:ext cx="3124199" cy="4025111"/>
            <a:chOff x="4676775" y="2336440"/>
            <a:chExt cx="3124199" cy="4025111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AFD75B5D-1E15-46AC-95FF-F8B5CCC00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284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73" name="AutoShape 3">
              <a:extLst>
                <a:ext uri="{FF2B5EF4-FFF2-40B4-BE49-F238E27FC236}">
                  <a16:creationId xmlns:a16="http://schemas.microsoft.com/office/drawing/2014/main" id="{0F2E894F-2E96-4B35-9A35-23876D379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989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74" name="AutoShape 3">
              <a:extLst>
                <a:ext uri="{FF2B5EF4-FFF2-40B4-BE49-F238E27FC236}">
                  <a16:creationId xmlns:a16="http://schemas.microsoft.com/office/drawing/2014/main" id="{54AAAD19-287A-4375-9AC1-0CA8514E3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8671" y="4703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5690C62-4659-40BB-A554-A65FDBDB7B2A}"/>
                </a:ext>
              </a:extLst>
            </p:cNvPr>
            <p:cNvGrpSpPr/>
            <p:nvPr/>
          </p:nvGrpSpPr>
          <p:grpSpPr>
            <a:xfrm>
              <a:off x="5743575" y="2891704"/>
              <a:ext cx="466725" cy="861146"/>
              <a:chOff x="5743575" y="2939329"/>
              <a:chExt cx="466725" cy="861146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BE3A6F8-65ED-4909-B6E5-6300B37CE3B7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9FEF261-45B5-41C0-B3E0-B37B1C08A0A5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EF97E36-BD32-4263-BB41-630B89BCF0A9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29C9521-A3C3-4074-878A-239C9A5E935C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F1947B07-2C83-4D58-9537-24F08B38DC8C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DA401FF-B9F3-4FC6-AB48-7607BC54FB75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12EBA87-AD40-477E-8AA5-4B0375F0239C}"/>
                </a:ext>
              </a:extLst>
            </p:cNvPr>
            <p:cNvGrpSpPr/>
            <p:nvPr/>
          </p:nvGrpSpPr>
          <p:grpSpPr>
            <a:xfrm>
              <a:off x="5743575" y="3844204"/>
              <a:ext cx="466725" cy="861146"/>
              <a:chOff x="5743575" y="2939329"/>
              <a:chExt cx="466725" cy="861146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462BAAF-2A7E-4E4B-B9B5-A02CBD4E0085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C24E5F4-AA52-4229-A589-31006E42E7E7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46FFA84-5800-4F91-ABED-5FA2113EB945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5366030-DD76-408C-8606-CB69EBEACFC1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324018D-A019-4DC9-82A1-D5B8B2FAB4C4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227FB5F-2186-44E2-86DC-D0270156A88D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D676E4C-43A5-4159-AA74-920B774AE81E}"/>
                </a:ext>
              </a:extLst>
            </p:cNvPr>
            <p:cNvGrpSpPr/>
            <p:nvPr/>
          </p:nvGrpSpPr>
          <p:grpSpPr>
            <a:xfrm>
              <a:off x="5743575" y="4844329"/>
              <a:ext cx="466725" cy="861146"/>
              <a:chOff x="5743575" y="2939329"/>
              <a:chExt cx="466725" cy="861146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3B4C74B-F3B7-4D6E-AD8B-A584D51FC3B6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21EDDFF-5BE0-420B-AA8F-835BD30AC5EB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DE7DB62-FE3A-4039-A43B-FE45DDC27FD3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89725E4-8ACF-486C-A306-02997023F6F1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C1C933E-B8EB-45C7-9826-5AF2A9403A2C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F1C84AA-69A3-4D29-8C7A-164AA8407B77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78" name="AutoShape 54">
              <a:extLst>
                <a:ext uri="{FF2B5EF4-FFF2-40B4-BE49-F238E27FC236}">
                  <a16:creationId xmlns:a16="http://schemas.microsoft.com/office/drawing/2014/main" id="{BCEE8233-A284-4CD6-81BB-5192B0836A50}"/>
                </a:ext>
              </a:extLst>
            </p:cNvPr>
            <p:cNvCxnSpPr>
              <a:cxnSpLocks noChangeShapeType="1"/>
              <a:stCxn id="66" idx="3"/>
              <a:endCxn id="109" idx="1"/>
            </p:cNvCxnSpPr>
            <p:nvPr/>
          </p:nvCxnSpPr>
          <p:spPr bwMode="auto">
            <a:xfrm>
              <a:off x="4676775" y="2336440"/>
              <a:ext cx="1066800" cy="6286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79" name="AutoShape 54">
              <a:extLst>
                <a:ext uri="{FF2B5EF4-FFF2-40B4-BE49-F238E27FC236}">
                  <a16:creationId xmlns:a16="http://schemas.microsoft.com/office/drawing/2014/main" id="{30AE7A2D-F7B0-4A5B-8F89-B63882E5BFBE}"/>
                </a:ext>
              </a:extLst>
            </p:cNvPr>
            <p:cNvCxnSpPr>
              <a:cxnSpLocks noChangeShapeType="1"/>
              <a:stCxn id="67" idx="3"/>
              <a:endCxn id="103" idx="1"/>
            </p:cNvCxnSpPr>
            <p:nvPr/>
          </p:nvCxnSpPr>
          <p:spPr bwMode="auto">
            <a:xfrm>
              <a:off x="4676775" y="2479315"/>
              <a:ext cx="1066800" cy="14382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0" name="AutoShape 54">
              <a:extLst>
                <a:ext uri="{FF2B5EF4-FFF2-40B4-BE49-F238E27FC236}">
                  <a16:creationId xmlns:a16="http://schemas.microsoft.com/office/drawing/2014/main" id="{27473C54-5668-443A-A2F4-E200357AA800}"/>
                </a:ext>
              </a:extLst>
            </p:cNvPr>
            <p:cNvCxnSpPr>
              <a:cxnSpLocks noChangeShapeType="1"/>
              <a:stCxn id="68" idx="3"/>
              <a:endCxn id="97" idx="1"/>
            </p:cNvCxnSpPr>
            <p:nvPr/>
          </p:nvCxnSpPr>
          <p:spPr bwMode="auto">
            <a:xfrm>
              <a:off x="4676775" y="2622190"/>
              <a:ext cx="1066800" cy="22955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1" name="AutoShape 54">
              <a:extLst>
                <a:ext uri="{FF2B5EF4-FFF2-40B4-BE49-F238E27FC236}">
                  <a16:creationId xmlns:a16="http://schemas.microsoft.com/office/drawing/2014/main" id="{E0242409-0608-4AB0-8765-9F0D12F68161}"/>
                </a:ext>
              </a:extLst>
            </p:cNvPr>
            <p:cNvCxnSpPr>
              <a:cxnSpLocks noChangeShapeType="1"/>
              <a:stCxn id="63" idx="3"/>
              <a:endCxn id="110" idx="1"/>
            </p:cNvCxnSpPr>
            <p:nvPr/>
          </p:nvCxnSpPr>
          <p:spPr bwMode="auto">
            <a:xfrm>
              <a:off x="4676775" y="3050815"/>
              <a:ext cx="1066800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2" name="AutoShape 54">
              <a:extLst>
                <a:ext uri="{FF2B5EF4-FFF2-40B4-BE49-F238E27FC236}">
                  <a16:creationId xmlns:a16="http://schemas.microsoft.com/office/drawing/2014/main" id="{3F69FBDF-F3BC-4D07-B414-6FC10B1A36E2}"/>
                </a:ext>
              </a:extLst>
            </p:cNvPr>
            <p:cNvCxnSpPr>
              <a:cxnSpLocks noChangeShapeType="1"/>
              <a:stCxn id="64" idx="3"/>
              <a:endCxn id="104" idx="1"/>
            </p:cNvCxnSpPr>
            <p:nvPr/>
          </p:nvCxnSpPr>
          <p:spPr bwMode="auto">
            <a:xfrm>
              <a:off x="4676775" y="3193690"/>
              <a:ext cx="1066800" cy="866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3" name="AutoShape 54">
              <a:extLst>
                <a:ext uri="{FF2B5EF4-FFF2-40B4-BE49-F238E27FC236}">
                  <a16:creationId xmlns:a16="http://schemas.microsoft.com/office/drawing/2014/main" id="{270E1CF4-A369-4EF7-9FD0-5B9A00B33A31}"/>
                </a:ext>
              </a:extLst>
            </p:cNvPr>
            <p:cNvCxnSpPr>
              <a:cxnSpLocks noChangeShapeType="1"/>
              <a:stCxn id="65" idx="3"/>
              <a:endCxn id="98" idx="1"/>
            </p:cNvCxnSpPr>
            <p:nvPr/>
          </p:nvCxnSpPr>
          <p:spPr bwMode="auto">
            <a:xfrm>
              <a:off x="4676775" y="3336565"/>
              <a:ext cx="1066800" cy="17240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DD75265-0A40-4149-B25F-F466E9294F59}"/>
                </a:ext>
              </a:extLst>
            </p:cNvPr>
            <p:cNvSpPr txBox="1"/>
            <p:nvPr/>
          </p:nvSpPr>
          <p:spPr>
            <a:xfrm>
              <a:off x="5544767" y="5715220"/>
              <a:ext cx="19989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Shuffle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Merge, [Combine]</a:t>
              </a:r>
            </a:p>
          </p:txBody>
        </p:sp>
        <p:cxnSp>
          <p:nvCxnSpPr>
            <p:cNvPr id="85" name="AutoShape 54">
              <a:extLst>
                <a:ext uri="{FF2B5EF4-FFF2-40B4-BE49-F238E27FC236}">
                  <a16:creationId xmlns:a16="http://schemas.microsoft.com/office/drawing/2014/main" id="{7B5D6EE8-EC43-4D56-8C01-16790744EBEE}"/>
                </a:ext>
              </a:extLst>
            </p:cNvPr>
            <p:cNvCxnSpPr>
              <a:cxnSpLocks noChangeShapeType="1"/>
              <a:stCxn id="60" idx="3"/>
              <a:endCxn id="111" idx="1"/>
            </p:cNvCxnSpPr>
            <p:nvPr/>
          </p:nvCxnSpPr>
          <p:spPr bwMode="auto">
            <a:xfrm flipV="1">
              <a:off x="4676775" y="3250840"/>
              <a:ext cx="1066800" cy="485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6" name="AutoShape 54">
              <a:extLst>
                <a:ext uri="{FF2B5EF4-FFF2-40B4-BE49-F238E27FC236}">
                  <a16:creationId xmlns:a16="http://schemas.microsoft.com/office/drawing/2014/main" id="{4194C91F-286A-4F06-AC0E-F053293CB2D5}"/>
                </a:ext>
              </a:extLst>
            </p:cNvPr>
            <p:cNvCxnSpPr>
              <a:cxnSpLocks noChangeShapeType="1"/>
              <a:stCxn id="61" idx="3"/>
              <a:endCxn id="105" idx="1"/>
            </p:cNvCxnSpPr>
            <p:nvPr/>
          </p:nvCxnSpPr>
          <p:spPr bwMode="auto">
            <a:xfrm>
              <a:off x="4676775" y="3879490"/>
              <a:ext cx="1066800" cy="323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7" name="AutoShape 54">
              <a:extLst>
                <a:ext uri="{FF2B5EF4-FFF2-40B4-BE49-F238E27FC236}">
                  <a16:creationId xmlns:a16="http://schemas.microsoft.com/office/drawing/2014/main" id="{F9894DF5-F96E-4E51-8EAB-1BB177DE7064}"/>
                </a:ext>
              </a:extLst>
            </p:cNvPr>
            <p:cNvCxnSpPr>
              <a:cxnSpLocks noChangeShapeType="1"/>
              <a:stCxn id="62" idx="3"/>
              <a:endCxn id="99" idx="1"/>
            </p:cNvCxnSpPr>
            <p:nvPr/>
          </p:nvCxnSpPr>
          <p:spPr bwMode="auto">
            <a:xfrm>
              <a:off x="4676775" y="4022365"/>
              <a:ext cx="1066800" cy="11811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8" name="AutoShape 54">
              <a:extLst>
                <a:ext uri="{FF2B5EF4-FFF2-40B4-BE49-F238E27FC236}">
                  <a16:creationId xmlns:a16="http://schemas.microsoft.com/office/drawing/2014/main" id="{80D19E5A-4600-45EF-9528-4EC674C00AD4}"/>
                </a:ext>
              </a:extLst>
            </p:cNvPr>
            <p:cNvCxnSpPr>
              <a:cxnSpLocks noChangeShapeType="1"/>
              <a:stCxn id="57" idx="3"/>
              <a:endCxn id="112" idx="1"/>
            </p:cNvCxnSpPr>
            <p:nvPr/>
          </p:nvCxnSpPr>
          <p:spPr bwMode="auto">
            <a:xfrm flipV="1">
              <a:off x="4676775" y="3393715"/>
              <a:ext cx="1066800" cy="10763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9" name="AutoShape 54">
              <a:extLst>
                <a:ext uri="{FF2B5EF4-FFF2-40B4-BE49-F238E27FC236}">
                  <a16:creationId xmlns:a16="http://schemas.microsoft.com/office/drawing/2014/main" id="{E859F790-0589-47B5-8405-70461A28BC8B}"/>
                </a:ext>
              </a:extLst>
            </p:cNvPr>
            <p:cNvCxnSpPr>
              <a:cxnSpLocks noChangeShapeType="1"/>
              <a:stCxn id="58" idx="3"/>
              <a:endCxn id="106" idx="1"/>
            </p:cNvCxnSpPr>
            <p:nvPr/>
          </p:nvCxnSpPr>
          <p:spPr bwMode="auto">
            <a:xfrm flipV="1">
              <a:off x="4676775" y="4346215"/>
              <a:ext cx="1066800" cy="2667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0" name="AutoShape 54">
              <a:extLst>
                <a:ext uri="{FF2B5EF4-FFF2-40B4-BE49-F238E27FC236}">
                  <a16:creationId xmlns:a16="http://schemas.microsoft.com/office/drawing/2014/main" id="{8DB247E8-553E-42F2-AD21-E91BD7C0E090}"/>
                </a:ext>
              </a:extLst>
            </p:cNvPr>
            <p:cNvCxnSpPr>
              <a:cxnSpLocks noChangeShapeType="1"/>
              <a:stCxn id="59" idx="3"/>
              <a:endCxn id="100" idx="1"/>
            </p:cNvCxnSpPr>
            <p:nvPr/>
          </p:nvCxnSpPr>
          <p:spPr bwMode="auto">
            <a:xfrm>
              <a:off x="4676775" y="4755790"/>
              <a:ext cx="1066800" cy="590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1" name="AutoShape 54">
              <a:extLst>
                <a:ext uri="{FF2B5EF4-FFF2-40B4-BE49-F238E27FC236}">
                  <a16:creationId xmlns:a16="http://schemas.microsoft.com/office/drawing/2014/main" id="{A6416BD2-2B78-47BB-BE69-E63DEB8C8C62}"/>
                </a:ext>
              </a:extLst>
            </p:cNvPr>
            <p:cNvCxnSpPr>
              <a:cxnSpLocks noChangeShapeType="1"/>
              <a:stCxn id="54" idx="3"/>
              <a:endCxn id="113" idx="1"/>
            </p:cNvCxnSpPr>
            <p:nvPr/>
          </p:nvCxnSpPr>
          <p:spPr bwMode="auto">
            <a:xfrm flipV="1">
              <a:off x="4676775" y="3536590"/>
              <a:ext cx="1066800" cy="16478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2" name="AutoShape 54">
              <a:extLst>
                <a:ext uri="{FF2B5EF4-FFF2-40B4-BE49-F238E27FC236}">
                  <a16:creationId xmlns:a16="http://schemas.microsoft.com/office/drawing/2014/main" id="{F0F3AF8F-1658-411E-A26E-5DA8C8B21CBD}"/>
                </a:ext>
              </a:extLst>
            </p:cNvPr>
            <p:cNvCxnSpPr>
              <a:cxnSpLocks noChangeShapeType="1"/>
              <a:stCxn id="56" idx="3"/>
              <a:endCxn id="101" idx="1"/>
            </p:cNvCxnSpPr>
            <p:nvPr/>
          </p:nvCxnSpPr>
          <p:spPr bwMode="auto">
            <a:xfrm>
              <a:off x="4676775" y="5470165"/>
              <a:ext cx="1066800" cy="190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3" name="AutoShape 54">
              <a:extLst>
                <a:ext uri="{FF2B5EF4-FFF2-40B4-BE49-F238E27FC236}">
                  <a16:creationId xmlns:a16="http://schemas.microsoft.com/office/drawing/2014/main" id="{A49C9970-40B2-441E-A46C-D3124E96B5A3}"/>
                </a:ext>
              </a:extLst>
            </p:cNvPr>
            <p:cNvCxnSpPr>
              <a:cxnSpLocks noChangeShapeType="1"/>
              <a:stCxn id="51" idx="3"/>
              <a:endCxn id="114" idx="1"/>
            </p:cNvCxnSpPr>
            <p:nvPr/>
          </p:nvCxnSpPr>
          <p:spPr bwMode="auto">
            <a:xfrm flipV="1">
              <a:off x="4676775" y="3679465"/>
              <a:ext cx="1066800" cy="2228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4" name="AutoShape 54">
              <a:extLst>
                <a:ext uri="{FF2B5EF4-FFF2-40B4-BE49-F238E27FC236}">
                  <a16:creationId xmlns:a16="http://schemas.microsoft.com/office/drawing/2014/main" id="{2550A597-FDB8-47F7-99C2-35DE0E7AF4BE}"/>
                </a:ext>
              </a:extLst>
            </p:cNvPr>
            <p:cNvCxnSpPr>
              <a:cxnSpLocks noChangeShapeType="1"/>
              <a:stCxn id="52" idx="3"/>
              <a:endCxn id="108" idx="1"/>
            </p:cNvCxnSpPr>
            <p:nvPr/>
          </p:nvCxnSpPr>
          <p:spPr bwMode="auto">
            <a:xfrm flipV="1">
              <a:off x="4676775" y="4631965"/>
              <a:ext cx="1066800" cy="14192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5" name="AutoShape 54">
              <a:extLst>
                <a:ext uri="{FF2B5EF4-FFF2-40B4-BE49-F238E27FC236}">
                  <a16:creationId xmlns:a16="http://schemas.microsoft.com/office/drawing/2014/main" id="{1ED07E87-DE0D-4D6C-9351-9259FEAD936C}"/>
                </a:ext>
              </a:extLst>
            </p:cNvPr>
            <p:cNvCxnSpPr>
              <a:cxnSpLocks noChangeShapeType="1"/>
              <a:stCxn id="55" idx="3"/>
              <a:endCxn id="107" idx="1"/>
            </p:cNvCxnSpPr>
            <p:nvPr/>
          </p:nvCxnSpPr>
          <p:spPr bwMode="auto">
            <a:xfrm flipV="1">
              <a:off x="4676775" y="4489090"/>
              <a:ext cx="1066800" cy="8382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6" name="AutoShape 54">
              <a:extLst>
                <a:ext uri="{FF2B5EF4-FFF2-40B4-BE49-F238E27FC236}">
                  <a16:creationId xmlns:a16="http://schemas.microsoft.com/office/drawing/2014/main" id="{005447D9-F845-4A39-B4F3-4EC682B77E6B}"/>
                </a:ext>
              </a:extLst>
            </p:cNvPr>
            <p:cNvCxnSpPr>
              <a:cxnSpLocks noChangeShapeType="1"/>
              <a:stCxn id="53" idx="3"/>
              <a:endCxn id="102" idx="1"/>
            </p:cNvCxnSpPr>
            <p:nvPr/>
          </p:nvCxnSpPr>
          <p:spPr bwMode="auto">
            <a:xfrm flipV="1">
              <a:off x="4676775" y="5632090"/>
              <a:ext cx="1066800" cy="5619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11774B8B-F193-4CDB-B59C-1E4ECC362E10}"/>
              </a:ext>
            </a:extLst>
          </p:cNvPr>
          <p:cNvSpPr txBox="1"/>
          <p:nvPr/>
        </p:nvSpPr>
        <p:spPr>
          <a:xfrm>
            <a:off x="4791074" y="1200150"/>
            <a:ext cx="4352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Data Locality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(delay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sched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., write affinity)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Reduced shuffle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(combine)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#3 Fault tolerance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(replication, attempts)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1B65CA3-456D-4848-90A7-0AA21D4175CB}"/>
              </a:ext>
            </a:extLst>
          </p:cNvPr>
          <p:cNvSpPr txBox="1"/>
          <p:nvPr/>
        </p:nvSpPr>
        <p:spPr>
          <a:xfrm>
            <a:off x="7391401" y="6392644"/>
            <a:ext cx="17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#reducers = 3</a:t>
            </a:r>
          </a:p>
        </p:txBody>
      </p:sp>
    </p:spTree>
    <p:extLst>
      <p:ext uri="{BB962C8B-B14F-4D97-AF65-F5344CB8AC3E}">
        <p14:creationId xmlns:p14="http://schemas.microsoft.com/office/powerpoint/2010/main" val="409239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Query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Unary Operations</a:t>
            </a:r>
          </a:p>
          <a:p>
            <a:pPr lvl="1"/>
            <a:r>
              <a:rPr lang="en-US" dirty="0"/>
              <a:t>Selections (brute-force), projections</a:t>
            </a:r>
          </a:p>
          <a:p>
            <a:pPr lvl="1"/>
            <a:r>
              <a:rPr lang="en-US" dirty="0"/>
              <a:t>Ordering (e.g., </a:t>
            </a:r>
            <a:r>
              <a:rPr lang="en-US" b="1" dirty="0" err="1">
                <a:solidFill>
                  <a:schemeClr val="accent1"/>
                </a:solidFill>
              </a:rPr>
              <a:t>TeraSort</a:t>
            </a:r>
            <a:r>
              <a:rPr lang="en-US" dirty="0"/>
              <a:t>): Sample, pick k quantiles; shuffle-based partition sort</a:t>
            </a:r>
          </a:p>
          <a:p>
            <a:pPr lvl="1"/>
            <a:r>
              <a:rPr lang="en-US" dirty="0"/>
              <a:t>Additive and semi-additive aggregation with grouping, distinct</a:t>
            </a:r>
          </a:p>
          <a:p>
            <a:pPr lvl="1"/>
            <a:endParaRPr lang="en-US" sz="700" dirty="0"/>
          </a:p>
          <a:p>
            <a:r>
              <a:rPr lang="en-US" dirty="0"/>
              <a:t>Binary Operations</a:t>
            </a:r>
          </a:p>
          <a:p>
            <a:pPr lvl="1"/>
            <a:r>
              <a:rPr lang="en-US" dirty="0"/>
              <a:t>Set operations </a:t>
            </a:r>
            <a:br>
              <a:rPr lang="en-US" dirty="0"/>
            </a:br>
            <a:r>
              <a:rPr lang="en-US" dirty="0"/>
              <a:t>(union, intersect, difference) and joins</a:t>
            </a:r>
          </a:p>
          <a:p>
            <a:pPr lvl="1"/>
            <a:r>
              <a:rPr lang="en-US" dirty="0"/>
              <a:t>Different physical operators for R </a:t>
            </a:r>
            <a:r>
              <a:rPr lang="en-US" dirty="0">
                <a:latin typeface="Cambria" panose="02040503050406030204" pitchFamily="18" charset="0"/>
              </a:rPr>
              <a:t>⨝</a:t>
            </a:r>
            <a:r>
              <a:rPr lang="en-US" dirty="0"/>
              <a:t> 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Broadcast join</a:t>
            </a:r>
            <a:r>
              <a:rPr lang="en-US" dirty="0"/>
              <a:t>: broadcast S, build HT S, map-side HJOIN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Repartition join</a:t>
            </a:r>
            <a:r>
              <a:rPr lang="en-US" dirty="0"/>
              <a:t>: shuffle (repartition) R and S, reduce-side MJOIN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Improved repartition join: </a:t>
            </a:r>
            <a:r>
              <a:rPr lang="en-US" dirty="0"/>
              <a:t>avoid buffering via key-tag sorting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Directed join</a:t>
            </a:r>
            <a:r>
              <a:rPr lang="en-US" dirty="0"/>
              <a:t> (pre/co-partitioned): map-only, R input, S read side-ways </a:t>
            </a:r>
          </a:p>
          <a:p>
            <a:pPr lvl="1"/>
            <a:endParaRPr lang="en-US" sz="700" dirty="0">
              <a:solidFill>
                <a:srgbClr val="FF0000"/>
              </a:solidFill>
            </a:endParaRPr>
          </a:p>
          <a:p>
            <a:r>
              <a:rPr lang="en-US" dirty="0"/>
              <a:t>Hybrid SQL-on-Hadoop Systems </a:t>
            </a:r>
            <a:r>
              <a:rPr lang="en-US" b="0" dirty="0"/>
              <a:t>[VLDB’15]</a:t>
            </a:r>
          </a:p>
          <a:p>
            <a:pPr lvl="1"/>
            <a:r>
              <a:rPr lang="en-US" dirty="0"/>
              <a:t>E.g.: </a:t>
            </a:r>
            <a:r>
              <a:rPr lang="en-US" dirty="0" err="1"/>
              <a:t>Hadapt</a:t>
            </a:r>
            <a:r>
              <a:rPr lang="en-US" dirty="0"/>
              <a:t> (</a:t>
            </a:r>
            <a:r>
              <a:rPr lang="en-US" dirty="0" err="1"/>
              <a:t>HadoopDB</a:t>
            </a:r>
            <a:r>
              <a:rPr lang="en-US" dirty="0"/>
              <a:t>), Impala, IBM </a:t>
            </a:r>
            <a:r>
              <a:rPr lang="en-US" dirty="0" err="1"/>
              <a:t>BigSQL</a:t>
            </a:r>
            <a:r>
              <a:rPr lang="en-US" dirty="0"/>
              <a:t>, Presto, Drill, </a:t>
            </a:r>
            <a:r>
              <a:rPr lang="en-US" dirty="0" err="1"/>
              <a:t>Actian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4768" y="2929640"/>
            <a:ext cx="26751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[Spyros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Blanas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 comparison of join algorithms for log processing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676" y="297893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739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History and Architecture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</a:t>
            </a:r>
            <a:r>
              <a:rPr lang="en-US" dirty="0" err="1"/>
              <a:t>MapReduce</a:t>
            </a:r>
            <a:endParaRPr lang="en-US" dirty="0"/>
          </a:p>
          <a:p>
            <a:pPr lvl="1"/>
            <a:r>
              <a:rPr lang="en-US" dirty="0"/>
              <a:t>Large-scale &amp; fault-tolerant processing w/ UDFs and files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Flexibility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/>
              <a:t>Restricted functional APIs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Implicit parallelism and fault tolerance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Criticism</a:t>
            </a:r>
            <a:r>
              <a:rPr lang="en-US" dirty="0">
                <a:sym typeface="Wingdings" panose="05000000000000000000" pitchFamily="2" charset="2"/>
              </a:rPr>
              <a:t>: #1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Performance</a:t>
            </a:r>
            <a:r>
              <a:rPr lang="en-US" dirty="0">
                <a:sym typeface="Wingdings" panose="05000000000000000000" pitchFamily="2" charset="2"/>
              </a:rPr>
              <a:t>, #2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Low-level APIs</a:t>
            </a:r>
            <a:r>
              <a:rPr lang="en-US" dirty="0">
                <a:sym typeface="Wingdings" panose="05000000000000000000" pitchFamily="2" charset="2"/>
              </a:rPr>
              <a:t>, #3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Many different systems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Evolution to Spark </a:t>
            </a:r>
            <a:r>
              <a:rPr lang="en-US" b="0" dirty="0"/>
              <a:t>(and </a:t>
            </a:r>
            <a:r>
              <a:rPr lang="en-US" b="0" dirty="0" err="1"/>
              <a:t>Flink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Spark [HotCloud’10] + RDDs [NSDI’12]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Spark</a:t>
            </a:r>
            <a:r>
              <a:rPr lang="en-US" dirty="0">
                <a:sym typeface="Wingdings" panose="05000000000000000000" pitchFamily="2" charset="2"/>
              </a:rPr>
              <a:t> (2014)</a:t>
            </a:r>
          </a:p>
          <a:p>
            <a:pPr lvl="1"/>
            <a:r>
              <a:rPr lang="en-US" b="1" dirty="0"/>
              <a:t>Design: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standing executors with in-memory storage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lazy evaluation, and fault-tolerance via RDD lineage</a:t>
            </a:r>
          </a:p>
          <a:p>
            <a:pPr lvl="1"/>
            <a:r>
              <a:rPr lang="en-US" b="1" dirty="0"/>
              <a:t>Performance:</a:t>
            </a:r>
            <a:r>
              <a:rPr lang="en-US" dirty="0"/>
              <a:t> In-memory storage and fast job scheduling (100ms vs 10s)</a:t>
            </a:r>
          </a:p>
          <a:p>
            <a:pPr lvl="1"/>
            <a:r>
              <a:rPr lang="en-US" b="1" dirty="0"/>
              <a:t>APIs:</a:t>
            </a:r>
            <a:r>
              <a:rPr lang="en-US" dirty="0"/>
              <a:t> Richer functional APIs and general computation DAGs, </a:t>
            </a:r>
            <a:br>
              <a:rPr lang="en-US" dirty="0"/>
            </a:br>
            <a:r>
              <a:rPr lang="en-US" dirty="0"/>
              <a:t>high-level APIs (e.g., </a:t>
            </a:r>
            <a:r>
              <a:rPr lang="en-US" dirty="0" err="1"/>
              <a:t>DataFrame</a:t>
            </a:r>
            <a:r>
              <a:rPr lang="en-US" dirty="0"/>
              <a:t>/Dataset), unified platform  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But many shared concepts/infrastructure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Implicit parallelism through dist. collections </a:t>
            </a:r>
            <a:r>
              <a:rPr lang="en-US" dirty="0"/>
              <a:t>(data access, fault tolerance) </a:t>
            </a:r>
          </a:p>
          <a:p>
            <a:pPr lvl="1"/>
            <a:r>
              <a:rPr lang="en-US" dirty="0"/>
              <a:t>Resource negotiators (YARN, </a:t>
            </a:r>
            <a:r>
              <a:rPr lang="en-US" dirty="0" err="1"/>
              <a:t>Mesos</a:t>
            </a:r>
            <a:r>
              <a:rPr lang="en-US" dirty="0"/>
              <a:t>, Kubernetes)</a:t>
            </a:r>
          </a:p>
          <a:p>
            <a:pPr lvl="1"/>
            <a:r>
              <a:rPr lang="en-US" dirty="0"/>
              <a:t>HDFS and object store connectors (e.g., Swift, S3)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6" name="Picture 2" descr="http://spark.apache.org/images/spark-logo-trademark.png">
            <a:extLst>
              <a:ext uri="{FF2B5EF4-FFF2-40B4-BE49-F238E27FC236}">
                <a16:creationId xmlns:a16="http://schemas.microsoft.com/office/drawing/2014/main" id="{884CB94B-EB7E-4481-A383-F8C3E596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41" y="3071101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8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History and Architecture,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High-Level 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language bindings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Scala, Java, Python, 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libraries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SQL, ML, Stream, Graph</a:t>
            </a:r>
          </a:p>
          <a:p>
            <a:pPr lvl="1"/>
            <a:r>
              <a:rPr lang="en-US" dirty="0"/>
              <a:t>Spark core (</a:t>
            </a:r>
            <a:r>
              <a:rPr lang="en-US" dirty="0" err="1"/>
              <a:t>incl</a:t>
            </a:r>
            <a:r>
              <a:rPr lang="en-US" dirty="0"/>
              <a:t> RDDs)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cluster managers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Standalone, </a:t>
            </a:r>
            <a:r>
              <a:rPr lang="en-US" dirty="0" err="1"/>
              <a:t>Mesos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</a:p>
          <a:p>
            <a:pPr lvl="1"/>
            <a:r>
              <a:rPr lang="en-US" dirty="0"/>
              <a:t>Different file systems/</a:t>
            </a:r>
            <a:br>
              <a:rPr lang="en-US" dirty="0"/>
            </a:br>
            <a:r>
              <a:rPr lang="en-US" dirty="0"/>
              <a:t>formats, and data sources: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HDFS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S3</a:t>
            </a:r>
            <a:r>
              <a:rPr lang="en-US" dirty="0"/>
              <a:t>, SWIFT, </a:t>
            </a:r>
            <a:r>
              <a:rPr lang="en-US" b="1" dirty="0">
                <a:solidFill>
                  <a:srgbClr val="7889FB"/>
                </a:solidFill>
              </a:rPr>
              <a:t>DBs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NoSQL</a:t>
            </a:r>
          </a:p>
          <a:p>
            <a:endParaRPr lang="en-US" dirty="0"/>
          </a:p>
          <a:p>
            <a:r>
              <a:rPr lang="en-US" dirty="0"/>
              <a:t>Focus on a </a:t>
            </a:r>
            <a:r>
              <a:rPr lang="en-US" dirty="0">
                <a:solidFill>
                  <a:schemeClr val="accent1"/>
                </a:solidFill>
              </a:rPr>
              <a:t>unified</a:t>
            </a:r>
            <a:r>
              <a:rPr lang="en-US" dirty="0"/>
              <a:t> platform </a:t>
            </a:r>
            <a:br>
              <a:rPr lang="en-US" dirty="0"/>
            </a:br>
            <a:r>
              <a:rPr lang="en-US" dirty="0"/>
              <a:t>for data-parallel computation </a:t>
            </a:r>
            <a:r>
              <a:rPr lang="en-US" b="0" dirty="0"/>
              <a:t>(</a:t>
            </a:r>
            <a:r>
              <a:rPr lang="en-US" dirty="0">
                <a:solidFill>
                  <a:schemeClr val="accent1"/>
                </a:solidFill>
              </a:rPr>
              <a:t>Apache </a:t>
            </a:r>
            <a:r>
              <a:rPr lang="en-US" dirty="0" err="1">
                <a:solidFill>
                  <a:schemeClr val="accent1"/>
                </a:solidFill>
              </a:rPr>
              <a:t>Flink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0" dirty="0"/>
              <a:t>w/ similar goals)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1027" name="Picture 3" descr="https://spark.apache.org/images/spark-st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34" y="1736136"/>
            <a:ext cx="4579292" cy="2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87784" y="1427075"/>
            <a:ext cx="2180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https://spark.apache.org/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71033" y="3929013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Standalone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29128" y="3929012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MESOS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87223" y="3929011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YARN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55057" y="3929010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Kubernetes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15" y="4887953"/>
            <a:ext cx="1364789" cy="620979"/>
          </a:xfrm>
          <a:prstGeom prst="rect">
            <a:avLst/>
          </a:prstGeom>
        </p:spPr>
      </p:pic>
      <p:pic>
        <p:nvPicPr>
          <p:cNvPr id="19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DC6AB0B5-1FBE-493F-8514-8ED3561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8672" y="4683129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spark.apache.org/images/spark-logo-trademark.png">
            <a:extLst>
              <a:ext uri="{FF2B5EF4-FFF2-40B4-BE49-F238E27FC236}">
                <a16:creationId xmlns:a16="http://schemas.microsoft.com/office/drawing/2014/main" id="{884CB94B-EB7E-4481-A383-F8C3E596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23" y="4591961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832" y="5097954"/>
            <a:ext cx="1345926" cy="2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Resilient Distributed Datasets (RDDs)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RDD Abstraction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Immutable</a:t>
            </a:r>
            <a:r>
              <a:rPr lang="en-US" dirty="0"/>
              <a:t>, partitioned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collections of key-value pairs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 deterministic operations (transformations/actions) </a:t>
            </a:r>
          </a:p>
          <a:p>
            <a:pPr lvl="1"/>
            <a:r>
              <a:rPr lang="en-US" dirty="0"/>
              <a:t>Fault tolerance via lineage-based re-computation </a:t>
            </a:r>
          </a:p>
          <a:p>
            <a:pPr lvl="1"/>
            <a:endParaRPr lang="en-US" sz="700" dirty="0"/>
          </a:p>
          <a:p>
            <a:r>
              <a:rPr lang="en-US" dirty="0"/>
              <a:t>Operations</a:t>
            </a:r>
          </a:p>
          <a:p>
            <a:pPr lvl="1"/>
            <a:r>
              <a:rPr lang="en-US" dirty="0"/>
              <a:t>Transformations: </a:t>
            </a:r>
            <a:br>
              <a:rPr lang="en-US" dirty="0"/>
            </a:br>
            <a:r>
              <a:rPr lang="en-US" dirty="0"/>
              <a:t>define new RDDs</a:t>
            </a:r>
          </a:p>
          <a:p>
            <a:pPr lvl="1"/>
            <a:r>
              <a:rPr lang="en-US" dirty="0"/>
              <a:t>Actions: return </a:t>
            </a:r>
            <a:br>
              <a:rPr lang="en-US" dirty="0"/>
            </a:br>
            <a:r>
              <a:rPr lang="en-US" dirty="0"/>
              <a:t>result to driver</a:t>
            </a:r>
          </a:p>
          <a:p>
            <a:pPr lvl="1"/>
            <a:endParaRPr lang="en-US" sz="700" dirty="0"/>
          </a:p>
          <a:p>
            <a:r>
              <a:rPr lang="en-US" dirty="0"/>
              <a:t>Distributed Caching</a:t>
            </a:r>
          </a:p>
          <a:p>
            <a:pPr lvl="1"/>
            <a:r>
              <a:rPr lang="en-US" dirty="0"/>
              <a:t>Use fraction of worker </a:t>
            </a:r>
            <a:r>
              <a:rPr lang="en-US" b="1" dirty="0">
                <a:solidFill>
                  <a:srgbClr val="7889FB"/>
                </a:solidFill>
              </a:rPr>
              <a:t>memory for caching</a:t>
            </a:r>
          </a:p>
          <a:p>
            <a:pPr lvl="1"/>
            <a:r>
              <a:rPr lang="en-US" dirty="0"/>
              <a:t>Eviction at granularity of individual partitions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storage levels</a:t>
            </a:r>
            <a:r>
              <a:rPr lang="en-US" dirty="0"/>
              <a:t> (e.g., mem/disk x serialization x compression)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8069" y="1348608"/>
            <a:ext cx="5048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301510" y="3031543"/>
          <a:ext cx="5616443" cy="1776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086">
                  <a:extLst>
                    <a:ext uri="{9D8B030D-6E8A-4147-A177-3AD203B41FA5}">
                      <a16:colId xmlns:a16="http://schemas.microsoft.com/office/drawing/2014/main" val="3401524698"/>
                    </a:ext>
                  </a:extLst>
                </a:gridCol>
                <a:gridCol w="4014357">
                  <a:extLst>
                    <a:ext uri="{9D8B030D-6E8A-4147-A177-3AD203B41FA5}">
                      <a16:colId xmlns:a16="http://schemas.microsoft.com/office/drawing/2014/main" val="770258148"/>
                    </a:ext>
                  </a:extLst>
                </a:gridCol>
              </a:tblGrid>
              <a:tr h="31282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8150488"/>
                  </a:ext>
                </a:extLst>
              </a:tr>
              <a:tr h="8998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Transformation</a:t>
                      </a: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lazy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hadoopFile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textFile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flatMap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filter,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 sample, join,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groupByKey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cogroup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cross,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sortByKey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mapValues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19065457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save,</a:t>
                      </a:r>
                      <a:b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collect,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count,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lookupKey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894856619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583325" y="4825258"/>
            <a:ext cx="1334628" cy="857838"/>
            <a:chOff x="7192653" y="1319753"/>
            <a:chExt cx="1334628" cy="857838"/>
          </a:xfrm>
        </p:grpSpPr>
        <p:sp>
          <p:nvSpPr>
            <p:cNvPr id="8" name="Rectangle 7"/>
            <p:cNvSpPr/>
            <p:nvPr/>
          </p:nvSpPr>
          <p:spPr>
            <a:xfrm>
              <a:off x="7258642" y="1583702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96422" y="1583701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88493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31822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92653" y="131975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44674" y="132132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07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423274" cy="761470"/>
          </a:xfrm>
        </p:spPr>
        <p:txBody>
          <a:bodyPr/>
          <a:lstStyle/>
          <a:p>
            <a:r>
              <a:rPr lang="en-US" dirty="0"/>
              <a:t>Spark Resilient Distributed Datasets (RDDs),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Lifecycle of an RDD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Note:</a:t>
            </a:r>
            <a:r>
              <a:rPr lang="en-US" dirty="0"/>
              <a:t> can’t broadcast </a:t>
            </a:r>
            <a:br>
              <a:rPr lang="en-US" dirty="0"/>
            </a:br>
            <a:r>
              <a:rPr lang="en-US" dirty="0"/>
              <a:t>an RDD directly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194570" y="5203042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File on DFS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94570" y="2959942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Collection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27880" y="2959431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Local Data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(value, collection)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29054" y="3210132"/>
            <a:ext cx="1968240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229583" y="3466649"/>
            <a:ext cx="1964987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26398" y="2598528"/>
            <a:ext cx="257135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parallelize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3277" y="3619364"/>
            <a:ext cx="233759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collect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</p:txBody>
      </p:sp>
      <p:sp>
        <p:nvSpPr>
          <p:cNvPr id="21" name="Arc 20"/>
          <p:cNvSpPr/>
          <p:nvPr/>
        </p:nvSpPr>
        <p:spPr>
          <a:xfrm>
            <a:off x="6673174" y="2559616"/>
            <a:ext cx="1262657" cy="735478"/>
          </a:xfrm>
          <a:prstGeom prst="arc">
            <a:avLst>
              <a:gd name="adj1" fmla="val 10816875"/>
              <a:gd name="adj2" fmla="val 5399996"/>
            </a:avLst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97093" y="1425298"/>
            <a:ext cx="2571355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filter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mapValues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reduceByKey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cache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099249" y="3689517"/>
            <a:ext cx="2" cy="141750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420252" y="3784060"/>
            <a:ext cx="1" cy="141898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01958" y="4472722"/>
            <a:ext cx="260539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saveAsObjectFile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36986" y="3976864"/>
            <a:ext cx="189527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hadoopFile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pic>
        <p:nvPicPr>
          <p:cNvPr id="3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86" y="4472722"/>
            <a:ext cx="2824794" cy="16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2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Partitions and Implicit/Explicit Partitioning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Spark Partitions</a:t>
            </a:r>
          </a:p>
          <a:p>
            <a:pPr lvl="1"/>
            <a:r>
              <a:rPr lang="en-US" dirty="0"/>
              <a:t>Logical key-value collections are split into </a:t>
            </a:r>
            <a:r>
              <a:rPr lang="en-US" b="1" dirty="0">
                <a:solidFill>
                  <a:schemeClr val="accent1"/>
                </a:solidFill>
              </a:rPr>
              <a:t>physical partitions</a:t>
            </a:r>
          </a:p>
          <a:p>
            <a:pPr lvl="1"/>
            <a:r>
              <a:rPr lang="en-US" dirty="0"/>
              <a:t>Partitions are granularity of </a:t>
            </a:r>
            <a:r>
              <a:rPr lang="en-US" b="1" dirty="0">
                <a:solidFill>
                  <a:srgbClr val="7889FB"/>
                </a:solidFill>
              </a:rPr>
              <a:t>tasks, I/O, shuffling, evictions</a:t>
            </a:r>
          </a:p>
          <a:p>
            <a:pPr lvl="1"/>
            <a:endParaRPr lang="en-US" sz="700" dirty="0"/>
          </a:p>
          <a:p>
            <a:r>
              <a:rPr lang="en-US" dirty="0"/>
              <a:t>Partitioning via </a:t>
            </a:r>
            <a:r>
              <a:rPr lang="en-US" dirty="0" err="1"/>
              <a:t>Partitioners</a:t>
            </a:r>
            <a:r>
              <a:rPr lang="en-US" dirty="0"/>
              <a:t> </a:t>
            </a:r>
            <a:endParaRPr lang="en-US" b="0" dirty="0"/>
          </a:p>
          <a:p>
            <a:pPr lvl="1"/>
            <a:r>
              <a:rPr lang="en-US" dirty="0"/>
              <a:t>Implicitly on every data shuffling</a:t>
            </a:r>
          </a:p>
          <a:p>
            <a:pPr lvl="1"/>
            <a:r>
              <a:rPr lang="en-US" dirty="0"/>
              <a:t>Explicitly via </a:t>
            </a:r>
            <a:r>
              <a:rPr lang="en-US" dirty="0" err="1">
                <a:latin typeface="Consolas" panose="020B0609020204030204" pitchFamily="49" charset="0"/>
              </a:rPr>
              <a:t>R.repartition</a:t>
            </a:r>
            <a:r>
              <a:rPr lang="en-US" dirty="0">
                <a:latin typeface="Consolas" panose="020B0609020204030204" pitchFamily="49" charset="0"/>
              </a:rPr>
              <a:t>(n)</a:t>
            </a:r>
          </a:p>
          <a:p>
            <a:pPr lvl="1"/>
            <a:endParaRPr lang="en-US" sz="700" dirty="0"/>
          </a:p>
          <a:p>
            <a:r>
              <a:rPr lang="en-US" dirty="0"/>
              <a:t>Partitioning-Preserving</a:t>
            </a:r>
          </a:p>
          <a:p>
            <a:pPr lvl="1"/>
            <a:r>
              <a:rPr lang="en-US" dirty="0"/>
              <a:t>All operations that are guaranteed to keep keys unchanged </a:t>
            </a:r>
            <a:br>
              <a:rPr lang="en-US" dirty="0"/>
            </a:br>
            <a:r>
              <a:rPr lang="en-US" dirty="0"/>
              <a:t>(e.g. </a:t>
            </a:r>
            <a:r>
              <a:rPr lang="en-US" dirty="0" err="1">
                <a:latin typeface="Consolas" panose="020B0609020204030204" pitchFamily="49" charset="0"/>
              </a:rPr>
              <a:t>mapValues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</a:rPr>
              <a:t>mapPartitions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 w/ </a:t>
            </a:r>
            <a:r>
              <a:rPr lang="en-US" dirty="0" err="1"/>
              <a:t>preservesPart</a:t>
            </a:r>
            <a:r>
              <a:rPr lang="en-US" dirty="0"/>
              <a:t> flag)</a:t>
            </a:r>
          </a:p>
          <a:p>
            <a:pPr lvl="1"/>
            <a:endParaRPr lang="en-US" sz="700" dirty="0"/>
          </a:p>
          <a:p>
            <a:r>
              <a:rPr lang="en-US" dirty="0"/>
              <a:t>Partitioning-Exploiting</a:t>
            </a:r>
          </a:p>
          <a:p>
            <a:pPr lvl="1"/>
            <a:r>
              <a:rPr lang="en-US" dirty="0"/>
              <a:t>Join: R3 = R1.join(R2)</a:t>
            </a:r>
          </a:p>
          <a:p>
            <a:pPr lvl="1"/>
            <a:r>
              <a:rPr lang="en-US" dirty="0"/>
              <a:t>Lookups: 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v = </a:t>
            </a:r>
            <a:r>
              <a:rPr lang="en-US" dirty="0" err="1">
                <a:latin typeface="Consolas" panose="020B0609020204030204" pitchFamily="49" charset="0"/>
              </a:rPr>
              <a:t>C.lookup</a:t>
            </a:r>
            <a:r>
              <a:rPr lang="en-US" dirty="0">
                <a:latin typeface="Consolas" panose="020B0609020204030204" pitchFamily="49" charset="0"/>
              </a:rPr>
              <a:t>(k)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7089" y="2541570"/>
            <a:ext cx="29743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 Partitioning: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k,v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of R: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hash(k) % n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89E892-6B17-45F0-98F3-167666492C9F}"/>
              </a:ext>
            </a:extLst>
          </p:cNvPr>
          <p:cNvGrpSpPr/>
          <p:nvPr/>
        </p:nvGrpSpPr>
        <p:grpSpPr>
          <a:xfrm>
            <a:off x="4115962" y="5151253"/>
            <a:ext cx="2050373" cy="1128766"/>
            <a:chOff x="3658761" y="2553960"/>
            <a:chExt cx="2050373" cy="1128766"/>
          </a:xfrm>
        </p:grpSpPr>
        <p:sp>
          <p:nvSpPr>
            <p:cNvPr id="35" name="Rectangle 34"/>
            <p:cNvSpPr/>
            <p:nvPr/>
          </p:nvSpPr>
          <p:spPr>
            <a:xfrm>
              <a:off x="3665458" y="2553960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8, 1, 6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667134" y="3339407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7, 5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58761" y="2939148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2, 3, 4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13125" y="2555635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1, 2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14801" y="3341082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5, 6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06428" y="2940823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3, 4</a:t>
              </a:r>
            </a:p>
          </p:txBody>
        </p:sp>
        <p:cxnSp>
          <p:nvCxnSpPr>
            <p:cNvPr id="41" name="Straight Connector 40"/>
            <p:cNvCxnSpPr>
              <a:stCxn id="35" idx="3"/>
              <a:endCxn id="38" idx="1"/>
            </p:cNvCxnSpPr>
            <p:nvPr/>
          </p:nvCxnSpPr>
          <p:spPr>
            <a:xfrm>
              <a:off x="4660762" y="2724782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5" idx="3"/>
              <a:endCxn id="40" idx="1"/>
            </p:cNvCxnSpPr>
            <p:nvPr/>
          </p:nvCxnSpPr>
          <p:spPr>
            <a:xfrm>
              <a:off x="4660762" y="2724782"/>
              <a:ext cx="245666" cy="386863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5" idx="3"/>
              <a:endCxn id="39" idx="1"/>
            </p:cNvCxnSpPr>
            <p:nvPr/>
          </p:nvCxnSpPr>
          <p:spPr>
            <a:xfrm>
              <a:off x="4660762" y="2724782"/>
              <a:ext cx="254039" cy="787122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7" idx="3"/>
              <a:endCxn id="38" idx="1"/>
            </p:cNvCxnSpPr>
            <p:nvPr/>
          </p:nvCxnSpPr>
          <p:spPr>
            <a:xfrm flipV="1">
              <a:off x="4654065" y="2726457"/>
              <a:ext cx="259060" cy="383513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7" idx="3"/>
              <a:endCxn id="40" idx="1"/>
            </p:cNvCxnSpPr>
            <p:nvPr/>
          </p:nvCxnSpPr>
          <p:spPr>
            <a:xfrm>
              <a:off x="4654065" y="3109970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6" idx="3"/>
              <a:endCxn id="39" idx="1"/>
            </p:cNvCxnSpPr>
            <p:nvPr/>
          </p:nvCxnSpPr>
          <p:spPr>
            <a:xfrm>
              <a:off x="4662438" y="3510229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7" idx="3"/>
              <a:endCxn id="39" idx="1"/>
            </p:cNvCxnSpPr>
            <p:nvPr/>
          </p:nvCxnSpPr>
          <p:spPr>
            <a:xfrm>
              <a:off x="4654065" y="3109970"/>
              <a:ext cx="260736" cy="401934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6" idx="3"/>
              <a:endCxn id="38" idx="1"/>
            </p:cNvCxnSpPr>
            <p:nvPr/>
          </p:nvCxnSpPr>
          <p:spPr>
            <a:xfrm flipV="1">
              <a:off x="4662438" y="2726457"/>
              <a:ext cx="250687" cy="783772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6" idx="3"/>
              <a:endCxn id="40" idx="1"/>
            </p:cNvCxnSpPr>
            <p:nvPr/>
          </p:nvCxnSpPr>
          <p:spPr>
            <a:xfrm flipV="1">
              <a:off x="4662438" y="3111645"/>
              <a:ext cx="243990" cy="398584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CD98F3-5E34-4846-9EA1-F5F05B63B77F}"/>
              </a:ext>
            </a:extLst>
          </p:cNvPr>
          <p:cNvGrpSpPr/>
          <p:nvPr/>
        </p:nvGrpSpPr>
        <p:grpSpPr>
          <a:xfrm>
            <a:off x="6899824" y="5139529"/>
            <a:ext cx="2050373" cy="1128766"/>
            <a:chOff x="6812274" y="2542236"/>
            <a:chExt cx="2050373" cy="1128766"/>
          </a:xfrm>
        </p:grpSpPr>
        <p:sp>
          <p:nvSpPr>
            <p:cNvPr id="51" name="Rectangle 50"/>
            <p:cNvSpPr/>
            <p:nvPr/>
          </p:nvSpPr>
          <p:spPr>
            <a:xfrm>
              <a:off x="6818971" y="2542236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3, 6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820647" y="3327683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4, 7, 1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812274" y="2927424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2, 5, 8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066638" y="2543911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6, 3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068314" y="3329358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4, 1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9941" y="2929099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5, 2</a:t>
              </a:r>
            </a:p>
          </p:txBody>
        </p:sp>
        <p:cxnSp>
          <p:nvCxnSpPr>
            <p:cNvPr id="57" name="Straight Connector 56"/>
            <p:cNvCxnSpPr>
              <a:stCxn id="54" idx="1"/>
              <a:endCxn id="51" idx="3"/>
            </p:cNvCxnSpPr>
            <p:nvPr/>
          </p:nvCxnSpPr>
          <p:spPr>
            <a:xfrm flipH="1" flipV="1">
              <a:off x="7814275" y="2713058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6" idx="1"/>
              <a:endCxn id="53" idx="3"/>
            </p:cNvCxnSpPr>
            <p:nvPr/>
          </p:nvCxnSpPr>
          <p:spPr>
            <a:xfrm flipH="1" flipV="1">
              <a:off x="7807578" y="3098246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1"/>
              <a:endCxn id="52" idx="3"/>
            </p:cNvCxnSpPr>
            <p:nvPr/>
          </p:nvCxnSpPr>
          <p:spPr>
            <a:xfrm flipH="1" flipV="1">
              <a:off x="7815951" y="3498505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ight Arrow 59"/>
          <p:cNvSpPr/>
          <p:nvPr/>
        </p:nvSpPr>
        <p:spPr>
          <a:xfrm>
            <a:off x="6398483" y="5577319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8B7D16-50B3-45F7-89A6-014F6D5E45C0}"/>
              </a:ext>
            </a:extLst>
          </p:cNvPr>
          <p:cNvSpPr txBox="1"/>
          <p:nvPr/>
        </p:nvSpPr>
        <p:spPr>
          <a:xfrm>
            <a:off x="6236296" y="5151253"/>
            <a:ext cx="62900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% 3</a:t>
            </a:r>
          </a:p>
        </p:txBody>
      </p:sp>
      <p:sp>
        <p:nvSpPr>
          <p:cNvPr id="62" name="Textfeld 10"/>
          <p:cNvSpPr txBox="1"/>
          <p:nvPr/>
        </p:nvSpPr>
        <p:spPr>
          <a:xfrm>
            <a:off x="5008926" y="4824429"/>
            <a:ext cx="457042" cy="325952"/>
          </a:xfrm>
          <a:prstGeom prst="rect">
            <a:avLst/>
          </a:prstGeom>
          <a:noFill/>
        </p:spPr>
        <p:txBody>
          <a:bodyPr wrap="square" tIns="0" bIns="18000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⋈</a:t>
            </a:r>
            <a:endParaRPr lang="de-DE" sz="2000" b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3" name="Textfeld 10"/>
          <p:cNvSpPr txBox="1"/>
          <p:nvPr/>
        </p:nvSpPr>
        <p:spPr>
          <a:xfrm>
            <a:off x="7797529" y="4821185"/>
            <a:ext cx="457042" cy="325952"/>
          </a:xfrm>
          <a:prstGeom prst="rect">
            <a:avLst/>
          </a:prstGeom>
          <a:noFill/>
        </p:spPr>
        <p:txBody>
          <a:bodyPr wrap="square" tIns="0" bIns="18000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⋈</a:t>
            </a:r>
            <a:endParaRPr lang="de-DE" sz="2000" b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8B7D16-50B3-45F7-89A6-014F6D5E45C0}"/>
              </a:ext>
            </a:extLst>
          </p:cNvPr>
          <p:cNvSpPr txBox="1"/>
          <p:nvPr/>
        </p:nvSpPr>
        <p:spPr>
          <a:xfrm>
            <a:off x="7263379" y="4603580"/>
            <a:ext cx="151931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Hash partitioned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80570" y="1809346"/>
            <a:ext cx="11867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~128MB</a:t>
            </a:r>
          </a:p>
        </p:txBody>
      </p:sp>
    </p:spTree>
    <p:extLst>
      <p:ext uri="{BB962C8B-B14F-4D97-AF65-F5344CB8AC3E}">
        <p14:creationId xmlns:p14="http://schemas.microsoft.com/office/powerpoint/2010/main" val="109216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 animBg="1"/>
      <p:bldP spid="61" grpId="0"/>
      <p:bldP spid="62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Course Evaluation and Exam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Evaluation period: </a:t>
            </a:r>
            <a:r>
              <a:rPr lang="en-US" b="1" dirty="0">
                <a:solidFill>
                  <a:schemeClr val="accent1"/>
                </a:solidFill>
              </a:rPr>
              <a:t>till Feb 15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Exam date: Feb 02, 3:00pm (90 min written exam)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Oral Exam for Erasmus Students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Schedule available in </a:t>
            </a:r>
            <a:r>
              <a:rPr lang="en-US" dirty="0" err="1">
                <a:solidFill>
                  <a:schemeClr val="tx1"/>
                </a:solidFill>
              </a:rPr>
              <a:t>TeachCenter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5"/>
          <p:cNvCxnSpPr/>
          <p:nvPr/>
        </p:nvCxnSpPr>
        <p:spPr>
          <a:xfrm>
            <a:off x="2274718" y="2385058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81" name="Straight Connector 6"/>
          <p:cNvCxnSpPr/>
          <p:nvPr/>
        </p:nvCxnSpPr>
        <p:spPr>
          <a:xfrm>
            <a:off x="4685298" y="2385058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82" name="Straight Connector 7"/>
          <p:cNvCxnSpPr/>
          <p:nvPr/>
        </p:nvCxnSpPr>
        <p:spPr>
          <a:xfrm>
            <a:off x="7039033" y="2385058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Scheduling Process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cxnSp>
        <p:nvCxnSpPr>
          <p:cNvPr id="55" name="Straight Arrow Connector 81"/>
          <p:cNvCxnSpPr/>
          <p:nvPr/>
        </p:nvCxnSpPr>
        <p:spPr>
          <a:xfrm flipV="1">
            <a:off x="2042488" y="3526317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56" name="TextBox 111"/>
          <p:cNvSpPr txBox="1"/>
          <p:nvPr/>
        </p:nvSpPr>
        <p:spPr>
          <a:xfrm>
            <a:off x="1975333" y="3072850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DAG</a:t>
            </a:r>
          </a:p>
        </p:txBody>
      </p:sp>
      <p:cxnSp>
        <p:nvCxnSpPr>
          <p:cNvPr id="60" name="Straight Arrow Connector 85"/>
          <p:cNvCxnSpPr/>
          <p:nvPr/>
        </p:nvCxnSpPr>
        <p:spPr>
          <a:xfrm flipV="1">
            <a:off x="4520803" y="3530477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61" name="TextBox 112"/>
          <p:cNvSpPr txBox="1"/>
          <p:nvPr/>
        </p:nvSpPr>
        <p:spPr>
          <a:xfrm>
            <a:off x="4290839" y="3072850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TaskSet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67241" y="1875153"/>
            <a:ext cx="1965477" cy="3671508"/>
            <a:chOff x="7167241" y="1875153"/>
            <a:chExt cx="1965477" cy="3671508"/>
          </a:xfrm>
        </p:grpSpPr>
        <p:sp>
          <p:nvSpPr>
            <p:cNvPr id="89" name="Rectangle 104"/>
            <p:cNvSpPr/>
            <p:nvPr/>
          </p:nvSpPr>
          <p:spPr>
            <a:xfrm>
              <a:off x="7478245" y="2644622"/>
              <a:ext cx="1152676" cy="110308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TextBox 40"/>
            <p:cNvSpPr txBox="1"/>
            <p:nvPr/>
          </p:nvSpPr>
          <p:spPr>
            <a:xfrm>
              <a:off x="7613807" y="1875153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Workers</a:t>
              </a:r>
            </a:p>
          </p:txBody>
        </p:sp>
        <p:sp>
          <p:nvSpPr>
            <p:cNvPr id="70" name="TextBox 97"/>
            <p:cNvSpPr txBox="1"/>
            <p:nvPr/>
          </p:nvSpPr>
          <p:spPr>
            <a:xfrm>
              <a:off x="7167241" y="4117991"/>
              <a:ext cx="1965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execute tasks</a:t>
              </a:r>
            </a:p>
          </p:txBody>
        </p:sp>
        <p:sp>
          <p:nvSpPr>
            <p:cNvPr id="71" name="TextBox 98"/>
            <p:cNvSpPr txBox="1"/>
            <p:nvPr/>
          </p:nvSpPr>
          <p:spPr>
            <a:xfrm>
              <a:off x="7167241" y="4900330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store and serve blocks</a:t>
              </a:r>
            </a:p>
          </p:txBody>
        </p:sp>
        <p:grpSp>
          <p:nvGrpSpPr>
            <p:cNvPr id="72" name="Group 107"/>
            <p:cNvGrpSpPr/>
            <p:nvPr/>
          </p:nvGrpSpPr>
          <p:grpSpPr>
            <a:xfrm>
              <a:off x="7561702" y="2732191"/>
              <a:ext cx="1152676" cy="1103086"/>
              <a:chOff x="7543800" y="2854105"/>
              <a:chExt cx="1226720" cy="1260695"/>
            </a:xfrm>
            <a:solidFill>
              <a:schemeClr val="bg1"/>
            </a:solidFill>
          </p:grpSpPr>
          <p:sp>
            <p:nvSpPr>
              <p:cNvPr id="76" name="Rectangle 104"/>
              <p:cNvSpPr/>
              <p:nvPr/>
            </p:nvSpPr>
            <p:spPr>
              <a:xfrm>
                <a:off x="7543800" y="2854105"/>
                <a:ext cx="1226720" cy="1260695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Rectangle 105"/>
              <p:cNvSpPr/>
              <p:nvPr/>
            </p:nvSpPr>
            <p:spPr>
              <a:xfrm>
                <a:off x="7644132" y="3410486"/>
                <a:ext cx="1035409" cy="613229"/>
              </a:xfrm>
              <a:prstGeom prst="rect">
                <a:avLst/>
              </a:prstGeom>
              <a:solidFill>
                <a:srgbClr val="7889FB"/>
              </a:solidFill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Block manager</a:t>
                </a:r>
              </a:p>
            </p:txBody>
          </p:sp>
          <p:sp>
            <p:nvSpPr>
              <p:cNvPr id="78" name="Rectangle 106"/>
              <p:cNvSpPr/>
              <p:nvPr/>
            </p:nvSpPr>
            <p:spPr>
              <a:xfrm>
                <a:off x="7644132" y="2949138"/>
                <a:ext cx="1035410" cy="372487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66212" y="1870688"/>
            <a:ext cx="2133918" cy="3703645"/>
            <a:chOff x="166212" y="1870688"/>
            <a:chExt cx="2133918" cy="3703645"/>
          </a:xfrm>
        </p:grpSpPr>
        <p:grpSp>
          <p:nvGrpSpPr>
            <p:cNvPr id="5" name="Group 90"/>
            <p:cNvGrpSpPr/>
            <p:nvPr/>
          </p:nvGrpSpPr>
          <p:grpSpPr>
            <a:xfrm>
              <a:off x="565659" y="2639056"/>
              <a:ext cx="1356029" cy="1112762"/>
              <a:chOff x="515410" y="2667000"/>
              <a:chExt cx="1433286" cy="1231295"/>
            </a:xfrm>
            <a:solidFill>
              <a:schemeClr val="accent1"/>
            </a:solidFill>
          </p:grpSpPr>
          <p:sp>
            <p:nvSpPr>
              <p:cNvPr id="6" name="Rounded Rectangle 8"/>
              <p:cNvSpPr/>
              <p:nvPr/>
            </p:nvSpPr>
            <p:spPr>
              <a:xfrm>
                <a:off x="932695" y="31362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ounded Rectangle 9"/>
              <p:cNvSpPr/>
              <p:nvPr/>
            </p:nvSpPr>
            <p:spPr>
              <a:xfrm>
                <a:off x="1353610" y="2667000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ounded Rectangle 10"/>
              <p:cNvSpPr/>
              <p:nvPr/>
            </p:nvSpPr>
            <p:spPr>
              <a:xfrm>
                <a:off x="515410" y="2673048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" name="Rounded Rectangle 11"/>
              <p:cNvSpPr/>
              <p:nvPr/>
            </p:nvSpPr>
            <p:spPr>
              <a:xfrm>
                <a:off x="932695" y="35934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0" name="Straight Connector 13"/>
            <p:cNvCxnSpPr>
              <a:stCxn id="8" idx="2"/>
              <a:endCxn id="6" idx="0"/>
            </p:cNvCxnSpPr>
            <p:nvPr/>
          </p:nvCxnSpPr>
          <p:spPr>
            <a:xfrm>
              <a:off x="847164" y="2919980"/>
              <a:ext cx="387926" cy="1431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11" name="Straight Connector 14"/>
            <p:cNvCxnSpPr>
              <a:stCxn id="7" idx="2"/>
              <a:endCxn id="6" idx="0"/>
            </p:cNvCxnSpPr>
            <p:nvPr/>
          </p:nvCxnSpPr>
          <p:spPr>
            <a:xfrm flipH="1">
              <a:off x="1235090" y="2914514"/>
              <a:ext cx="405093" cy="1486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12" name="Straight Connector 17"/>
            <p:cNvCxnSpPr>
              <a:stCxn id="9" idx="0"/>
              <a:endCxn id="6" idx="2"/>
            </p:cNvCxnSpPr>
            <p:nvPr/>
          </p:nvCxnSpPr>
          <p:spPr>
            <a:xfrm flipV="1">
              <a:off x="1235090" y="3338631"/>
              <a:ext cx="0" cy="1377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triangle" w="med" len="med"/>
              <a:tailEnd type="none"/>
            </a:ln>
            <a:effectLst/>
          </p:spPr>
        </p:cxnSp>
        <p:sp>
          <p:nvSpPr>
            <p:cNvPr id="13" name="TextBox 31"/>
            <p:cNvSpPr txBox="1"/>
            <p:nvPr/>
          </p:nvSpPr>
          <p:spPr>
            <a:xfrm>
              <a:off x="166212" y="4147334"/>
              <a:ext cx="2133918" cy="76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rdd1.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join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(rdd2)</a:t>
              </a:r>
              <a:b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 err="1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reduceByKey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filter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</p:txBody>
        </p:sp>
        <p:cxnSp>
          <p:nvCxnSpPr>
            <p:cNvPr id="14" name="Straight Arrow Connector 33"/>
            <p:cNvCxnSpPr/>
            <p:nvPr/>
          </p:nvCxnSpPr>
          <p:spPr>
            <a:xfrm flipV="1">
              <a:off x="456653" y="3759077"/>
              <a:ext cx="280609" cy="312057"/>
            </a:xfrm>
            <a:prstGeom prst="straightConnector1">
              <a:avLst/>
            </a:prstGeom>
            <a:noFill/>
            <a:ln w="57150" cap="flat" cmpd="sng" algn="ctr">
              <a:solidFill>
                <a:srgbClr val="7889FB"/>
              </a:solidFill>
              <a:prstDash val="solid"/>
              <a:headEnd type="none" w="med" len="med"/>
              <a:tailEnd type="triangle"/>
            </a:ln>
            <a:effectLst/>
          </p:spPr>
        </p:cxnSp>
        <p:sp>
          <p:nvSpPr>
            <p:cNvPr id="15" name="TextBox 36"/>
            <p:cNvSpPr txBox="1"/>
            <p:nvPr/>
          </p:nvSpPr>
          <p:spPr>
            <a:xfrm>
              <a:off x="515034" y="1870688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RDD Objects</a:t>
              </a:r>
            </a:p>
          </p:txBody>
        </p:sp>
        <p:sp>
          <p:nvSpPr>
            <p:cNvPr id="16" name="TextBox 92"/>
            <p:cNvSpPr txBox="1"/>
            <p:nvPr/>
          </p:nvSpPr>
          <p:spPr>
            <a:xfrm>
              <a:off x="387757" y="4928002"/>
              <a:ext cx="1694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build </a:t>
              </a:r>
              <a:b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operator DAG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51698" y="1875153"/>
            <a:ext cx="1912379" cy="3671151"/>
            <a:chOff x="2551698" y="1875153"/>
            <a:chExt cx="1912379" cy="3671151"/>
          </a:xfrm>
        </p:grpSpPr>
        <p:sp>
          <p:nvSpPr>
            <p:cNvPr id="20" name="TextBox 38"/>
            <p:cNvSpPr txBox="1"/>
            <p:nvPr/>
          </p:nvSpPr>
          <p:spPr>
            <a:xfrm>
              <a:off x="2747893" y="1875153"/>
              <a:ext cx="156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DAGScheduler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1" name="Rounded Rectangle 50"/>
            <p:cNvSpPr/>
            <p:nvPr/>
          </p:nvSpPr>
          <p:spPr>
            <a:xfrm>
              <a:off x="2688373" y="3294637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2" name="Rounded Rectangle 51"/>
            <p:cNvSpPr/>
            <p:nvPr/>
          </p:nvSpPr>
          <p:spPr>
            <a:xfrm>
              <a:off x="2748027" y="3349991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3" name="Rounded Rectangle 52"/>
            <p:cNvSpPr/>
            <p:nvPr/>
          </p:nvSpPr>
          <p:spPr>
            <a:xfrm>
              <a:off x="2748027" y="3598760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4" name="Rounded Rectangle 53"/>
            <p:cNvSpPr/>
            <p:nvPr/>
          </p:nvSpPr>
          <p:spPr>
            <a:xfrm>
              <a:off x="3380880" y="2852039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5" name="Rounded Rectangle 54"/>
            <p:cNvSpPr/>
            <p:nvPr/>
          </p:nvSpPr>
          <p:spPr>
            <a:xfrm>
              <a:off x="3440535" y="2907394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6" name="Rounded Rectangle 55"/>
            <p:cNvSpPr/>
            <p:nvPr/>
          </p:nvSpPr>
          <p:spPr>
            <a:xfrm>
              <a:off x="3440535" y="315616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7" name="Rounded Rectangle 56"/>
            <p:cNvSpPr/>
            <p:nvPr/>
          </p:nvSpPr>
          <p:spPr>
            <a:xfrm>
              <a:off x="3440535" y="3392679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8" name="Rounded Rectangle 57"/>
            <p:cNvSpPr/>
            <p:nvPr/>
          </p:nvSpPr>
          <p:spPr>
            <a:xfrm>
              <a:off x="3911203" y="2856203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9" name="Rounded Rectangle 58"/>
            <p:cNvSpPr/>
            <p:nvPr/>
          </p:nvSpPr>
          <p:spPr>
            <a:xfrm>
              <a:off x="3970857" y="291155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Rounded Rectangle 59"/>
            <p:cNvSpPr/>
            <p:nvPr/>
          </p:nvSpPr>
          <p:spPr>
            <a:xfrm>
              <a:off x="3970857" y="316032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ounded Rectangle 60"/>
            <p:cNvSpPr/>
            <p:nvPr/>
          </p:nvSpPr>
          <p:spPr>
            <a:xfrm>
              <a:off x="3970857" y="339684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32" name="Straight Arrow Connector 61"/>
            <p:cNvCxnSpPr>
              <a:stCxn id="26" idx="3"/>
              <a:endCxn id="30" idx="1"/>
            </p:cNvCxnSpPr>
            <p:nvPr/>
          </p:nvCxnSpPr>
          <p:spPr>
            <a:xfrm>
              <a:off x="3699768" y="3246744"/>
              <a:ext cx="271089" cy="416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3" name="Straight Arrow Connector 62"/>
            <p:cNvCxnSpPr>
              <a:stCxn id="25" idx="3"/>
              <a:endCxn id="29" idx="1"/>
            </p:cNvCxnSpPr>
            <p:nvPr/>
          </p:nvCxnSpPr>
          <p:spPr>
            <a:xfrm>
              <a:off x="3699768" y="2997975"/>
              <a:ext cx="271089" cy="41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4" name="Straight Arrow Connector 63"/>
            <p:cNvCxnSpPr>
              <a:stCxn id="27" idx="3"/>
              <a:endCxn id="31" idx="1"/>
            </p:cNvCxnSpPr>
            <p:nvPr/>
          </p:nvCxnSpPr>
          <p:spPr>
            <a:xfrm>
              <a:off x="3699768" y="3483260"/>
              <a:ext cx="271089" cy="416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5" name="Straight Arrow Connector 64"/>
            <p:cNvCxnSpPr>
              <a:stCxn id="44" idx="3"/>
              <a:endCxn id="26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6" name="Straight Arrow Connector 65"/>
            <p:cNvCxnSpPr>
              <a:stCxn id="23" idx="3"/>
              <a:endCxn id="27" idx="1"/>
            </p:cNvCxnSpPr>
            <p:nvPr/>
          </p:nvCxnSpPr>
          <p:spPr>
            <a:xfrm flipV="1">
              <a:off x="3007260" y="3483260"/>
              <a:ext cx="433275" cy="20608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7" name="Straight Arrow Connector 66"/>
            <p:cNvCxnSpPr>
              <a:stCxn id="23" idx="3"/>
              <a:endCxn id="26" idx="1"/>
            </p:cNvCxnSpPr>
            <p:nvPr/>
          </p:nvCxnSpPr>
          <p:spPr>
            <a:xfrm flipV="1">
              <a:off x="3007260" y="3246744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8" name="Straight Arrow Connector 67"/>
            <p:cNvCxnSpPr>
              <a:stCxn id="22" idx="3"/>
              <a:endCxn id="25" idx="1"/>
            </p:cNvCxnSpPr>
            <p:nvPr/>
          </p:nvCxnSpPr>
          <p:spPr>
            <a:xfrm flipV="1">
              <a:off x="3007260" y="2997975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9" name="Straight Arrow Connector 68"/>
            <p:cNvCxnSpPr>
              <a:stCxn id="22" idx="3"/>
              <a:endCxn id="26" idx="1"/>
            </p:cNvCxnSpPr>
            <p:nvPr/>
          </p:nvCxnSpPr>
          <p:spPr>
            <a:xfrm flipV="1">
              <a:off x="3007260" y="3246744"/>
              <a:ext cx="433275" cy="19382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0" name="Straight Arrow Connector 69"/>
            <p:cNvCxnSpPr>
              <a:stCxn id="23" idx="3"/>
              <a:endCxn id="25" idx="1"/>
            </p:cNvCxnSpPr>
            <p:nvPr/>
          </p:nvCxnSpPr>
          <p:spPr>
            <a:xfrm flipV="1">
              <a:off x="3007260" y="2997975"/>
              <a:ext cx="433275" cy="69136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1" name="Straight Arrow Connector 70"/>
            <p:cNvCxnSpPr>
              <a:stCxn id="22" idx="3"/>
              <a:endCxn id="27" idx="1"/>
            </p:cNvCxnSpPr>
            <p:nvPr/>
          </p:nvCxnSpPr>
          <p:spPr>
            <a:xfrm>
              <a:off x="3007260" y="3440572"/>
              <a:ext cx="433275" cy="426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42" name="Rounded Rectangle 71"/>
            <p:cNvSpPr/>
            <p:nvPr/>
          </p:nvSpPr>
          <p:spPr>
            <a:xfrm>
              <a:off x="2688373" y="2673038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3" name="Rounded Rectangle 72"/>
            <p:cNvSpPr/>
            <p:nvPr/>
          </p:nvSpPr>
          <p:spPr>
            <a:xfrm>
              <a:off x="2748027" y="272839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4" name="Rounded Rectangle 73"/>
            <p:cNvSpPr/>
            <p:nvPr/>
          </p:nvSpPr>
          <p:spPr>
            <a:xfrm>
              <a:off x="2748027" y="2977162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cxnSp>
          <p:nvCxnSpPr>
            <p:cNvPr id="45" name="Straight Arrow Connector 74"/>
            <p:cNvCxnSpPr>
              <a:stCxn id="43" idx="3"/>
              <a:endCxn id="25" idx="1"/>
            </p:cNvCxnSpPr>
            <p:nvPr/>
          </p:nvCxnSpPr>
          <p:spPr>
            <a:xfrm>
              <a:off x="3007260" y="2818974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6" name="Straight Arrow Connector 75"/>
            <p:cNvCxnSpPr>
              <a:stCxn id="43" idx="3"/>
              <a:endCxn id="27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7" name="Straight Arrow Connector 76"/>
            <p:cNvCxnSpPr>
              <a:stCxn id="44" idx="3"/>
              <a:endCxn id="27" idx="1"/>
            </p:cNvCxnSpPr>
            <p:nvPr/>
          </p:nvCxnSpPr>
          <p:spPr>
            <a:xfrm>
              <a:off x="3007260" y="3067743"/>
              <a:ext cx="433275" cy="41551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8" name="Straight Arrow Connector 77"/>
            <p:cNvCxnSpPr>
              <a:stCxn id="44" idx="3"/>
              <a:endCxn id="25" idx="1"/>
            </p:cNvCxnSpPr>
            <p:nvPr/>
          </p:nvCxnSpPr>
          <p:spPr>
            <a:xfrm flipV="1">
              <a:off x="3007260" y="2997975"/>
              <a:ext cx="433275" cy="6976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9" name="Straight Arrow Connector 78"/>
            <p:cNvCxnSpPr>
              <a:stCxn id="44" idx="3"/>
              <a:endCxn id="26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0" name="Straight Arrow Connector 79"/>
            <p:cNvCxnSpPr>
              <a:stCxn id="43" idx="3"/>
              <a:endCxn id="27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1" name="Straight Arrow Connector 80"/>
            <p:cNvCxnSpPr>
              <a:stCxn id="43" idx="3"/>
              <a:endCxn id="26" idx="1"/>
            </p:cNvCxnSpPr>
            <p:nvPr/>
          </p:nvCxnSpPr>
          <p:spPr>
            <a:xfrm>
              <a:off x="3007260" y="2818974"/>
              <a:ext cx="433275" cy="42777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52" name="TextBox 84"/>
            <p:cNvSpPr txBox="1"/>
            <p:nvPr/>
          </p:nvSpPr>
          <p:spPr>
            <a:xfrm>
              <a:off x="2551698" y="4117991"/>
              <a:ext cx="1912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split graph into stages of tasks</a:t>
              </a:r>
            </a:p>
          </p:txBody>
        </p:sp>
        <p:sp>
          <p:nvSpPr>
            <p:cNvPr id="53" name="TextBox 91"/>
            <p:cNvSpPr txBox="1"/>
            <p:nvPr/>
          </p:nvSpPr>
          <p:spPr>
            <a:xfrm>
              <a:off x="2551698" y="4899973"/>
              <a:ext cx="1762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submit each stage as ready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52603" y="1875153"/>
            <a:ext cx="1984328" cy="3671151"/>
            <a:chOff x="4952603" y="1875153"/>
            <a:chExt cx="1984328" cy="3671151"/>
          </a:xfrm>
        </p:grpSpPr>
        <p:sp>
          <p:nvSpPr>
            <p:cNvPr id="58" name="TextBox 39"/>
            <p:cNvSpPr txBox="1"/>
            <p:nvPr/>
          </p:nvSpPr>
          <p:spPr>
            <a:xfrm>
              <a:off x="5163561" y="1875153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TaskScheduler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62" name="TextBox 95"/>
            <p:cNvSpPr txBox="1"/>
            <p:nvPr/>
          </p:nvSpPr>
          <p:spPr>
            <a:xfrm>
              <a:off x="4952603" y="4117991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launch tasks at workers</a:t>
              </a:r>
            </a:p>
          </p:txBody>
        </p:sp>
        <p:sp>
          <p:nvSpPr>
            <p:cNvPr id="63" name="TextBox 96"/>
            <p:cNvSpPr txBox="1"/>
            <p:nvPr/>
          </p:nvSpPr>
          <p:spPr>
            <a:xfrm>
              <a:off x="4971454" y="4899973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retry failed or straggling tasks</a:t>
              </a:r>
            </a:p>
          </p:txBody>
        </p:sp>
        <p:sp>
          <p:nvSpPr>
            <p:cNvPr id="64" name="Rectangle 99"/>
            <p:cNvSpPr/>
            <p:nvPr/>
          </p:nvSpPr>
          <p:spPr>
            <a:xfrm>
              <a:off x="5427946" y="2615364"/>
              <a:ext cx="1040191" cy="1235638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65" name="Straight Arrow Connector 100"/>
            <p:cNvCxnSpPr/>
            <p:nvPr/>
          </p:nvCxnSpPr>
          <p:spPr>
            <a:xfrm>
              <a:off x="5161853" y="3448725"/>
              <a:ext cx="1548189" cy="725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101"/>
            <p:cNvCxnSpPr/>
            <p:nvPr/>
          </p:nvCxnSpPr>
          <p:spPr>
            <a:xfrm flipH="1">
              <a:off x="5161854" y="3607172"/>
              <a:ext cx="1548188" cy="121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sp>
          <p:nvSpPr>
            <p:cNvPr id="67" name="TextBox 102"/>
            <p:cNvSpPr txBox="1"/>
            <p:nvPr/>
          </p:nvSpPr>
          <p:spPr>
            <a:xfrm>
              <a:off x="5388396" y="2607765"/>
              <a:ext cx="1170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Scheduler 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Backend</a:t>
              </a:r>
            </a:p>
          </p:txBody>
        </p:sp>
      </p:grpSp>
      <p:cxnSp>
        <p:nvCxnSpPr>
          <p:cNvPr id="74" name="Straight Arrow Connector 86"/>
          <p:cNvCxnSpPr/>
          <p:nvPr/>
        </p:nvCxnSpPr>
        <p:spPr>
          <a:xfrm flipV="1">
            <a:off x="6870908" y="3530477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75" name="TextBox 113"/>
          <p:cNvSpPr txBox="1"/>
          <p:nvPr/>
        </p:nvSpPr>
        <p:spPr>
          <a:xfrm>
            <a:off x="6765524" y="3069647"/>
            <a:ext cx="566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336" y="843992"/>
            <a:ext cx="9731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1" name="TextBox 90"/>
          <p:cNvSpPr txBox="1"/>
          <p:nvPr/>
        </p:nvSpPr>
        <p:spPr>
          <a:xfrm>
            <a:off x="6294680" y="754363"/>
            <a:ext cx="153697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Big Data Systems,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HPI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WS2019/20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387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1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Lazy Evaluation, Caching, and Lineage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273838" y="1392877"/>
            <a:ext cx="6367529" cy="4389916"/>
          </a:xfrm>
          <a:prstGeom prst="roundRect">
            <a:avLst>
              <a:gd name="adj" fmla="val 11363"/>
            </a:avLst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459280" y="1557083"/>
            <a:ext cx="2058749" cy="1533395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1459280" y="3288776"/>
            <a:ext cx="4391569" cy="2328499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4795335" y="3533104"/>
            <a:ext cx="666240" cy="1697434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900737" y="3631217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4900737" y="4034892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4900737" y="44262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4900737" y="4829956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2648025" y="1674923"/>
            <a:ext cx="666240" cy="127670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2753426" y="1764746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753426" y="2168421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753426" y="255221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4795335" y="1681678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4900737" y="1771501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4900737" y="2175177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4900737" y="2558971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6786517" y="2732245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6891920" y="2822069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6891920" y="3225744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6891920" y="3609537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9" name="Straight Arrow Connector 108"/>
          <p:cNvCxnSpPr>
            <a:stCxn id="102" idx="3"/>
            <a:endCxn id="106" idx="1"/>
          </p:cNvCxnSpPr>
          <p:nvPr/>
        </p:nvCxnSpPr>
        <p:spPr>
          <a:xfrm>
            <a:off x="5358776" y="1918488"/>
            <a:ext cx="1533141" cy="1050566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0" name="Straight Arrow Connector 109"/>
          <p:cNvCxnSpPr>
            <a:stCxn id="103" idx="3"/>
            <a:endCxn id="107" idx="1"/>
          </p:cNvCxnSpPr>
          <p:nvPr/>
        </p:nvCxnSpPr>
        <p:spPr>
          <a:xfrm>
            <a:off x="5358776" y="2322163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1" name="Straight Arrow Connector 110"/>
          <p:cNvCxnSpPr>
            <a:stCxn id="104" idx="3"/>
            <a:endCxn id="108" idx="1"/>
          </p:cNvCxnSpPr>
          <p:nvPr/>
        </p:nvCxnSpPr>
        <p:spPr>
          <a:xfrm>
            <a:off x="5358776" y="2705957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2" name="Straight Arrow Connector 111"/>
          <p:cNvCxnSpPr>
            <a:stCxn id="99" idx="3"/>
            <a:endCxn id="103" idx="1"/>
          </p:cNvCxnSpPr>
          <p:nvPr/>
        </p:nvCxnSpPr>
        <p:spPr>
          <a:xfrm>
            <a:off x="3211465" y="2315409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3" name="Straight Arrow Connector 112"/>
          <p:cNvCxnSpPr>
            <a:stCxn id="98" idx="3"/>
            <a:endCxn id="102" idx="1"/>
          </p:cNvCxnSpPr>
          <p:nvPr/>
        </p:nvCxnSpPr>
        <p:spPr>
          <a:xfrm>
            <a:off x="3211465" y="1911732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4" name="Straight Arrow Connector 113"/>
          <p:cNvCxnSpPr>
            <a:stCxn id="93" idx="3"/>
            <a:endCxn id="106" idx="1"/>
          </p:cNvCxnSpPr>
          <p:nvPr/>
        </p:nvCxnSpPr>
        <p:spPr>
          <a:xfrm flipV="1">
            <a:off x="5358776" y="2969054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5" name="Straight Arrow Connector 114"/>
          <p:cNvCxnSpPr>
            <a:stCxn id="100" idx="3"/>
            <a:endCxn id="104" idx="1"/>
          </p:cNvCxnSpPr>
          <p:nvPr/>
        </p:nvCxnSpPr>
        <p:spPr>
          <a:xfrm>
            <a:off x="3211465" y="2699201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6" name="Straight Arrow Connector 115"/>
          <p:cNvCxnSpPr>
            <a:stCxn id="95" idx="3"/>
            <a:endCxn id="106" idx="1"/>
          </p:cNvCxnSpPr>
          <p:nvPr/>
        </p:nvCxnSpPr>
        <p:spPr>
          <a:xfrm flipV="1">
            <a:off x="5358776" y="2969055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7" name="Straight Arrow Connector 116"/>
          <p:cNvCxnSpPr>
            <a:stCxn id="93" idx="3"/>
            <a:endCxn id="107" idx="1"/>
          </p:cNvCxnSpPr>
          <p:nvPr/>
        </p:nvCxnSpPr>
        <p:spPr>
          <a:xfrm flipV="1">
            <a:off x="5358776" y="3372730"/>
            <a:ext cx="1533144" cy="40547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8" name="Straight Arrow Connector 117"/>
          <p:cNvCxnSpPr>
            <a:stCxn id="94" idx="3"/>
            <a:endCxn id="107" idx="1"/>
          </p:cNvCxnSpPr>
          <p:nvPr/>
        </p:nvCxnSpPr>
        <p:spPr>
          <a:xfrm flipV="1">
            <a:off x="5358776" y="3372730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9" name="Straight Arrow Connector 118"/>
          <p:cNvCxnSpPr>
            <a:stCxn id="95" idx="3"/>
            <a:endCxn id="107" idx="1"/>
          </p:cNvCxnSpPr>
          <p:nvPr/>
        </p:nvCxnSpPr>
        <p:spPr>
          <a:xfrm flipV="1">
            <a:off x="5358776" y="3372730"/>
            <a:ext cx="1533144" cy="120053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0" name="Straight Arrow Connector 119"/>
          <p:cNvCxnSpPr>
            <a:stCxn id="96" idx="3"/>
            <a:endCxn id="107" idx="1"/>
          </p:cNvCxnSpPr>
          <p:nvPr/>
        </p:nvCxnSpPr>
        <p:spPr>
          <a:xfrm flipV="1">
            <a:off x="5358776" y="3372730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1" name="Straight Arrow Connector 120"/>
          <p:cNvCxnSpPr>
            <a:stCxn id="94" idx="3"/>
            <a:endCxn id="106" idx="1"/>
          </p:cNvCxnSpPr>
          <p:nvPr/>
        </p:nvCxnSpPr>
        <p:spPr>
          <a:xfrm flipV="1">
            <a:off x="5358776" y="2969055"/>
            <a:ext cx="1533144" cy="121282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2" name="Straight Arrow Connector 121"/>
          <p:cNvCxnSpPr>
            <a:stCxn id="99" idx="3"/>
            <a:endCxn id="104" idx="1"/>
          </p:cNvCxnSpPr>
          <p:nvPr/>
        </p:nvCxnSpPr>
        <p:spPr>
          <a:xfrm>
            <a:off x="3211465" y="2315408"/>
            <a:ext cx="1689271" cy="39054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3" name="Straight Arrow Connector 122"/>
          <p:cNvCxnSpPr>
            <a:stCxn id="99" idx="3"/>
            <a:endCxn id="102" idx="1"/>
          </p:cNvCxnSpPr>
          <p:nvPr/>
        </p:nvCxnSpPr>
        <p:spPr>
          <a:xfrm flipV="1">
            <a:off x="3211465" y="1918488"/>
            <a:ext cx="1689271" cy="39692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4" name="Straight Arrow Connector 123"/>
          <p:cNvCxnSpPr>
            <a:stCxn id="100" idx="3"/>
            <a:endCxn id="103" idx="1"/>
          </p:cNvCxnSpPr>
          <p:nvPr/>
        </p:nvCxnSpPr>
        <p:spPr>
          <a:xfrm flipV="1">
            <a:off x="3211465" y="2322164"/>
            <a:ext cx="1689271" cy="3770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5" name="Straight Arrow Connector 124"/>
          <p:cNvCxnSpPr>
            <a:stCxn id="98" idx="3"/>
            <a:endCxn id="104" idx="1"/>
          </p:cNvCxnSpPr>
          <p:nvPr/>
        </p:nvCxnSpPr>
        <p:spPr>
          <a:xfrm>
            <a:off x="3211465" y="1911731"/>
            <a:ext cx="1689271" cy="79422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6" name="Straight Arrow Connector 125"/>
          <p:cNvCxnSpPr>
            <a:stCxn id="96" idx="3"/>
            <a:endCxn id="106" idx="1"/>
          </p:cNvCxnSpPr>
          <p:nvPr/>
        </p:nvCxnSpPr>
        <p:spPr>
          <a:xfrm flipV="1">
            <a:off x="5358776" y="2969054"/>
            <a:ext cx="1533144" cy="200788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7" name="Straight Arrow Connector 126"/>
          <p:cNvCxnSpPr>
            <a:stCxn id="93" idx="3"/>
            <a:endCxn id="108" idx="1"/>
          </p:cNvCxnSpPr>
          <p:nvPr/>
        </p:nvCxnSpPr>
        <p:spPr>
          <a:xfrm flipV="1">
            <a:off x="5358776" y="3756523"/>
            <a:ext cx="1533144" cy="2167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8" name="Straight Arrow Connector 127"/>
          <p:cNvCxnSpPr>
            <a:stCxn id="94" idx="3"/>
            <a:endCxn id="108" idx="1"/>
          </p:cNvCxnSpPr>
          <p:nvPr/>
        </p:nvCxnSpPr>
        <p:spPr>
          <a:xfrm flipV="1">
            <a:off x="5358776" y="3756522"/>
            <a:ext cx="1533144" cy="4253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9" name="Straight Arrow Connector 128"/>
          <p:cNvCxnSpPr>
            <a:stCxn id="95" idx="3"/>
            <a:endCxn id="108" idx="1"/>
          </p:cNvCxnSpPr>
          <p:nvPr/>
        </p:nvCxnSpPr>
        <p:spPr>
          <a:xfrm flipV="1">
            <a:off x="5358776" y="3756522"/>
            <a:ext cx="1533144" cy="81674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0" name="Straight Arrow Connector 129"/>
          <p:cNvCxnSpPr>
            <a:stCxn id="96" idx="3"/>
            <a:endCxn id="108" idx="1"/>
          </p:cNvCxnSpPr>
          <p:nvPr/>
        </p:nvCxnSpPr>
        <p:spPr>
          <a:xfrm flipV="1">
            <a:off x="5358776" y="3756523"/>
            <a:ext cx="1533144" cy="122041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1" name="TextBox 130"/>
          <p:cNvSpPr txBox="1"/>
          <p:nvPr/>
        </p:nvSpPr>
        <p:spPr>
          <a:xfrm>
            <a:off x="6017410" y="4420101"/>
            <a:ext cx="94621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join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872720" y="4145383"/>
            <a:ext cx="107285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union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541973" y="2715048"/>
            <a:ext cx="1326131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endParaRPr lang="en-US" b="1" kern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134" name="Straight Arrow Connector 133"/>
          <p:cNvCxnSpPr>
            <a:stCxn id="100" idx="3"/>
            <a:endCxn id="102" idx="1"/>
          </p:cNvCxnSpPr>
          <p:nvPr/>
        </p:nvCxnSpPr>
        <p:spPr>
          <a:xfrm flipV="1">
            <a:off x="3211465" y="1918488"/>
            <a:ext cx="1689271" cy="78071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5" name="Straight Arrow Connector 134"/>
          <p:cNvCxnSpPr>
            <a:stCxn id="98" idx="3"/>
            <a:endCxn id="103" idx="1"/>
          </p:cNvCxnSpPr>
          <p:nvPr/>
        </p:nvCxnSpPr>
        <p:spPr>
          <a:xfrm>
            <a:off x="3211465" y="1911732"/>
            <a:ext cx="1689271" cy="41043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6" name="TextBox 135"/>
          <p:cNvSpPr txBox="1"/>
          <p:nvPr/>
        </p:nvSpPr>
        <p:spPr>
          <a:xfrm>
            <a:off x="6390716" y="5201885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3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517995" y="2637296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1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591285" y="5170820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2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2195596" y="1547111"/>
            <a:ext cx="57913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376063" y="1490239"/>
            <a:ext cx="56951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479270" y="3311534"/>
            <a:ext cx="56310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861872" y="3311533"/>
            <a:ext cx="58233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350383" y="3311677"/>
            <a:ext cx="545468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404597" y="2332164"/>
            <a:ext cx="587146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3349972" y="3442667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3455373" y="35407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3455373" y="394445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0" name="Straight Arrow Connector 149"/>
          <p:cNvCxnSpPr>
            <a:stCxn id="147" idx="3"/>
            <a:endCxn id="94" idx="1"/>
          </p:cNvCxnSpPr>
          <p:nvPr/>
        </p:nvCxnSpPr>
        <p:spPr>
          <a:xfrm>
            <a:off x="3913412" y="4091441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1" name="Straight Arrow Connector 150"/>
          <p:cNvCxnSpPr>
            <a:stCxn id="146" idx="3"/>
            <a:endCxn id="93" idx="1"/>
          </p:cNvCxnSpPr>
          <p:nvPr/>
        </p:nvCxnSpPr>
        <p:spPr>
          <a:xfrm>
            <a:off x="3913412" y="3687766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54" name="Rounded Rectangle 153"/>
          <p:cNvSpPr/>
          <p:nvPr/>
        </p:nvSpPr>
        <p:spPr>
          <a:xfrm>
            <a:off x="1925402" y="3442667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2030804" y="35407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2030804" y="394445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9" name="Straight Arrow Connector 158"/>
          <p:cNvCxnSpPr>
            <a:stCxn id="156" idx="3"/>
            <a:endCxn id="147" idx="1"/>
          </p:cNvCxnSpPr>
          <p:nvPr/>
        </p:nvCxnSpPr>
        <p:spPr>
          <a:xfrm>
            <a:off x="2488841" y="4091440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60" name="Straight Arrow Connector 159"/>
          <p:cNvCxnSpPr>
            <a:stCxn id="155" idx="3"/>
            <a:endCxn id="146" idx="1"/>
          </p:cNvCxnSpPr>
          <p:nvPr/>
        </p:nvCxnSpPr>
        <p:spPr>
          <a:xfrm>
            <a:off x="2488841" y="3687765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63" name="TextBox 162"/>
          <p:cNvSpPr txBox="1"/>
          <p:nvPr/>
        </p:nvSpPr>
        <p:spPr>
          <a:xfrm>
            <a:off x="2554034" y="4031005"/>
            <a:ext cx="81958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map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747661" y="1674923"/>
            <a:ext cx="16022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partitioning- aware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3341600" y="4549650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3447001" y="4647763"/>
            <a:ext cx="458039" cy="2939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3447001" y="505143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8" name="Straight Arrow Connector 167"/>
          <p:cNvCxnSpPr>
            <a:stCxn id="167" idx="3"/>
            <a:endCxn id="96" idx="1"/>
          </p:cNvCxnSpPr>
          <p:nvPr/>
        </p:nvCxnSpPr>
        <p:spPr>
          <a:xfrm flipV="1">
            <a:off x="3905040" y="4976942"/>
            <a:ext cx="995697" cy="22148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69" name="Straight Arrow Connector 168"/>
          <p:cNvCxnSpPr>
            <a:stCxn id="166" idx="3"/>
            <a:endCxn id="95" idx="1"/>
          </p:cNvCxnSpPr>
          <p:nvPr/>
        </p:nvCxnSpPr>
        <p:spPr>
          <a:xfrm flipV="1">
            <a:off x="3905040" y="4573266"/>
            <a:ext cx="995697" cy="22148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72" name="TextBox 171"/>
          <p:cNvSpPr txBox="1"/>
          <p:nvPr/>
        </p:nvSpPr>
        <p:spPr>
          <a:xfrm>
            <a:off x="2894004" y="4498911"/>
            <a:ext cx="551880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356523" y="5999185"/>
            <a:ext cx="66357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Mosharaf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Chowdhury,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Tathagata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Ankur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Dave, Justin Ma, Murphy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McCauly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Michael J. Franklin, Scott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Stoica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Resilient Distributed Datasets: A Fault-Tolerant Abstraction for In-Memory Cluster Computing.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75" name="Straight Arrow Connector 174"/>
          <p:cNvCxnSpPr>
            <a:stCxn id="105" idx="3"/>
            <a:endCxn id="181" idx="1"/>
          </p:cNvCxnSpPr>
          <p:nvPr/>
        </p:nvCxnSpPr>
        <p:spPr>
          <a:xfrm>
            <a:off x="7452757" y="3370597"/>
            <a:ext cx="747122" cy="4459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79" name="TextBox 178"/>
          <p:cNvSpPr txBox="1"/>
          <p:nvPr/>
        </p:nvSpPr>
        <p:spPr>
          <a:xfrm>
            <a:off x="7494098" y="3418741"/>
            <a:ext cx="119949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8199879" y="3327903"/>
            <a:ext cx="140409" cy="94306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7876728" y="5189616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7578138" y="5505021"/>
            <a:ext cx="10449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cached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25" y="604475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680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136" grpId="0"/>
      <p:bldP spid="137" grpId="0"/>
      <p:bldP spid="138" grpId="0"/>
      <p:bldP spid="1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k-Means Algorithm</a:t>
            </a:r>
          </a:p>
          <a:p>
            <a:pPr lvl="1"/>
            <a:r>
              <a:rPr lang="en-US" dirty="0"/>
              <a:t>Given dataset D and number of clusters k, find cluster centroids </a:t>
            </a:r>
            <a:br>
              <a:rPr lang="en-US" dirty="0"/>
            </a:br>
            <a:r>
              <a:rPr lang="en-US" dirty="0"/>
              <a:t>(“mean” of assigned points) that minimize within-cluster variance</a:t>
            </a:r>
          </a:p>
          <a:p>
            <a:pPr lvl="1"/>
            <a:r>
              <a:rPr lang="en-US" dirty="0"/>
              <a:t>Euclidean distance: </a:t>
            </a:r>
            <a:r>
              <a:rPr lang="en-US" b="1" dirty="0" err="1"/>
              <a:t>sqrt</a:t>
            </a:r>
            <a:r>
              <a:rPr lang="en-US" dirty="0"/>
              <a:t>(</a:t>
            </a:r>
            <a:r>
              <a:rPr lang="en-US" b="1" dirty="0"/>
              <a:t>sum</a:t>
            </a:r>
            <a:r>
              <a:rPr lang="en-US" dirty="0"/>
              <a:t>((</a:t>
            </a:r>
            <a:r>
              <a:rPr lang="en-US" b="1" dirty="0"/>
              <a:t>a</a:t>
            </a:r>
            <a:r>
              <a:rPr lang="en-US" dirty="0"/>
              <a:t>-</a:t>
            </a:r>
            <a:r>
              <a:rPr lang="en-US" b="1" dirty="0"/>
              <a:t>b</a:t>
            </a:r>
            <a:r>
              <a:rPr lang="en-US" dirty="0"/>
              <a:t>)^2))</a:t>
            </a:r>
          </a:p>
          <a:p>
            <a:pPr lvl="1"/>
            <a:endParaRPr lang="en-US" sz="700" dirty="0"/>
          </a:p>
          <a:p>
            <a:r>
              <a:rPr lang="en-US" dirty="0"/>
              <a:t>Pseudo Code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1802" y="3100865"/>
            <a:ext cx="43719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function 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Kmeans(D, k, maxiter)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randCentroids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{};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i = 0;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//until convergence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C‘ != C &amp; i&lt;=maxiter 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 = C‘;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i = i + 1;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A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getAssignments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C);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A,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}</a:t>
            </a:r>
          </a:p>
          <a:p>
            <a:pPr marL="0" lvl="1"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  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C‘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K-Means Clustering in Spark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596" y="1300022"/>
            <a:ext cx="8189362" cy="584775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create spark context (allocate configured executors)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JavaSparkContext sc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JavaSparkContext();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3910" y="5447490"/>
            <a:ext cx="4542816" cy="800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Existing library algorithm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https://github.com/apache/spark/blob/master/mllib/src/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main/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/org/apache/spark/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mllib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/clustering/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KMeans.scala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270" y="2023355"/>
            <a:ext cx="7713155" cy="1077218"/>
          </a:xfrm>
          <a:prstGeom prst="rect">
            <a:avLst/>
          </a:prstGeom>
          <a:noFill/>
        </p:spPr>
        <p:txBody>
          <a:bodyPr wrap="square" lIns="91440" rIns="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read and cache data, initialize centroids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JavaRDD&lt;Row&gt; D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textFile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“hdfs:/user/mboehm/data/D.csv“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ParseRow()).</a:t>
            </a:r>
            <a:r>
              <a:rPr lang="de-DE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itchFamily="49" charset="0"/>
              </a:rPr>
              <a:t>cache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cache data in spark executors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Map&lt;Integer,Mean&gt; C = asCentroidMap(D.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takeSample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(false, k));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396" y="3294731"/>
            <a:ext cx="7645940" cy="2800767"/>
          </a:xfrm>
          <a:prstGeom prst="rect">
            <a:avLst/>
          </a:prstGeom>
        </p:spPr>
        <p:txBody>
          <a:bodyPr wrap="square" lIns="9144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until convergence</a:t>
            </a: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!equals(C, C2) &amp; i&lt;=maxiter ) {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C2 = C; i++;</a:t>
            </a:r>
          </a:p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  // assign points to closest centroid, recompute centroid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Broadcast&lt;Map&lt;Integer,Row&gt;&gt; bC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broadcast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(C)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mapToPair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NearestAssignment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(bC))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foldByKey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Mean(0),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IncComputeCentroids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collectAsMap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  <a:p>
            <a:pPr indent="-185737"/>
            <a:endParaRPr lang="de-DE" sz="1600" dirty="0">
              <a:latin typeface="Consolas" panose="020B0609020204030204" pitchFamily="49" charset="0"/>
              <a:cs typeface="Courier New" pitchFamily="49" charset="0"/>
            </a:endParaRP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C;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71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Origins of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Data scientists prefer scripting languages and in-memory libraries</a:t>
            </a:r>
          </a:p>
          <a:p>
            <a:pPr lvl="1"/>
            <a:endParaRPr lang="en-US" sz="1200" dirty="0"/>
          </a:p>
          <a:p>
            <a:r>
              <a:rPr lang="en-US" dirty="0"/>
              <a:t>R and Python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 </a:t>
            </a:r>
            <a:r>
              <a:rPr lang="en-US" dirty="0" err="1">
                <a:latin typeface="Consolas" panose="020B0609020204030204" pitchFamily="49" charset="0"/>
              </a:rPr>
              <a:t>data.frame</a:t>
            </a:r>
            <a:r>
              <a:rPr lang="en-US" dirty="0"/>
              <a:t>/</a:t>
            </a:r>
            <a:r>
              <a:rPr lang="en-US" dirty="0" err="1">
                <a:latin typeface="Consolas" panose="020B0609020204030204" pitchFamily="49" charset="0"/>
              </a:rPr>
              <a:t>dplyr</a:t>
            </a:r>
            <a:r>
              <a:rPr lang="en-US" dirty="0"/>
              <a:t> and Python </a:t>
            </a:r>
            <a:r>
              <a:rPr lang="en-US" dirty="0">
                <a:latin typeface="Consolas" panose="020B0609020204030204" pitchFamily="49" charset="0"/>
              </a:rPr>
              <a:t>pandas</a:t>
            </a:r>
            <a:r>
              <a:rPr lang="en-US" dirty="0"/>
              <a:t> </a:t>
            </a:r>
            <a:r>
              <a:rPr lang="en-US" dirty="0" err="1"/>
              <a:t>DataFrame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seamless data manipulations (most popular packages/features)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: </a:t>
            </a:r>
            <a:r>
              <a:rPr lang="en-US" b="1" dirty="0">
                <a:solidFill>
                  <a:srgbClr val="7889FB"/>
                </a:solidFill>
              </a:rPr>
              <a:t>table with a schema</a:t>
            </a:r>
          </a:p>
          <a:p>
            <a:pPr lvl="1"/>
            <a:r>
              <a:rPr lang="en-US" dirty="0"/>
              <a:t>Descriptive stats and basic math, reorganization, joins, grouping, windowing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Limitation:</a:t>
            </a:r>
            <a:r>
              <a:rPr lang="en-US" dirty="0"/>
              <a:t> Only in-memory, single-node operations</a:t>
            </a:r>
          </a:p>
          <a:p>
            <a:pPr lvl="1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/>
              <a:t>Pandas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094" y="148568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709" y="161677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00009" y="4756826"/>
            <a:ext cx="5469818" cy="12926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pandas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read_csv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(‘data/tmp1.csv’,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index_col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=2)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head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w/ indexes A-Z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concat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[[‘A’,’C’]], axis=0) </a:t>
            </a:r>
          </a:p>
        </p:txBody>
      </p:sp>
    </p:spTree>
    <p:extLst>
      <p:ext uri="{BB962C8B-B14F-4D97-AF65-F5344CB8AC3E}">
        <p14:creationId xmlns:p14="http://schemas.microsoft.com/office/powerpoint/2010/main" val="29944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</a:t>
            </a:r>
            <a:r>
              <a:rPr lang="en-US" dirty="0" err="1"/>
              <a:t>DataFrames</a:t>
            </a:r>
            <a:r>
              <a:rPr lang="en-US" dirty="0"/>
              <a:t> and </a:t>
            </a:r>
            <a:r>
              <a:rPr lang="en-US" dirty="0" err="1"/>
              <a:t>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Spark </a:t>
            </a:r>
            <a:r>
              <a:rPr lang="en-US" dirty="0" err="1"/>
              <a:t>DataFrame</a:t>
            </a:r>
            <a:endParaRPr lang="en-US" dirty="0"/>
          </a:p>
          <a:p>
            <a:pPr lvl="1"/>
            <a:r>
              <a:rPr lang="en-US" dirty="0" err="1"/>
              <a:t>DataFrame</a:t>
            </a:r>
            <a:r>
              <a:rPr lang="en-US" dirty="0"/>
              <a:t> is </a:t>
            </a:r>
            <a:r>
              <a:rPr lang="en-US" b="1" dirty="0">
                <a:solidFill>
                  <a:schemeClr val="accent1"/>
                </a:solidFill>
              </a:rPr>
              <a:t>distributed collection of rows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with named/typed columns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Relational operations</a:t>
            </a:r>
            <a:r>
              <a:rPr lang="en-US" dirty="0"/>
              <a:t> (e.g., projection, </a:t>
            </a:r>
            <a:br>
              <a:rPr lang="en-US" dirty="0"/>
            </a:br>
            <a:r>
              <a:rPr lang="en-US" dirty="0"/>
              <a:t>selection, joins, grouping, aggregation)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DataSources</a:t>
            </a:r>
            <a:r>
              <a:rPr lang="en-US" dirty="0"/>
              <a:t> (e.g., </a:t>
            </a:r>
            <a:r>
              <a:rPr lang="en-US" dirty="0" err="1"/>
              <a:t>json</a:t>
            </a:r>
            <a:r>
              <a:rPr lang="en-US" dirty="0"/>
              <a:t>, </a:t>
            </a:r>
            <a:r>
              <a:rPr lang="en-US" dirty="0" err="1"/>
              <a:t>jdbc</a:t>
            </a:r>
            <a:r>
              <a:rPr lang="en-US" dirty="0"/>
              <a:t>, parquet, </a:t>
            </a:r>
            <a:r>
              <a:rPr lang="en-US" dirty="0" err="1"/>
              <a:t>hdfs</a:t>
            </a:r>
            <a:r>
              <a:rPr lang="en-US" dirty="0"/>
              <a:t>, s3, </a:t>
            </a:r>
            <a:r>
              <a:rPr lang="en-US" dirty="0" err="1"/>
              <a:t>avro</a:t>
            </a:r>
            <a:r>
              <a:rPr lang="en-US" dirty="0"/>
              <a:t>, </a:t>
            </a:r>
            <a:r>
              <a:rPr lang="en-US" dirty="0" err="1"/>
              <a:t>hbase</a:t>
            </a:r>
            <a:r>
              <a:rPr lang="en-US" dirty="0"/>
              <a:t>, csv, </a:t>
            </a:r>
            <a:r>
              <a:rPr lang="en-US" dirty="0" err="1"/>
              <a:t>cassandra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 err="1"/>
              <a:t>DataFrame</a:t>
            </a:r>
            <a:r>
              <a:rPr lang="en-US" dirty="0"/>
              <a:t> and Dataset APIs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 was introduced as basis for Spark SQL </a:t>
            </a:r>
          </a:p>
          <a:p>
            <a:pPr lvl="1"/>
            <a:r>
              <a:rPr lang="en-US" dirty="0" err="1"/>
              <a:t>DataSets</a:t>
            </a:r>
            <a:r>
              <a:rPr lang="en-US" dirty="0"/>
              <a:t> allow </a:t>
            </a:r>
            <a:r>
              <a:rPr lang="en-US" b="1" dirty="0">
                <a:solidFill>
                  <a:schemeClr val="accent1"/>
                </a:solidFill>
              </a:rPr>
              <a:t>more customization</a:t>
            </a:r>
            <a:r>
              <a:rPr lang="en-US" dirty="0"/>
              <a:t> and compile-time analysis errors (Spark 2)</a:t>
            </a:r>
          </a:p>
          <a:p>
            <a:pPr lvl="1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 err="1"/>
              <a:t>DataFrame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9896" y="3378736"/>
            <a:ext cx="4533089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DataFrame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 = Dataset[Row]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8646" y="4712042"/>
            <a:ext cx="643971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logs =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spark.read.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json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open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"s3://logs"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logs.user_id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agg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sum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logs.time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))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.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write.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save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jdbc:mysql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//...")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49" y="5681502"/>
            <a:ext cx="100223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20337" y="5771156"/>
            <a:ext cx="46400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Structuring Apache Spark – SQL,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DataFrames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Datasets, and Streaming,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Spark Summit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140" y="1394385"/>
            <a:ext cx="2391255" cy="14789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56834" y="5771156"/>
            <a:ext cx="15661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PySpark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772" y="3092505"/>
            <a:ext cx="7431639" cy="1606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SparkSQL</a:t>
            </a:r>
            <a:r>
              <a:rPr lang="en-US" dirty="0"/>
              <a:t> and </a:t>
            </a:r>
            <a:r>
              <a:rPr lang="en-US" dirty="0" err="1"/>
              <a:t>DataFrame</a:t>
            </a:r>
            <a:r>
              <a:rPr lang="en-US" dirty="0"/>
              <a:t>/Dataset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SparkSQL</a:t>
            </a:r>
            <a:endParaRPr lang="en-US" dirty="0"/>
          </a:p>
          <a:p>
            <a:pPr lvl="1"/>
            <a:r>
              <a:rPr lang="en-US" dirty="0"/>
              <a:t>Shark (~2013): academic prototype for SQL on Spark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SparkSQL</a:t>
            </a:r>
            <a:r>
              <a:rPr lang="en-US" dirty="0"/>
              <a:t> (~2015): reimplementation from scratch</a:t>
            </a:r>
          </a:p>
          <a:p>
            <a:pPr lvl="1"/>
            <a:r>
              <a:rPr lang="en-US" dirty="0"/>
              <a:t>Common IR and compilation of SQL and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  <a:p>
            <a:pPr lvl="1"/>
            <a:endParaRPr lang="en-US" sz="700" dirty="0"/>
          </a:p>
          <a:p>
            <a:r>
              <a:rPr lang="en-US" dirty="0"/>
              <a:t>Catalyst: Query Planning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Performance features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Whole-stage code generation</a:t>
            </a:r>
            <a:r>
              <a:rPr lang="en-US" dirty="0"/>
              <a:t> via </a:t>
            </a:r>
            <a:r>
              <a:rPr lang="en-US" dirty="0" err="1"/>
              <a:t>Janino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Off-heap memory</a:t>
            </a:r>
            <a:r>
              <a:rPr lang="en-US" dirty="0"/>
              <a:t> (</a:t>
            </a:r>
            <a:r>
              <a:rPr lang="en-US" dirty="0" err="1">
                <a:latin typeface="Consolas" panose="020B0609020204030204" pitchFamily="49" charset="0"/>
              </a:rPr>
              <a:t>sun.misc.Unsafe</a:t>
            </a:r>
            <a:r>
              <a:rPr lang="en-US" dirty="0"/>
              <a:t>) for caching and certain operations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Pushdown</a:t>
            </a:r>
            <a:r>
              <a:rPr lang="en-US" dirty="0"/>
              <a:t> of selection, projection, joins into data sources (+ join ordering)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021" y="687429"/>
            <a:ext cx="1537848" cy="533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48" y="211124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90188" y="1334062"/>
            <a:ext cx="24277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Spark SQL: Relational Data Processing in Spark.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749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Dask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Dask</a:t>
            </a:r>
            <a:endParaRPr lang="en-US" dirty="0"/>
          </a:p>
          <a:p>
            <a:pPr lvl="1"/>
            <a:r>
              <a:rPr lang="en-US" dirty="0"/>
              <a:t>Multi-threaded and distributed operations for arrays, bags, and </a:t>
            </a:r>
            <a:r>
              <a:rPr lang="en-US" dirty="0" err="1"/>
              <a:t>dataframes</a:t>
            </a:r>
            <a:endParaRPr lang="en-US" dirty="0"/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dask.array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list of </a:t>
            </a:r>
            <a:r>
              <a:rPr lang="en-US" dirty="0" err="1"/>
              <a:t>numpy</a:t>
            </a:r>
            <a:r>
              <a:rPr lang="en-US" dirty="0"/>
              <a:t> n-dim arrays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dask.dataframe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list of pandas data frames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dask.bag:</a:t>
            </a:r>
            <a:r>
              <a:rPr lang="en-US" dirty="0" err="1">
                <a:solidFill>
                  <a:schemeClr val="tx1"/>
                </a:solidFill>
              </a:rPr>
              <a:t>unordered</a:t>
            </a:r>
            <a:r>
              <a:rPr lang="en-US" dirty="0">
                <a:solidFill>
                  <a:schemeClr val="tx1"/>
                </a:solidFill>
              </a:rPr>
              <a:t> list of tuples (second order functions)</a:t>
            </a:r>
          </a:p>
          <a:p>
            <a:pPr lvl="1"/>
            <a:r>
              <a:rPr lang="en-US" dirty="0"/>
              <a:t>Local and distributed schedulers:</a:t>
            </a:r>
            <a:br>
              <a:rPr lang="en-US" dirty="0"/>
            </a:br>
            <a:r>
              <a:rPr lang="en-US" dirty="0"/>
              <a:t>threads, processes, YARN, Kubernetes, containers, HPC, and cloud, GPUs</a:t>
            </a:r>
          </a:p>
          <a:p>
            <a:pPr lvl="1"/>
            <a:endParaRPr lang="en-US" sz="700" dirty="0"/>
          </a:p>
          <a:p>
            <a:r>
              <a:rPr lang="en-US" dirty="0"/>
              <a:t>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Lazy evaluation</a:t>
            </a:r>
          </a:p>
          <a:p>
            <a:pPr lvl="1"/>
            <a:r>
              <a:rPr lang="en-US" dirty="0"/>
              <a:t>Limitation: requires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static size inference</a:t>
            </a:r>
          </a:p>
          <a:p>
            <a:pPr lvl="1"/>
            <a:r>
              <a:rPr lang="en-US" dirty="0"/>
              <a:t>Triggered via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compute()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16" y="1986469"/>
            <a:ext cx="1991333" cy="1256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390" y="1986469"/>
            <a:ext cx="956977" cy="1253300"/>
          </a:xfrm>
          <a:prstGeom prst="rect">
            <a:avLst/>
          </a:prstGeom>
        </p:spPr>
      </p:pic>
      <p:pic>
        <p:nvPicPr>
          <p:cNvPr id="9" name="Picture 2" descr="Bildergebnis für das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1780629" y="626550"/>
            <a:ext cx="779636" cy="3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949" y="811306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715967" y="642025"/>
            <a:ext cx="460118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Rocklin: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Parallel Computation with Blocked algorithms and Task Scheduling,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Python in Science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Development Team: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Library for dynamic task scheduling, 2016,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https://dask.org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3245" y="4289896"/>
            <a:ext cx="4608704" cy="19236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dask.array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da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da.random.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random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(10000,10000), chunks=(1000,1000))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x +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x.T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y.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cache in memory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z = y[::2, 5000:].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mean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(axis=1)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colMeans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ret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z.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compute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returns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NumPy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array</a:t>
            </a:r>
          </a:p>
        </p:txBody>
      </p:sp>
    </p:spTree>
    <p:extLst>
      <p:ext uri="{BB962C8B-B14F-4D97-AF65-F5344CB8AC3E}">
        <p14:creationId xmlns:p14="http://schemas.microsoft.com/office/powerpoint/2010/main" val="71232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Ray</a:t>
            </a:r>
          </a:p>
          <a:p>
            <a:pPr lvl="1"/>
            <a:r>
              <a:rPr lang="en-US" dirty="0"/>
              <a:t>Universal framework for distributed computing</a:t>
            </a:r>
          </a:p>
          <a:p>
            <a:pPr lvl="2"/>
            <a:r>
              <a:rPr lang="en-US" dirty="0"/>
              <a:t>Scale AI and Python workloads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AIR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-</a:t>
            </a:r>
            <a:r>
              <a:rPr lang="en-US" dirty="0"/>
              <a:t>AI runtime, set of ML libraries</a:t>
            </a:r>
          </a:p>
          <a:p>
            <a:pPr lvl="2"/>
            <a:r>
              <a:rPr lang="en-US" dirty="0"/>
              <a:t>Ray Data, </a:t>
            </a:r>
            <a:r>
              <a:rPr lang="en-US" dirty="0" err="1"/>
              <a:t>RLib</a:t>
            </a:r>
            <a:r>
              <a:rPr lang="en-US" dirty="0"/>
              <a:t>, Ray Train, </a:t>
            </a:r>
          </a:p>
          <a:p>
            <a:pPr marL="914400" lvl="2" indent="0">
              <a:buNone/>
            </a:pPr>
            <a:r>
              <a:rPr lang="en-US" dirty="0"/>
              <a:t>Ray Batch Predictor, Ray Tune, Ray Serve</a:t>
            </a:r>
          </a:p>
          <a:p>
            <a:pPr lvl="1"/>
            <a:r>
              <a:rPr lang="en-US" dirty="0"/>
              <a:t>Architecture</a:t>
            </a:r>
          </a:p>
          <a:p>
            <a:pPr lvl="2"/>
            <a:r>
              <a:rPr lang="en-US" dirty="0"/>
              <a:t>GCS, </a:t>
            </a:r>
            <a:r>
              <a:rPr lang="en-US" dirty="0" err="1"/>
              <a:t>Raylet</a:t>
            </a:r>
            <a:r>
              <a:rPr lang="en-US" dirty="0"/>
              <a:t>, Object Store (Redis)</a:t>
            </a:r>
          </a:p>
          <a:p>
            <a:pPr lvl="1"/>
            <a:r>
              <a:rPr lang="en-US" dirty="0"/>
              <a:t>Parallel Task</a:t>
            </a:r>
          </a:p>
          <a:p>
            <a:pPr lvl="2"/>
            <a:r>
              <a:rPr lang="en-US" dirty="0"/>
              <a:t>Stateless units</a:t>
            </a:r>
          </a:p>
          <a:p>
            <a:pPr lvl="1"/>
            <a:r>
              <a:rPr lang="en-US" dirty="0"/>
              <a:t>Objects or Futures</a:t>
            </a:r>
          </a:p>
          <a:p>
            <a:pPr lvl="2"/>
            <a:r>
              <a:rPr lang="en-US" dirty="0"/>
              <a:t>Distributed objects </a:t>
            </a:r>
          </a:p>
          <a:p>
            <a:pPr lvl="1"/>
            <a:r>
              <a:rPr lang="en-US" dirty="0"/>
              <a:t>Actors</a:t>
            </a:r>
          </a:p>
          <a:p>
            <a:pPr lvl="2"/>
            <a:r>
              <a:rPr lang="en-US" dirty="0"/>
              <a:t>Stateful services</a:t>
            </a:r>
          </a:p>
          <a:p>
            <a:pPr lvl="2"/>
            <a:r>
              <a:rPr lang="en-US" dirty="0"/>
              <a:t>message passing</a:t>
            </a:r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5967" y="642025"/>
            <a:ext cx="460118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[Philipp Moritz et al.: Ray: A Distributed Framework for Emerging AI Applications,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258C8-32CD-2995-D59E-B33460815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44" y="565617"/>
            <a:ext cx="823031" cy="457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7127A2-B9B5-5A31-5B41-2F9E464C7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948" y="677152"/>
            <a:ext cx="394391" cy="518696"/>
          </a:xfrm>
          <a:prstGeom prst="rect">
            <a:avLst/>
          </a:prstGeom>
          <a:ln w="19050">
            <a:solidFill>
              <a:srgbClr val="7889FB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221A66-93DC-BBD8-6A64-8837F9336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607" y="4236719"/>
            <a:ext cx="4592732" cy="19441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CA3565-78DC-52A5-6D19-D35189A0F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883" y="2072726"/>
            <a:ext cx="2030270" cy="16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26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4926" y="5372100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 Cloud Computing 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4923" y="4714919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Cloud Resource Management and 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4926" y="3790100"/>
            <a:ext cx="6505574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Distributed Data 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4924" y="3124041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 Distributed Data-Parallel 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4926" y="1962150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 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67251" y="1962150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 Distributed Machine Learning 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1413" y="3052183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01410" y="4645191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53" y="3407435"/>
            <a:ext cx="114965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06" y="5121210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11467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3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Data-Parallel Operations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DAPHNE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7998" y="3871609"/>
            <a:ext cx="6262431" cy="21852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[Matthias Boehm et al.: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A Declarative Machine Learning System for the End-to-End Data Science Lifecycle.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CIDR 2020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[Matthias Boehm et al.: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Declarative Machine Learning on Spark.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PVLDB 9(13) 2016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Ghoting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al.: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Declarative Machine Learning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ICDE 2011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034" y="3899527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34" y="532681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034" y="4613169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903514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Matrix Formats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Matrix Block </a:t>
            </a:r>
            <a:r>
              <a:rPr lang="en-US" b="0" dirty="0"/>
              <a:t>(m x n)</a:t>
            </a:r>
          </a:p>
          <a:p>
            <a:pPr lvl="1"/>
            <a:r>
              <a:rPr lang="en-US" dirty="0"/>
              <a:t>A.k.a. tiles/chunks, most operations defined here</a:t>
            </a:r>
          </a:p>
          <a:p>
            <a:pPr lvl="1"/>
            <a:r>
              <a:rPr lang="en-US" dirty="0"/>
              <a:t>Local matrix: single block, different representations</a:t>
            </a:r>
          </a:p>
          <a:p>
            <a:r>
              <a:rPr lang="en-US" dirty="0"/>
              <a:t>Common Block Representations</a:t>
            </a:r>
          </a:p>
          <a:p>
            <a:pPr lvl="1"/>
            <a:r>
              <a:rPr lang="en-US" dirty="0"/>
              <a:t>Dense (linearized arrays)</a:t>
            </a:r>
          </a:p>
          <a:p>
            <a:pPr lvl="1"/>
            <a:r>
              <a:rPr lang="en-US" dirty="0"/>
              <a:t>MCSR (modified CSR)</a:t>
            </a:r>
          </a:p>
          <a:p>
            <a:pPr lvl="1"/>
            <a:r>
              <a:rPr lang="en-US" dirty="0"/>
              <a:t>CSR (compressed sparse rows), CSC</a:t>
            </a:r>
          </a:p>
          <a:p>
            <a:pPr lvl="1"/>
            <a:r>
              <a:rPr lang="en-US" dirty="0"/>
              <a:t>COO (Coordinate matrix)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Operations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DAPHNE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9" name="Rectangle 8"/>
          <p:cNvSpPr/>
          <p:nvPr/>
        </p:nvSpPr>
        <p:spPr>
          <a:xfrm>
            <a:off x="73914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66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914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962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66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914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962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8790" y="128200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3x3 Matrix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2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43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78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526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74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67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718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766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455525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Dense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(row-major)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0" y="4326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8000" y="4631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8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58000" y="5241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58000" y="55458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532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5532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5532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532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5532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43266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00" y="46314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096000" y="49362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96000" y="52410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44" name="Straight Arrow Connector 43"/>
          <p:cNvCxnSpPr>
            <a:stCxn id="37" idx="1"/>
          </p:cNvCxnSpPr>
          <p:nvPr/>
        </p:nvCxnSpPr>
        <p:spPr>
          <a:xfrm rot="10800000">
            <a:off x="6324600" y="4783854"/>
            <a:ext cx="228600" cy="30480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6324600" y="4479054"/>
            <a:ext cx="228600" cy="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9" idx="1"/>
          </p:cNvCxnSpPr>
          <p:nvPr/>
        </p:nvCxnSpPr>
        <p:spPr>
          <a:xfrm rot="10800000">
            <a:off x="6324600" y="5088654"/>
            <a:ext cx="228600" cy="60960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43600" y="3793254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CSR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382000" y="4326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382000" y="4631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382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382000" y="5241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382000" y="55458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0772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0772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0772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0772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772400" y="3793254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7724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7724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7724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7724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7724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rot="10800000" flipV="1">
            <a:off x="6172200" y="3107454"/>
            <a:ext cx="8382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0800000" flipV="1">
            <a:off x="6781800" y="3107454"/>
            <a:ext cx="5334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7277100" y="3145554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16200000" flipH="1">
            <a:off x="7886700" y="3145554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800600" y="4479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05400" y="4479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105400" y="42504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267200" y="42504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419600" y="4402854"/>
            <a:ext cx="381000" cy="762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114800" y="3793254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MCSR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800600" y="42504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800600" y="5088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05400" y="5088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105400" y="48600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800600" y="48600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800600" y="5698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800600" y="54696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267200" y="45552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267200" y="48600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rot="16200000" flipH="1">
            <a:off x="4419600" y="4707654"/>
            <a:ext cx="381000" cy="3810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16200000" flipH="1">
            <a:off x="4267200" y="5164854"/>
            <a:ext cx="685800" cy="3810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724966" y="5361188"/>
            <a:ext cx="10224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153137" y="5925572"/>
            <a:ext cx="15239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 +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76949" y="5907150"/>
            <a:ext cx="113545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</p:spTree>
    <p:extLst>
      <p:ext uri="{BB962C8B-B14F-4D97-AF65-F5344CB8AC3E}">
        <p14:creationId xmlns:p14="http://schemas.microsoft.com/office/powerpoint/2010/main" val="38449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70" grpId="0" animBg="1"/>
      <p:bldP spid="71" grpId="0" animBg="1"/>
      <p:bldP spid="72" grpId="0" animBg="1"/>
      <p:bldP spid="73" grpId="0" animBg="1"/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7" grpId="0"/>
      <p:bldP spid="88" grpId="0"/>
      <p:bldP spid="8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Matrix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of “Matrix Blocks” (and keys)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Bag semantics </a:t>
            </a:r>
            <a:r>
              <a:rPr lang="en-US" dirty="0"/>
              <a:t>(duplicates, unordered)</a:t>
            </a:r>
          </a:p>
          <a:p>
            <a:pPr lvl="1"/>
            <a:r>
              <a:rPr lang="en-US" dirty="0"/>
              <a:t>Logical (Fixed-Size) Blocking 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+ join processing / independence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- (sparsity skew)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SystemML</a:t>
            </a:r>
            <a:r>
              <a:rPr lang="en-US" dirty="0"/>
              <a:t>/</a:t>
            </a:r>
            <a:r>
              <a:rPr lang="en-US" dirty="0" err="1"/>
              <a:t>SystemDS</a:t>
            </a:r>
            <a:r>
              <a:rPr lang="en-US" dirty="0"/>
              <a:t> on Spark:</a:t>
            </a:r>
            <a:br>
              <a:rPr lang="en-US" dirty="0"/>
            </a:br>
            <a:r>
              <a:rPr lang="en-US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  <a:p>
            <a:pPr lvl="1"/>
            <a:r>
              <a:rPr lang="en-US" dirty="0"/>
              <a:t>Blocks encoded independently (dense/sparse)</a:t>
            </a:r>
          </a:p>
          <a:p>
            <a:pPr lvl="1"/>
            <a:endParaRPr lang="en-US" dirty="0"/>
          </a:p>
          <a:p>
            <a:r>
              <a:rPr lang="en-US" dirty="0"/>
              <a:t>Partitioning</a:t>
            </a:r>
          </a:p>
          <a:p>
            <a:pPr lvl="1"/>
            <a:r>
              <a:rPr lang="en-US" dirty="0"/>
              <a:t>Logical Partitioning </a:t>
            </a:r>
            <a:br>
              <a:rPr lang="en-US" dirty="0"/>
            </a:br>
            <a:r>
              <a:rPr lang="en-US" dirty="0"/>
              <a:t>(e.g., row-/column-wise)</a:t>
            </a:r>
          </a:p>
          <a:p>
            <a:pPr lvl="1"/>
            <a:r>
              <a:rPr lang="en-US" dirty="0"/>
              <a:t>Physical Partitioning</a:t>
            </a:r>
            <a:br>
              <a:rPr lang="en-US" dirty="0"/>
            </a:br>
            <a:r>
              <a:rPr lang="en-US" dirty="0"/>
              <a:t>(e.g., hash / grid)</a:t>
            </a:r>
          </a:p>
          <a:p>
            <a:pPr lvl="1"/>
            <a:r>
              <a:rPr lang="en-US" dirty="0" err="1"/>
              <a:t>PartitionPruning</a:t>
            </a:r>
            <a:r>
              <a:rPr lang="en-US" dirty="0"/>
              <a:t> for Indexing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Operations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DAPHNE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9803" y="1996913"/>
            <a:ext cx="1447800" cy="184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3464" y="4208833"/>
            <a:ext cx="3686861" cy="189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678803" y="107400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Logical Blocking 3,400x2,700 Matrix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(w/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=1,000)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5168" y="4749436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Physical Blocking and Partitioning </a:t>
            </a:r>
          </a:p>
        </p:txBody>
      </p:sp>
    </p:spTree>
    <p:extLst>
      <p:ext uri="{BB962C8B-B14F-4D97-AF65-F5344CB8AC3E}">
        <p14:creationId xmlns:p14="http://schemas.microsoft.com/office/powerpoint/2010/main" val="8344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Matrix Operations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Operations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DAPHNE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64" y="2147508"/>
            <a:ext cx="2680335" cy="2166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642" y="2147508"/>
            <a:ext cx="2973705" cy="3393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390" y="2147509"/>
            <a:ext cx="2146935" cy="3427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518" y="1457013"/>
            <a:ext cx="25943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Elementwise Multiplication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Hadamard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Product)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3501" y="1629509"/>
            <a:ext cx="235854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Transposition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86660" y="1448641"/>
            <a:ext cx="23585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326" y="4391135"/>
            <a:ext cx="22242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also with row/column vector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rhs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6886" y="5625738"/>
            <a:ext cx="174023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1:N join</a:t>
            </a:r>
          </a:p>
        </p:txBody>
      </p:sp>
    </p:spTree>
    <p:extLst>
      <p:ext uri="{BB962C8B-B14F-4D97-AF65-F5344CB8AC3E}">
        <p14:creationId xmlns:p14="http://schemas.microsoft.com/office/powerpoint/2010/main" val="18574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725" y="1310400"/>
            <a:ext cx="8229600" cy="49758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</a:t>
            </a:r>
            <a:r>
              <a:rPr lang="en-US" dirty="0" err="1">
                <a:solidFill>
                  <a:schemeClr val="tx1"/>
                </a:solidFill>
              </a:rPr>
              <a:t>DataFrame</a:t>
            </a:r>
            <a:r>
              <a:rPr lang="en-US" dirty="0">
                <a:solidFill>
                  <a:schemeClr val="tx1"/>
                </a:solidFill>
              </a:rPr>
              <a:t>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/ </a:t>
            </a:r>
            <a:r>
              <a:rPr lang="en-US" dirty="0">
                <a:solidFill>
                  <a:schemeClr val="accent1"/>
                </a:solidFill>
              </a:rPr>
              <a:t>DAPHNE</a:t>
            </a:r>
          </a:p>
          <a:p>
            <a:pPr lvl="1"/>
            <a:endParaRPr lang="en-US" dirty="0"/>
          </a:p>
          <a:p>
            <a:r>
              <a:rPr lang="en-US" dirty="0"/>
              <a:t>Next Lectures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Distributed Stream Processing </a:t>
            </a:r>
            <a:r>
              <a:rPr lang="en-US" dirty="0">
                <a:solidFill>
                  <a:schemeClr val="tx1"/>
                </a:solidFill>
              </a:rPr>
              <a:t>[Jan 19]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13 Distributed Machine Learning Systems</a:t>
            </a:r>
            <a:r>
              <a:rPr lang="en-US" dirty="0">
                <a:solidFill>
                  <a:schemeClr val="tx1"/>
                </a:solidFill>
              </a:rPr>
              <a:t> [Jan 19]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Q&amp;A Session including sample exam questions</a:t>
            </a:r>
          </a:p>
        </p:txBody>
      </p:sp>
    </p:spTree>
    <p:extLst>
      <p:ext uri="{BB962C8B-B14F-4D97-AF65-F5344CB8AC3E}">
        <p14:creationId xmlns:p14="http://schemas.microsoft.com/office/powerpoint/2010/main" val="34336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</a:t>
            </a:r>
            <a:r>
              <a:rPr lang="en-US" dirty="0" err="1">
                <a:solidFill>
                  <a:schemeClr val="tx1"/>
                </a:solidFill>
              </a:rPr>
              <a:t>DataFrame</a:t>
            </a:r>
            <a:r>
              <a:rPr lang="en-US" dirty="0">
                <a:solidFill>
                  <a:schemeClr val="tx1"/>
                </a:solidFill>
              </a:rPr>
              <a:t>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66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Central Data Abstractions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Files and Objects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File:</a:t>
            </a:r>
            <a:r>
              <a:rPr lang="en-US" dirty="0"/>
              <a:t> Arbitrarily large sequential data in specific file format (CSV, binary,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Object:</a:t>
            </a:r>
            <a:r>
              <a:rPr lang="en-US" dirty="0"/>
              <a:t> binary large object, with certain meta data</a:t>
            </a:r>
          </a:p>
          <a:p>
            <a:pPr lvl="1"/>
            <a:endParaRPr lang="en-US" sz="1200" dirty="0"/>
          </a:p>
          <a:p>
            <a:r>
              <a:rPr lang="en-US" dirty="0"/>
              <a:t>#2 Distributed Collections</a:t>
            </a:r>
          </a:p>
          <a:p>
            <a:pPr lvl="1"/>
            <a:r>
              <a:rPr lang="en-US" dirty="0"/>
              <a:t>Logical multi-set (</a:t>
            </a:r>
            <a:r>
              <a:rPr lang="en-US" b="1" dirty="0">
                <a:solidFill>
                  <a:schemeClr val="accent1"/>
                </a:solidFill>
              </a:rPr>
              <a:t>bag</a:t>
            </a:r>
            <a:r>
              <a:rPr lang="en-US" dirty="0"/>
              <a:t>) of </a:t>
            </a:r>
            <a:r>
              <a:rPr lang="en-US" b="1" dirty="0">
                <a:solidFill>
                  <a:srgbClr val="7889FB"/>
                </a:solidFill>
              </a:rPr>
              <a:t>key-value pairs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unsorted collection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physical representations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Easy distribution</a:t>
            </a:r>
            <a:r>
              <a:rPr lang="en-US" dirty="0"/>
              <a:t> of pairs</a:t>
            </a:r>
            <a:br>
              <a:rPr lang="en-US" dirty="0"/>
            </a:br>
            <a:r>
              <a:rPr lang="en-US" dirty="0"/>
              <a:t>via horizontal partitioning</a:t>
            </a:r>
            <a:br>
              <a:rPr lang="en-US" dirty="0"/>
            </a:br>
            <a:r>
              <a:rPr lang="en-US" dirty="0"/>
              <a:t>(aka shards, partitions)</a:t>
            </a:r>
          </a:p>
          <a:p>
            <a:pPr lvl="1"/>
            <a:r>
              <a:rPr lang="en-US" dirty="0"/>
              <a:t>Can be created from single file,</a:t>
            </a:r>
            <a:br>
              <a:rPr lang="en-US" dirty="0"/>
            </a:br>
            <a:r>
              <a:rPr lang="en-US" dirty="0"/>
              <a:t>or directory of files (unsorted)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590163" y="2675483"/>
          <a:ext cx="2832053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368">
                  <a:extLst>
                    <a:ext uri="{9D8B030D-6E8A-4147-A177-3AD203B41FA5}">
                      <a16:colId xmlns:a16="http://schemas.microsoft.com/office/drawing/2014/main" val="604872030"/>
                    </a:ext>
                  </a:extLst>
                </a:gridCol>
                <a:gridCol w="1840685">
                  <a:extLst>
                    <a:ext uri="{9D8B030D-6E8A-4147-A177-3AD203B41FA5}">
                      <a16:colId xmlns:a16="http://schemas.microsoft.com/office/drawing/2014/main" val="2054570774"/>
                    </a:ext>
                  </a:extLst>
                </a:gridCol>
              </a:tblGrid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7445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97068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78890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110133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Charlie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8604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69225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Foxtrot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91820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7843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369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Nehalem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Multi-core CPU </a:t>
            </a:r>
          </a:p>
          <a:p>
            <a:pPr lvl="1"/>
            <a:r>
              <a:rPr lang="en-US" dirty="0"/>
              <a:t>4 core w/ hyper-threading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core:</a:t>
            </a:r>
            <a:r>
              <a:rPr lang="en-US" dirty="0"/>
              <a:t> L1i/L1d, L2 cache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CPU:</a:t>
            </a:r>
            <a:r>
              <a:rPr lang="en-US" dirty="0"/>
              <a:t> L3 cache (8MB)</a:t>
            </a:r>
          </a:p>
          <a:p>
            <a:pPr lvl="1"/>
            <a:r>
              <a:rPr lang="en-US" dirty="0"/>
              <a:t>3 memory channels </a:t>
            </a:r>
            <a:br>
              <a:rPr lang="en-US" dirty="0"/>
            </a:br>
            <a:r>
              <a:rPr lang="en-US" dirty="0"/>
              <a:t>(8B width, max 1.333Ghz)</a:t>
            </a:r>
          </a:p>
          <a:p>
            <a:pPr lvl="1"/>
            <a:endParaRPr lang="en-US" sz="1200" dirty="0"/>
          </a:p>
          <a:p>
            <a:r>
              <a:rPr lang="en-US" dirty="0"/>
              <a:t>Pipeline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Frontend:</a:t>
            </a:r>
            <a:r>
              <a:rPr lang="en-US" dirty="0"/>
              <a:t> Instruction Fetch, </a:t>
            </a:r>
            <a:br>
              <a:rPr lang="en-US" dirty="0"/>
            </a:br>
            <a:r>
              <a:rPr lang="en-US" dirty="0"/>
              <a:t>Pre-Decode, and Decode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Backend: </a:t>
            </a:r>
            <a:r>
              <a:rPr lang="en-US" dirty="0"/>
              <a:t>Rename/Allocate,</a:t>
            </a:r>
            <a:br>
              <a:rPr lang="en-US" dirty="0"/>
            </a:br>
            <a:r>
              <a:rPr lang="en-US" dirty="0"/>
              <a:t>Scheduler, Execute</a:t>
            </a:r>
          </a:p>
          <a:p>
            <a:pPr lvl="1"/>
            <a:endParaRPr lang="en-US" sz="1200" dirty="0"/>
          </a:p>
          <a:p>
            <a:r>
              <a:rPr lang="en-US" dirty="0"/>
              <a:t>Out-of-Order</a:t>
            </a:r>
            <a:br>
              <a:rPr lang="en-US" dirty="0"/>
            </a:br>
            <a:r>
              <a:rPr lang="en-US" dirty="0"/>
              <a:t>Execution Engine </a:t>
            </a:r>
            <a:r>
              <a:rPr lang="en-US" b="0" dirty="0"/>
              <a:t>(IPC=4)</a:t>
            </a:r>
          </a:p>
          <a:p>
            <a:pPr lvl="1"/>
            <a:r>
              <a:rPr lang="en-US" dirty="0"/>
              <a:t>128b FP Multiply</a:t>
            </a:r>
          </a:p>
          <a:p>
            <a:pPr lvl="1"/>
            <a:r>
              <a:rPr lang="en-US" dirty="0"/>
              <a:t>128b FP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65" y="77681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181" y="1685821"/>
            <a:ext cx="2544637" cy="1608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9285" y="619798"/>
            <a:ext cx="251946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E.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Thomadakis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Architecture of the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Nehalem Processor and Nehalem-EP SMP Platforms, Report, 2010]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5512" y="2528917"/>
            <a:ext cx="172665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QPI … Quick Path Interconnect</a:t>
            </a:r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6828818" y="2852082"/>
            <a:ext cx="296694" cy="1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044" y="3531677"/>
            <a:ext cx="4650083" cy="3202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9231" y="5428035"/>
            <a:ext cx="1211536" cy="22548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Flynn’s Classification</a:t>
            </a:r>
          </a:p>
          <a:p>
            <a:pPr lvl="1"/>
            <a:r>
              <a:rPr lang="en-US" dirty="0"/>
              <a:t>SISD, SIMD</a:t>
            </a:r>
          </a:p>
          <a:p>
            <a:pPr lvl="1"/>
            <a:r>
              <a:rPr lang="en-US" dirty="0"/>
              <a:t>(MISD), MIMD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Example: SIMD Processing</a:t>
            </a:r>
          </a:p>
          <a:p>
            <a:pPr lvl="1"/>
            <a:r>
              <a:rPr lang="en-US" dirty="0"/>
              <a:t>Streaming SIMD Extensions (SSE)</a:t>
            </a:r>
          </a:p>
          <a:p>
            <a:pPr lvl="1"/>
            <a:r>
              <a:rPr lang="en-US" dirty="0"/>
              <a:t>Process the same operation on </a:t>
            </a:r>
            <a:br>
              <a:rPr lang="en-US" dirty="0"/>
            </a:br>
            <a:r>
              <a:rPr lang="en-US" dirty="0"/>
              <a:t>multiple elements at a time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packed</a:t>
            </a:r>
            <a:r>
              <a:rPr lang="en-US" dirty="0"/>
              <a:t> vs scalar SSE instructions)</a:t>
            </a:r>
          </a:p>
          <a:p>
            <a:pPr lvl="1"/>
            <a:r>
              <a:rPr lang="en-US" dirty="0"/>
              <a:t>Data parallelism </a:t>
            </a:r>
            <a:br>
              <a:rPr lang="en-US" dirty="0"/>
            </a:br>
            <a:r>
              <a:rPr lang="en-US" dirty="0"/>
              <a:t>(aka: instruction-level parallelism)</a:t>
            </a:r>
          </a:p>
          <a:p>
            <a:pPr lvl="1"/>
            <a:r>
              <a:rPr lang="en-US" dirty="0"/>
              <a:t>Example: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VFMADD132PD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5680955" y="143269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SISD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-core)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0597" y="143269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(vector)</a:t>
            </a:r>
          </a:p>
        </p:txBody>
      </p:sp>
      <p:sp>
        <p:nvSpPr>
          <p:cNvPr id="7" name="Rectangle 6"/>
          <p:cNvSpPr/>
          <p:nvPr/>
        </p:nvSpPr>
        <p:spPr>
          <a:xfrm>
            <a:off x="5680955" y="2577319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MISD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(pipelining)</a:t>
            </a:r>
          </a:p>
        </p:txBody>
      </p:sp>
      <p:sp>
        <p:nvSpPr>
          <p:cNvPr id="8" name="Rectangle 7"/>
          <p:cNvSpPr/>
          <p:nvPr/>
        </p:nvSpPr>
        <p:spPr>
          <a:xfrm>
            <a:off x="7360597" y="2576600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(multi-core)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5508" y="956960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5646" y="956960"/>
            <a:ext cx="137714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0419" y="1576947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Instruction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0419" y="2749545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Instruction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2714" y="3895533"/>
            <a:ext cx="354208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2009 Nehalem: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2012 Sandy Bridge: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(4xFP64)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512b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(8xFP64)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124658" y="5041535"/>
            <a:ext cx="3793295" cy="1129886"/>
            <a:chOff x="5124658" y="2794439"/>
            <a:chExt cx="3793295" cy="1129886"/>
          </a:xfrm>
        </p:grpSpPr>
        <p:sp>
          <p:nvSpPr>
            <p:cNvPr id="15" name="Rectangle 14"/>
            <p:cNvSpPr/>
            <p:nvPr/>
          </p:nvSpPr>
          <p:spPr>
            <a:xfrm>
              <a:off x="5840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45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50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550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598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64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69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74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42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47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51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566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614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66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71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975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43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148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53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7583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631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367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672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977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36157" y="307937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37832" y="333225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29459" y="3554993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124658" y="2794439"/>
              <a:ext cx="3793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nsolas" panose="020B0609020204030204" pitchFamily="49" charset="0"/>
                </a:rPr>
                <a:t>c = </a:t>
              </a:r>
              <a:r>
                <a:rPr lang="en-US" b="1" dirty="0">
                  <a:latin typeface="Consolas" panose="020B0609020204030204" pitchFamily="49" charset="0"/>
                </a:rPr>
                <a:t>_mm512_fmadd_pd</a:t>
              </a:r>
              <a:r>
                <a:rPr lang="en-US" dirty="0">
                  <a:latin typeface="Consolas" panose="020B0609020204030204" pitchFamily="49" charset="0"/>
                </a:rPr>
                <a:t>(a, b);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98" y="265034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1671168" y="2601051"/>
            <a:ext cx="234112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J. Flynn, Kevin W. Rudd: Parallel Architectures.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ACM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Surv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28(1) 1996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13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Distributed, Data-Parallel </a:t>
            </a:r>
            <a:br>
              <a:rPr lang="en-US" dirty="0"/>
            </a:br>
            <a:r>
              <a:rPr lang="en-US" dirty="0"/>
              <a:t>Computation</a:t>
            </a:r>
          </a:p>
          <a:p>
            <a:pPr lvl="1"/>
            <a:r>
              <a:rPr lang="en-US" dirty="0"/>
              <a:t>Parallel computation of function foo()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single instruction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</a:p>
          <a:p>
            <a:pPr lvl="1"/>
            <a:r>
              <a:rPr lang="en-US" dirty="0"/>
              <a:t>Collection X of data items (key-value pairs)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multiple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parallelism similar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SIMD</a:t>
            </a:r>
            <a:r>
              <a:rPr lang="en-US" dirty="0">
                <a:sym typeface="Wingdings" panose="05000000000000000000" pitchFamily="2" charset="2"/>
              </a:rPr>
              <a:t> but more coarse-grained notion of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“instruction” and “data” 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SPMD</a:t>
            </a:r>
            <a:r>
              <a:rPr lang="en-US" dirty="0">
                <a:sym typeface="Wingdings" panose="05000000000000000000" pitchFamily="2" charset="2"/>
              </a:rPr>
              <a:t> (single program, multiple data)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Additional Terminology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BSP:</a:t>
            </a:r>
            <a:r>
              <a:rPr lang="en-US" dirty="0">
                <a:sym typeface="Wingdings" panose="05000000000000000000" pitchFamily="2" charset="2"/>
              </a:rPr>
              <a:t> Bulk Synchronous Parallel (global barriers)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ASP:</a:t>
            </a:r>
            <a:r>
              <a:rPr lang="en-US" dirty="0">
                <a:sym typeface="Wingdings" panose="05000000000000000000" pitchFamily="2" charset="2"/>
              </a:rPr>
              <a:t> Asynchronous Parallel (no barriers, often with accuracy impact)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SSP: </a:t>
            </a:r>
            <a:r>
              <a:rPr lang="en-US" dirty="0">
                <a:sym typeface="Wingdings" panose="05000000000000000000" pitchFamily="2" charset="2"/>
              </a:rPr>
              <a:t>Stale-synchronous parallel (staleness constraint on fastest-slowest)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Other: </a:t>
            </a:r>
            <a:r>
              <a:rPr lang="en-US" dirty="0" err="1">
                <a:sym typeface="Wingdings" panose="05000000000000000000" pitchFamily="2" charset="2"/>
              </a:rPr>
              <a:t>Fork&amp;Join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Hogwild</a:t>
            </a:r>
            <a:r>
              <a:rPr lang="en-US" dirty="0">
                <a:sym typeface="Wingdings" panose="05000000000000000000" pitchFamily="2" charset="2"/>
              </a:rPr>
              <a:t>!, event-based, decentralized</a:t>
            </a:r>
          </a:p>
          <a:p>
            <a:pPr lvl="1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Beware: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7889FB"/>
                </a:solidFill>
                <a:sym typeface="Wingdings" panose="05000000000000000000" pitchFamily="2" charset="2"/>
              </a:rPr>
              <a:t>data parallelism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0" dirty="0">
                <a:sym typeface="Wingdings" panose="05000000000000000000" pitchFamily="2" charset="2"/>
              </a:rPr>
              <a:t>used in very different contexts (e.g., </a:t>
            </a:r>
            <a:r>
              <a:rPr lang="en-US" b="0" dirty="0" err="1">
                <a:sym typeface="Wingdings" panose="05000000000000000000" pitchFamily="2" charset="2"/>
              </a:rPr>
              <a:t>Param</a:t>
            </a:r>
            <a:r>
              <a:rPr lang="en-US" b="0" dirty="0">
                <a:sym typeface="Wingdings" panose="05000000000000000000" pitchFamily="2" charset="2"/>
              </a:rPr>
              <a:t> Server)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8871" y="1339740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Y = </a:t>
            </a:r>
            <a:r>
              <a:rPr lang="en-US" sz="2400" dirty="0" err="1">
                <a:latin typeface="Consolas" panose="020B0609020204030204" pitchFamily="49" charset="0"/>
              </a:rPr>
              <a:t>X.</a:t>
            </a:r>
            <a:r>
              <a:rPr lang="en-US" sz="2400" b="1" dirty="0" err="1">
                <a:latin typeface="Consolas" panose="020B0609020204030204" pitchFamily="49" charset="0"/>
              </a:rPr>
              <a:t>map</a:t>
            </a:r>
            <a:r>
              <a:rPr lang="en-US" sz="2400" dirty="0">
                <a:latin typeface="Consolas" panose="020B0609020204030204" pitchFamily="49" charset="0"/>
              </a:rPr>
              <a:t>(x -&gt; </a:t>
            </a:r>
            <a:r>
              <a:rPr lang="en-US" sz="2400" b="1" dirty="0">
                <a:solidFill>
                  <a:schemeClr val="accent1"/>
                </a:solidFill>
                <a:latin typeface="Consolas" panose="020B0609020204030204" pitchFamily="49" charset="0"/>
              </a:rPr>
              <a:t>foo</a:t>
            </a:r>
            <a:r>
              <a:rPr lang="en-US" sz="2400" dirty="0">
                <a:latin typeface="Consolas" panose="020B0609020204030204" pitchFamily="49" charset="0"/>
              </a:rPr>
              <a:t>(x))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181" y="3173295"/>
            <a:ext cx="41552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07455" y="3376317"/>
            <a:ext cx="350195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[Frederica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Darema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SPMD Model : Past, Present and Future.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PVM/MPI 2001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693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55891</TotalTime>
  <Words>4034</Words>
  <Application>Microsoft Office PowerPoint</Application>
  <PresentationFormat>On-screen Show (4:3)</PresentationFormat>
  <Paragraphs>710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</vt:lpstr>
      <vt:lpstr>Calibri</vt:lpstr>
      <vt:lpstr>Cambria</vt:lpstr>
      <vt:lpstr>Consolas</vt:lpstr>
      <vt:lpstr>Wingdings</vt:lpstr>
      <vt:lpstr>TU Graz Standard</vt:lpstr>
      <vt:lpstr>Data Integration and Large Scale Analysis 10 Distributed Data-Parallel Computation</vt:lpstr>
      <vt:lpstr>Announcements/Org</vt:lpstr>
      <vt:lpstr>Course Outline Part B: Large-Scale Data Management and Analysis</vt:lpstr>
      <vt:lpstr>Agenda</vt:lpstr>
      <vt:lpstr>Motivation and Terminology</vt:lpstr>
      <vt:lpstr>Recap: Central Data Abstractions</vt:lpstr>
      <vt:lpstr>Excursus: Nehalem Architecture</vt:lpstr>
      <vt:lpstr>Terminology</vt:lpstr>
      <vt:lpstr>Terminology cont.</vt:lpstr>
      <vt:lpstr>Data-Parallel Collection Processing</vt:lpstr>
      <vt:lpstr>Hadoop History and Architecture</vt:lpstr>
      <vt:lpstr>MapReduce – Programming Model</vt:lpstr>
      <vt:lpstr>MapReduce – Execution Model</vt:lpstr>
      <vt:lpstr>MapReduce – Query Processing</vt:lpstr>
      <vt:lpstr>Spark History and Architecture </vt:lpstr>
      <vt:lpstr>Spark History and Architecture, cont.</vt:lpstr>
      <vt:lpstr>Spark Resilient Distributed Datasets (RDDs)</vt:lpstr>
      <vt:lpstr>Spark Resilient Distributed Datasets (RDDs), cont.</vt:lpstr>
      <vt:lpstr>Spark Partitions and Implicit/Explicit Partitioning</vt:lpstr>
      <vt:lpstr>Spark Scheduling Process</vt:lpstr>
      <vt:lpstr>Spark Lazy Evaluation, Caching, and Lineage</vt:lpstr>
      <vt:lpstr>Example: k-Means Clustering</vt:lpstr>
      <vt:lpstr>Example: K-Means Clustering in Spark</vt:lpstr>
      <vt:lpstr>Data-Parallel DataFrame Operations</vt:lpstr>
      <vt:lpstr>Origins of DataFrames </vt:lpstr>
      <vt:lpstr>Spark DataFrames and DataSets</vt:lpstr>
      <vt:lpstr>SparkSQL and DataFrame/Dataset </vt:lpstr>
      <vt:lpstr>Dask </vt:lpstr>
      <vt:lpstr>Ray </vt:lpstr>
      <vt:lpstr>Data-Parallel Operations  in SystemDS / DAPHNE</vt:lpstr>
      <vt:lpstr>Background: Matrix Formats</vt:lpstr>
      <vt:lpstr>Distributed Matrix Representations</vt:lpstr>
      <vt:lpstr>Distributed Matrix Operations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- 10 Distributed Data-Parallel Computation</dc:title>
  <dc:subject/>
  <dc:creator>Shafaq Siddiqi</dc:creator>
  <cp:keywords/>
  <dc:description/>
  <cp:lastModifiedBy>Siddiqi, Shafaq</cp:lastModifiedBy>
  <cp:revision>1863</cp:revision>
  <cp:lastPrinted>2019-04-29T15:50:34Z</cp:lastPrinted>
  <dcterms:created xsi:type="dcterms:W3CDTF">2018-07-12T06:39:10Z</dcterms:created>
  <dcterms:modified xsi:type="dcterms:W3CDTF">2024-01-14T21:04:40Z</dcterms:modified>
  <cp:category/>
</cp:coreProperties>
</file>