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619" r:id="rId3"/>
    <p:sldId id="289" r:id="rId4"/>
    <p:sldId id="563" r:id="rId5"/>
    <p:sldId id="566" r:id="rId6"/>
    <p:sldId id="567" r:id="rId7"/>
    <p:sldId id="575" r:id="rId8"/>
    <p:sldId id="569" r:id="rId9"/>
    <p:sldId id="578" r:id="rId10"/>
    <p:sldId id="577" r:id="rId11"/>
    <p:sldId id="568" r:id="rId12"/>
    <p:sldId id="573" r:id="rId13"/>
    <p:sldId id="570" r:id="rId14"/>
    <p:sldId id="574" r:id="rId15"/>
    <p:sldId id="618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11" r:id="rId26"/>
    <p:sldId id="609" r:id="rId27"/>
    <p:sldId id="610" r:id="rId28"/>
    <p:sldId id="612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1759" autoAdjust="0"/>
  </p:normalViewPr>
  <p:slideViewPr>
    <p:cSldViewPr snapToGrid="0" snapToObjects="1">
      <p:cViewPr varScale="1">
        <p:scale>
          <a:sx n="85" d="100"/>
          <a:sy n="85" d="100"/>
        </p:scale>
        <p:origin x="13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3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Stream Processing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11 Distributed Stream Processing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</a:t>
            </a:r>
            <a:r>
              <a:rPr lang="de-DE" sz="3600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11 </a:t>
            </a:r>
            <a:r>
              <a:rPr lang="de-DE" sz="3200" b="1" dirty="0"/>
              <a:t>Stream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</a:t>
            </a:r>
            <a:r>
              <a:rPr lang="en-GB"/>
              <a:t>, </a:t>
            </a:r>
            <a:r>
              <a:rPr lang="en-GB" smtClean="0"/>
              <a:t>Austria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2024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Slides credit: Matthias Boehm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last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3671" y="145749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1520055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1638408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7764752" y="146398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98743" y="1526540"/>
            <a:ext cx="293277" cy="236705"/>
            <a:chOff x="5581337" y="3056661"/>
            <a:chExt cx="293277" cy="23670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6" idx="0"/>
            <a:endCxn id="14" idx="1"/>
          </p:cNvCxnSpPr>
          <p:nvPr/>
        </p:nvCxnSpPr>
        <p:spPr>
          <a:xfrm>
            <a:off x="7492020" y="1644893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5" idx="3"/>
            <a:endCxn id="19" idx="2"/>
          </p:cNvCxnSpPr>
          <p:nvPr/>
        </p:nvCxnSpPr>
        <p:spPr>
          <a:xfrm>
            <a:off x="6941143" y="1642161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8212224" y="1648646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5187292" y="145425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31011" y="1516812"/>
            <a:ext cx="293277" cy="236705"/>
            <a:chOff x="5581337" y="3056661"/>
            <a:chExt cx="293277" cy="236705"/>
          </a:xfrm>
        </p:grpSpPr>
        <p:sp>
          <p:nvSpPr>
            <p:cNvPr id="29" name="Rectangle 2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0"/>
            <a:endCxn id="27" idx="1"/>
          </p:cNvCxnSpPr>
          <p:nvPr/>
        </p:nvCxnSpPr>
        <p:spPr>
          <a:xfrm>
            <a:off x="4924288" y="1635165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 flipV="1">
            <a:off x="5634764" y="1638408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637806" y="1516811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53053" y="2232506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4851" y="183331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282" y="183006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90802" y="182682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364987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6230667" y="3619653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902314" y="1520928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54" name="Rectangle 5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</a:t>
            </a:r>
            <a:br>
              <a:rPr lang="en-US" dirty="0"/>
            </a:br>
            <a:r>
              <a:rPr lang="en-US" dirty="0"/>
              <a:t>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is processed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3" y="4309352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486403" y="1439691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84067" y="4319079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310" y="2333063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86403" y="1984443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64221" y="3781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00413" y="337060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59818" y="3172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16499" y="3033375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3453" y="2660482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96397" y="2268131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09" y="193414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7172535" y="2022821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72535" y="1585608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675" y="1651556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1FAD-8CA6-4581-8C75-53B10127E986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080122" y="2111497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58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and Consistency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2" y="5000254"/>
            <a:ext cx="541711" cy="6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187123" y="5426148"/>
            <a:ext cx="780708" cy="6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8" y="5683124"/>
            <a:ext cx="1524585" cy="45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5" y="5673396"/>
            <a:ext cx="932414" cy="479612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1" y="567181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005" y="5321596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2987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</a:t>
            </a:r>
            <a:br>
              <a:rPr lang="en-US" dirty="0"/>
            </a:br>
            <a:r>
              <a:rPr lang="en-US" dirty="0"/>
              <a:t>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</a:t>
            </a:r>
            <a:br>
              <a:rPr lang="en-US" dirty="0"/>
            </a:br>
            <a:r>
              <a:rPr lang="en-US" dirty="0"/>
              <a:t>sliding windows</a:t>
            </a:r>
          </a:p>
          <a:p>
            <a:pPr lvl="1"/>
            <a:r>
              <a:rPr lang="en-US" dirty="0"/>
              <a:t>Insert new and </a:t>
            </a:r>
            <a:br>
              <a:rPr lang="en-US" dirty="0"/>
            </a:br>
            <a:r>
              <a:rPr lang="en-US" dirty="0"/>
              <a:t>expire old data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6692" y="2519464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449" y="4355069"/>
            <a:ext cx="3793608" cy="1717916"/>
            <a:chOff x="4553449" y="4355069"/>
            <a:chExt cx="3793608" cy="171791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</a:t>
            </a:r>
            <a:br>
              <a:rPr lang="en-US" dirty="0"/>
            </a:br>
            <a:r>
              <a:rPr lang="en-US" dirty="0"/>
              <a:t>for both R and S) </a:t>
            </a:r>
          </a:p>
          <a:p>
            <a:pPr lvl="2"/>
            <a:r>
              <a:rPr lang="en-US" dirty="0"/>
              <a:t>Applies to arbitrary join </a:t>
            </a:r>
            <a:r>
              <a:rPr lang="en-US" dirty="0" err="1"/>
              <a:t>pred</a:t>
            </a:r>
            <a:endParaRPr lang="en-US" dirty="0"/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r>
              <a:rPr lang="en-US" dirty="0"/>
              <a:t>Excursus: How Soccer Players </a:t>
            </a:r>
            <a:br>
              <a:rPr lang="en-US" dirty="0"/>
            </a:br>
            <a:r>
              <a:rPr lang="en-US" dirty="0"/>
              <a:t>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>
          <a:xfrm>
            <a:off x="6384902" y="3816360"/>
            <a:ext cx="2533052" cy="128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8113" y="1361871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5379536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78229" y="5360080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28" y="4756825"/>
            <a:ext cx="4576675" cy="1449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264595" y="5656927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1378083" y="5090684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8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/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/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/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/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/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/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/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/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/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/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75824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170982" y="631467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/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/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/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</a:t>
            </a:r>
            <a:r>
              <a:rPr lang="en-US" dirty="0" err="1"/>
              <a:t>Gbit</a:t>
            </a:r>
            <a:r>
              <a:rPr lang="en-US" dirty="0"/>
              <a:t>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1391637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44374" y="1265177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353" y="5690692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838" y="4597947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596" y="3291197"/>
            <a:ext cx="4608601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br>
              <a:rPr lang="en-US" sz="1500" dirty="0">
                <a:latin typeface="Consolas" panose="020B0609020204030204" pitchFamily="49" charset="0"/>
              </a:rPr>
            </a:br>
            <a:r>
              <a:rPr lang="en-US" sz="1500" dirty="0">
                <a:latin typeface="Consolas" panose="020B0609020204030204" pitchFamily="49" charset="0"/>
              </a:rPr>
              <a:t>    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1973" y="5152099"/>
            <a:ext cx="2969568" cy="1295840"/>
            <a:chOff x="391973" y="5152099"/>
            <a:chExt cx="2969568" cy="1295840"/>
          </a:xfrm>
        </p:grpSpPr>
        <p:sp>
          <p:nvSpPr>
            <p:cNvPr id="24" name="Textfeld 10"/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19" idx="0"/>
              <a:endCxn id="24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17" name="Gerade Verbindung 9"/>
              <p:cNvCxnSpPr>
                <a:stCxn id="21" idx="0"/>
                <a:endCxn id="19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0"/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feld 7"/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003" y="4662469"/>
            <a:ext cx="2959838" cy="489630"/>
            <a:chOff x="379003" y="4662469"/>
            <a:chExt cx="2959838" cy="489630"/>
          </a:xfrm>
        </p:grpSpPr>
        <p:sp>
          <p:nvSpPr>
            <p:cNvPr id="30" name="Textfeld 10"/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9"/>
            <p:cNvCxnSpPr>
              <a:stCxn id="24" idx="0"/>
              <a:endCxn id="3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729" y="3978614"/>
            <a:ext cx="3525659" cy="683855"/>
            <a:chOff x="388729" y="3978614"/>
            <a:chExt cx="3525659" cy="683855"/>
          </a:xfrm>
        </p:grpSpPr>
        <p:cxnSp>
          <p:nvCxnSpPr>
            <p:cNvPr id="13" name="Gerade Verbindung 9"/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0"/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endCxn id="3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9"/>
            <p:cNvCxnSpPr>
              <a:stCxn id="3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3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Query </a:t>
            </a:r>
            <a:br>
              <a:rPr lang="en-US" dirty="0"/>
            </a:br>
            <a:r>
              <a:rPr lang="en-US" dirty="0"/>
              <a:t>Execution Plan</a:t>
            </a:r>
          </a:p>
          <a:p>
            <a:pPr lvl="1"/>
            <a:r>
              <a:rPr lang="en-US" dirty="0"/>
              <a:t>Distributed plan</a:t>
            </a:r>
            <a:br>
              <a:rPr lang="en-US" dirty="0"/>
            </a:br>
            <a:r>
              <a:rPr lang="en-US" dirty="0"/>
              <a:t>operators</a:t>
            </a:r>
          </a:p>
          <a:p>
            <a:pPr lvl="1"/>
            <a:r>
              <a:rPr lang="en-US" dirty="0"/>
              <a:t>Pipeline and task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41906" y="3453321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/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/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/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/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/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/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/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3331314" y="43740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9606" y="1311256"/>
            <a:ext cx="3767566" cy="4894991"/>
            <a:chOff x="4349606" y="1311256"/>
            <a:chExt cx="3767566" cy="4894991"/>
          </a:xfrm>
        </p:grpSpPr>
        <p:cxnSp>
          <p:nvCxnSpPr>
            <p:cNvPr id="19" name="Gerade Verbindung 9"/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10"/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30" idx="0"/>
              <a:endCxn id="25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/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9"/>
            <p:cNvCxnSpPr>
              <a:endCxn id="25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9"/>
            <p:cNvCxnSpPr>
              <a:stCxn id="25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/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32" name="Gerade Verbindung 9"/>
            <p:cNvCxnSpPr>
              <a:stCxn id="34" idx="0"/>
              <a:endCxn id="33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feld 7"/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stCxn id="48" idx="0"/>
              <a:endCxn id="30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9"/>
            <p:cNvCxnSpPr>
              <a:stCxn id="38" idx="0"/>
              <a:endCxn id="37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10"/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7"/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/>
            <p:cNvCxnSpPr>
              <a:stCxn id="55" idx="0"/>
              <a:endCxn id="30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42" idx="0"/>
              <a:endCxn id="41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7"/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Gerade Verbindung 9"/>
            <p:cNvCxnSpPr>
              <a:stCxn id="57" idx="0"/>
              <a:endCxn id="30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Gerade Verbindung 9"/>
            <p:cNvCxnSpPr>
              <a:stCxn id="53" idx="0"/>
              <a:endCxn id="5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feld 7"/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Gerade Verbindung 9"/>
            <p:cNvCxnSpPr>
              <a:stCxn id="59" idx="0"/>
              <a:endCxn id="30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endCxn id="48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/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Gerade Verbindung 9"/>
            <p:cNvCxnSpPr>
              <a:endCxn id="55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0"/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9"/>
            <p:cNvCxnSpPr>
              <a:endCxn id="57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/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2" idx="0"/>
              <a:endCxn id="59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"/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37" y="3332144"/>
            <a:ext cx="3181226" cy="1438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(works for all associative aggregation functions) 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06" y="2553523"/>
            <a:ext cx="1283998" cy="40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514415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40877" y="4939876"/>
            <a:ext cx="220213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6522" y="68092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0187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#1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15 </a:t>
            </a:r>
            <a:r>
              <a:rPr lang="en-US" b="1" dirty="0">
                <a:solidFill>
                  <a:schemeClr val="accent1"/>
                </a:solidFill>
              </a:rPr>
              <a:t>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</a:t>
            </a:r>
            <a:r>
              <a:rPr lang="en-US" b="1" dirty="0" smtClean="0">
                <a:solidFill>
                  <a:schemeClr val="accent1"/>
                </a:solidFill>
              </a:rPr>
              <a:t>10, 2:30 pm</a:t>
            </a:r>
            <a:r>
              <a:rPr lang="en-US" dirty="0" smtClean="0">
                <a:solidFill>
                  <a:schemeClr val="tx1"/>
                </a:solidFill>
              </a:rPr>
              <a:t> (60+min </a:t>
            </a:r>
            <a:r>
              <a:rPr lang="en-US" dirty="0">
                <a:solidFill>
                  <a:schemeClr val="tx1"/>
                </a:solidFill>
              </a:rPr>
              <a:t>written exam)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</a:t>
            </a:r>
            <a:br>
              <a:rPr lang="en-US" dirty="0"/>
            </a:br>
            <a:r>
              <a:rPr lang="en-US" dirty="0"/>
              <a:t>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</a:t>
            </a:r>
            <a:br>
              <a:rPr lang="en-US" dirty="0"/>
            </a:br>
            <a:r>
              <a:rPr lang="en-US" dirty="0"/>
              <a:t>compute ops </a:t>
            </a:r>
          </a:p>
          <a:p>
            <a:pPr lvl="1"/>
            <a:r>
              <a:rPr lang="en-US" dirty="0"/>
              <a:t>Tasks mapped to</a:t>
            </a:r>
            <a:br>
              <a:rPr lang="en-US" dirty="0"/>
            </a:br>
            <a:r>
              <a:rPr lang="en-US" dirty="0"/>
              <a:t>worker processes</a:t>
            </a:r>
            <a:br>
              <a:rPr lang="en-US" dirty="0"/>
            </a:br>
            <a:r>
              <a:rPr lang="en-US" dirty="0"/>
              <a:t>and executors </a:t>
            </a:r>
            <a:br>
              <a:rPr lang="en-US" dirty="0"/>
            </a:br>
            <a:r>
              <a:rPr lang="en-US" dirty="0"/>
              <a:t>(threads)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63050" y="2334636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8476" y="1637578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9197" y="234637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98476" y="3139404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3107" y="257822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9862" y="284735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76686" y="3382376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3441" y="365150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63714" y="1754611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0469" y="202374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6954" y="230260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62171" y="261064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8926" y="287977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4185485" y="1864551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185485" y="2133682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9" idx="3"/>
            <a:endCxn id="15" idx="1"/>
          </p:cNvCxnSpPr>
          <p:nvPr/>
        </p:nvCxnSpPr>
        <p:spPr>
          <a:xfrm flipV="1">
            <a:off x="4185485" y="2412543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/>
          <p:cNvCxnSpPr>
            <a:stCxn id="10" idx="3"/>
            <a:endCxn id="13" idx="1"/>
          </p:cNvCxnSpPr>
          <p:nvPr/>
        </p:nvCxnSpPr>
        <p:spPr>
          <a:xfrm flipV="1">
            <a:off x="4182240" y="1864551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/>
          <p:cNvCxnSpPr>
            <a:stCxn id="10" idx="3"/>
            <a:endCxn id="14" idx="1"/>
          </p:cNvCxnSpPr>
          <p:nvPr/>
        </p:nvCxnSpPr>
        <p:spPr>
          <a:xfrm flipV="1">
            <a:off x="4182240" y="213368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3" name="Straight Arrow Connector 32"/>
          <p:cNvCxnSpPr>
            <a:stCxn id="10" idx="3"/>
            <a:endCxn id="15" idx="1"/>
          </p:cNvCxnSpPr>
          <p:nvPr/>
        </p:nvCxnSpPr>
        <p:spPr>
          <a:xfrm flipV="1">
            <a:off x="4182240" y="2412543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6" name="Straight Arrow Connector 35"/>
          <p:cNvCxnSpPr>
            <a:stCxn id="9" idx="3"/>
            <a:endCxn id="11" idx="1"/>
          </p:cNvCxnSpPr>
          <p:nvPr/>
        </p:nvCxnSpPr>
        <p:spPr>
          <a:xfrm>
            <a:off x="4185485" y="2688163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/>
          <p:cNvCxnSpPr>
            <a:stCxn id="10" idx="3"/>
            <a:endCxn id="12" idx="1"/>
          </p:cNvCxnSpPr>
          <p:nvPr/>
        </p:nvCxnSpPr>
        <p:spPr>
          <a:xfrm>
            <a:off x="4182240" y="295729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2" name="Straight Arrow Connector 41"/>
          <p:cNvCxnSpPr>
            <a:stCxn id="12" idx="3"/>
            <a:endCxn id="17" idx="1"/>
          </p:cNvCxnSpPr>
          <p:nvPr/>
        </p:nvCxnSpPr>
        <p:spPr>
          <a:xfrm flipV="1">
            <a:off x="6435819" y="2989718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5" name="Straight Arrow Connector 44"/>
          <p:cNvCxnSpPr>
            <a:endCxn id="16" idx="1"/>
          </p:cNvCxnSpPr>
          <p:nvPr/>
        </p:nvCxnSpPr>
        <p:spPr>
          <a:xfrm flipV="1">
            <a:off x="6439064" y="2720587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8" name="Straight Arrow Connector 47"/>
          <p:cNvCxnSpPr>
            <a:stCxn id="13" idx="3"/>
            <a:endCxn id="16" idx="1"/>
          </p:cNvCxnSpPr>
          <p:nvPr/>
        </p:nvCxnSpPr>
        <p:spPr>
          <a:xfrm>
            <a:off x="6426092" y="1864551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1" name="Straight Arrow Connector 50"/>
          <p:cNvCxnSpPr>
            <a:stCxn id="14" idx="3"/>
            <a:endCxn id="16" idx="1"/>
          </p:cNvCxnSpPr>
          <p:nvPr/>
        </p:nvCxnSpPr>
        <p:spPr>
          <a:xfrm>
            <a:off x="6422847" y="2133682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4" name="Straight Arrow Connector 53"/>
          <p:cNvCxnSpPr>
            <a:stCxn id="15" idx="3"/>
            <a:endCxn id="16" idx="1"/>
          </p:cNvCxnSpPr>
          <p:nvPr/>
        </p:nvCxnSpPr>
        <p:spPr>
          <a:xfrm>
            <a:off x="6429332" y="2412543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7" name="Straight Arrow Connector 56"/>
          <p:cNvCxnSpPr>
            <a:endCxn id="17" idx="1"/>
          </p:cNvCxnSpPr>
          <p:nvPr/>
        </p:nvCxnSpPr>
        <p:spPr>
          <a:xfrm>
            <a:off x="6429332" y="1864551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0" name="Straight Arrow Connector 59"/>
          <p:cNvCxnSpPr>
            <a:stCxn id="14" idx="3"/>
            <a:endCxn id="17" idx="1"/>
          </p:cNvCxnSpPr>
          <p:nvPr/>
        </p:nvCxnSpPr>
        <p:spPr>
          <a:xfrm>
            <a:off x="6422847" y="213368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3" name="Straight Arrow Connector 62"/>
          <p:cNvCxnSpPr>
            <a:stCxn id="15" idx="3"/>
            <a:endCxn id="17" idx="1"/>
          </p:cNvCxnSpPr>
          <p:nvPr/>
        </p:nvCxnSpPr>
        <p:spPr>
          <a:xfrm>
            <a:off x="6429332" y="2412543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497727" y="3332186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41578" y="1247220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48063" y="276149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53003" y="1950854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71" name="Straight Arrow Connector 70"/>
          <p:cNvCxnSpPr>
            <a:stCxn id="9" idx="3"/>
            <a:endCxn id="12" idx="1"/>
          </p:cNvCxnSpPr>
          <p:nvPr/>
        </p:nvCxnSpPr>
        <p:spPr>
          <a:xfrm>
            <a:off x="4185485" y="2688163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4" name="Straight Arrow Connector 73"/>
          <p:cNvCxnSpPr>
            <a:stCxn id="10" idx="3"/>
            <a:endCxn id="11" idx="1"/>
          </p:cNvCxnSpPr>
          <p:nvPr/>
        </p:nvCxnSpPr>
        <p:spPr>
          <a:xfrm>
            <a:off x="4182240" y="2957294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9" name="Straight Arrow Connector 78"/>
          <p:cNvCxnSpPr>
            <a:stCxn id="11" idx="3"/>
            <a:endCxn id="17" idx="1"/>
          </p:cNvCxnSpPr>
          <p:nvPr/>
        </p:nvCxnSpPr>
        <p:spPr>
          <a:xfrm flipV="1">
            <a:off x="6439064" y="2989718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82" name="Straight Arrow Connector 81"/>
          <p:cNvCxnSpPr>
            <a:stCxn id="12" idx="3"/>
            <a:endCxn id="16" idx="1"/>
          </p:cNvCxnSpPr>
          <p:nvPr/>
        </p:nvCxnSpPr>
        <p:spPr>
          <a:xfrm flipV="1">
            <a:off x="6435819" y="2720587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963917" y="4297804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78" y="811584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back pressure mechanism 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</a:p>
          <a:p>
            <a:pPr lvl="1"/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1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52" y="1219284"/>
            <a:ext cx="4423002" cy="226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52" y="1789886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847" y="1796369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832" y="179312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814" y="178988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5850" y="856034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6" y="3988139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86" y="5113720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98078" y="3851629"/>
            <a:ext cx="1701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9033" y="4996666"/>
            <a:ext cx="21109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93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1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30" y="725474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68543" y="3937544"/>
            <a:ext cx="7384792" cy="1261332"/>
            <a:chOff x="1068543" y="3937544"/>
            <a:chExt cx="7384792" cy="1261332"/>
          </a:xfrm>
        </p:grpSpPr>
        <p:sp>
          <p:nvSpPr>
            <p:cNvPr id="6" name="Rounded Rectangle 5"/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155464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924895" y="1437912"/>
            <a:ext cx="23144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16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Spark Streaming (</a:t>
            </a:r>
            <a:r>
              <a:rPr lang="en-US" dirty="0" err="1"/>
              <a:t>Databricks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</a:t>
            </a:r>
          </a:p>
          <a:p>
            <a:pPr lvl="1"/>
            <a:r>
              <a:rPr lang="en-US" dirty="0"/>
              <a:t>Google’s fully managed batch and stream service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05" y="146919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15" y="2726256"/>
            <a:ext cx="932414" cy="479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3719" y="3309778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92" y="5384787"/>
            <a:ext cx="554728" cy="554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13" y="5578321"/>
            <a:ext cx="948447" cy="948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38" y="4408194"/>
            <a:ext cx="558213" cy="72000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31149" y="4184458"/>
            <a:ext cx="224709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81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pPr lvl="1"/>
            <a:endParaRPr lang="en-US" sz="1200" dirty="0"/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 smtClean="0"/>
              <a:t>Approximate </a:t>
            </a:r>
            <a:r>
              <a:rPr lang="en-US" dirty="0"/>
              <a:t># Distinct Items (e.g., </a:t>
            </a:r>
            <a:r>
              <a:rPr lang="en-US" dirty="0" smtClean="0"/>
              <a:t>KMV)</a:t>
            </a:r>
            <a:endParaRPr lang="en-US" dirty="0"/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8352" y="3249036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21513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7096" y="3404683"/>
            <a:ext cx="4101844" cy="687100"/>
            <a:chOff x="4747096" y="3404683"/>
            <a:chExt cx="4101844" cy="687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2800" y="2548406"/>
            <a:ext cx="3728069" cy="759992"/>
            <a:chOff x="5202800" y="2548406"/>
            <a:chExt cx="3728069" cy="759992"/>
          </a:xfrm>
        </p:grpSpPr>
        <p:sp>
          <p:nvSpPr>
            <p:cNvPr id="20" name="Rounded Rectangle 19"/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839790" y="3630788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2511" y="3871449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39052" y="3479255"/>
            <a:ext cx="3632635" cy="143648"/>
            <a:chOff x="5039052" y="3479255"/>
            <a:chExt cx="3632635" cy="143648"/>
          </a:xfrm>
        </p:grpSpPr>
        <p:sp>
          <p:nvSpPr>
            <p:cNvPr id="44" name="Oval 43"/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33547" y="4590531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45" y="5529981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07787" y="5510525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38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387"/>
              </p:ext>
            </p:extLst>
          </p:nvPr>
        </p:nvGraphicFramePr>
        <p:xfrm>
          <a:off x="4816338" y="3565776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</a:t>
            </a:r>
            <a:br>
              <a:rPr lang="en-US" dirty="0"/>
            </a:br>
            <a:r>
              <a:rPr lang="en-US" dirty="0"/>
              <a:t>of width w and depth d</a:t>
            </a:r>
          </a:p>
          <a:p>
            <a:pPr lvl="1"/>
            <a:r>
              <a:rPr lang="en-US" dirty="0"/>
              <a:t>d hash functions map</a:t>
            </a:r>
            <a:br>
              <a:rPr lang="en-US" dirty="0"/>
            </a:br>
            <a:r>
              <a:rPr lang="en-US" dirty="0"/>
              <a:t>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and increase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estimate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7974" y="2548406"/>
            <a:ext cx="3728069" cy="759992"/>
            <a:chOff x="5017974" y="2548406"/>
            <a:chExt cx="3728069" cy="759992"/>
          </a:xfrm>
        </p:grpSpPr>
        <p:sp>
          <p:nvSpPr>
            <p:cNvPr id="8" name="Rounded Rectangle 7"/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91609"/>
              </p:ext>
            </p:extLst>
          </p:nvPr>
        </p:nvGraphicFramePr>
        <p:xfrm>
          <a:off x="4806613" y="3560734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48264" y="3541278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4749" y="389796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1232" y="426437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7717" y="463078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4202" y="499719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7880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473620" y="631084"/>
            <a:ext cx="28208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37530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dirty="0" smtClean="0">
                <a:solidFill>
                  <a:schemeClr val="tx1"/>
                </a:solidFill>
              </a:rPr>
              <a:t>19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Written Exam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[Feb </a:t>
            </a:r>
            <a:r>
              <a:rPr lang="en-US" dirty="0" smtClean="0">
                <a:solidFill>
                  <a:schemeClr val="tx1"/>
                </a:solidFill>
              </a:rPr>
              <a:t>02</a:t>
            </a:r>
            <a:r>
              <a:rPr lang="en-US" dirty="0" smtClean="0">
                <a:solidFill>
                  <a:schemeClr val="tx1"/>
                </a:solidFill>
              </a:rPr>
              <a:t>]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91269"/>
            <a:ext cx="7717277" cy="2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</a:t>
            </a:r>
            <a:r>
              <a:rPr lang="en-US" dirty="0" err="1"/>
              <a:t>IoT</a:t>
            </a:r>
            <a:r>
              <a:rPr lang="en-US" dirty="0"/>
              <a:t>, and monitoring (traffic, </a:t>
            </a:r>
            <a:r>
              <a:rPr lang="en-US" dirty="0" err="1"/>
              <a:t>env</a:t>
            </a:r>
            <a:r>
              <a:rPr lang="en-US" dirty="0"/>
              <a:t>, networks)</a:t>
            </a:r>
          </a:p>
          <a:p>
            <a:pPr lvl="1"/>
            <a:endParaRPr lang="en-US" dirty="0"/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3894186"/>
            <a:ext cx="3029889" cy="2318900"/>
            <a:chOff x="408562" y="3894186"/>
            <a:chExt cx="3029889" cy="23189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2"/>
              <a:endCxn id="19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  <a:endCxn id="21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22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0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3715968"/>
            <a:ext cx="4523249" cy="2352584"/>
            <a:chOff x="4140879" y="3715968"/>
            <a:chExt cx="4523249" cy="2352584"/>
          </a:xfrm>
        </p:grpSpPr>
        <p:sp>
          <p:nvSpPr>
            <p:cNvPr id="29" name="Lightning Bolt 28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" name="Rounded Rectangle 3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35" name="Straight Arrow Connector 34"/>
            <p:cNvCxnSpPr>
              <a:stCxn id="4" idx="0"/>
              <a:endCxn id="3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>
              <a:stCxn id="4" idx="3"/>
              <a:endCxn id="3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>
              <a:stCxn id="31" idx="3"/>
              <a:endCxn id="3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6" name="Straight Arrow Connector 45"/>
            <p:cNvCxnSpPr>
              <a:stCxn id="32" idx="3"/>
              <a:endCxn id="3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9" y="908029"/>
            <a:ext cx="1051124" cy="590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8" y="1002903"/>
            <a:ext cx="788817" cy="59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13" y="1639516"/>
            <a:ext cx="944872" cy="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</a:p>
          <a:p>
            <a:pPr lvl="1"/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850" y="2120629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24928" y="1789889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196171" cy="4941101"/>
          </a:xfrm>
        </p:spPr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 err="1">
                <a:solidFill>
                  <a:srgbClr val="7889FB"/>
                </a:solidFill>
              </a:rPr>
              <a:t>Biztalk</a:t>
            </a:r>
            <a:r>
              <a:rPr lang="en-US" b="1" dirty="0">
                <a:solidFill>
                  <a:srgbClr val="7889FB"/>
                </a:solidFill>
              </a:rPr>
              <a:t>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2" y="5683124"/>
            <a:ext cx="1524585" cy="455030"/>
          </a:xfrm>
          <a:prstGeom prst="rect">
            <a:avLst/>
          </a:prstGeom>
        </p:spPr>
      </p:pic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74" y="566086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8" y="5654233"/>
            <a:ext cx="932414" cy="47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5724388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</a:t>
            </a:r>
            <a:br>
              <a:rPr lang="en-US" dirty="0"/>
            </a:br>
            <a:r>
              <a:rPr lang="en-US" dirty="0"/>
              <a:t>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</a:t>
            </a:r>
            <a:br>
              <a:rPr lang="en-US" dirty="0"/>
            </a:br>
            <a:r>
              <a:rPr lang="el-GR" dirty="0"/>
              <a:t>σ</a:t>
            </a:r>
            <a:r>
              <a:rPr lang="en-US" baseline="-25000" dirty="0"/>
              <a:t>A=7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38" y="4250987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67277" y="5750926"/>
            <a:ext cx="778958" cy="417324"/>
            <a:chOff x="1561928" y="5078588"/>
            <a:chExt cx="778958" cy="417324"/>
          </a:xfrm>
        </p:grpSpPr>
        <p:cxnSp>
          <p:nvCxnSpPr>
            <p:cNvPr id="6" name="Straight Arrow Connector 5"/>
            <p:cNvCxnSpPr>
              <a:endCxn id="7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ghtning Bolt 14"/>
          <p:cNvSpPr/>
          <p:nvPr/>
        </p:nvSpPr>
        <p:spPr>
          <a:xfrm>
            <a:off x="4617533" y="2955075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0292" y="213811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3264" y="213486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5647" y="305845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49422" y="3124766"/>
            <a:ext cx="293277" cy="236705"/>
            <a:chOff x="5581337" y="3056661"/>
            <a:chExt cx="293277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557" y="2200672"/>
            <a:ext cx="293277" cy="236705"/>
            <a:chOff x="5581337" y="3056661"/>
            <a:chExt cx="293277" cy="236705"/>
          </a:xfrm>
        </p:grpSpPr>
        <p:sp>
          <p:nvSpPr>
            <p:cNvPr id="33" name="Rectangle 3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9279571">
            <a:off x="6568317" y="2549393"/>
            <a:ext cx="293277" cy="236705"/>
            <a:chOff x="5581337" y="3056661"/>
            <a:chExt cx="293277" cy="23670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7103"/>
              </p:ext>
            </p:extLst>
          </p:nvPr>
        </p:nvGraphicFramePr>
        <p:xfrm>
          <a:off x="6063024" y="1541367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>
            <a:stCxn id="15" idx="5"/>
            <a:endCxn id="24" idx="2"/>
          </p:cNvCxnSpPr>
          <p:nvPr/>
        </p:nvCxnSpPr>
        <p:spPr>
          <a:xfrm>
            <a:off x="5075312" y="3242853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0"/>
            <a:endCxn id="19" idx="1"/>
          </p:cNvCxnSpPr>
          <p:nvPr/>
        </p:nvCxnSpPr>
        <p:spPr>
          <a:xfrm>
            <a:off x="5742699" y="3243119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41" idx="2"/>
          </p:cNvCxnSpPr>
          <p:nvPr/>
        </p:nvCxnSpPr>
        <p:spPr>
          <a:xfrm flipV="1">
            <a:off x="6289383" y="2759378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0"/>
            <a:endCxn id="17" idx="1"/>
          </p:cNvCxnSpPr>
          <p:nvPr/>
        </p:nvCxnSpPr>
        <p:spPr>
          <a:xfrm flipV="1">
            <a:off x="6829439" y="2319534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>
            <a:off x="6535196" y="1763614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  <a:endCxn id="36" idx="2"/>
          </p:cNvCxnSpPr>
          <p:nvPr/>
        </p:nvCxnSpPr>
        <p:spPr>
          <a:xfrm flipV="1">
            <a:off x="7550736" y="2319025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0"/>
            <a:endCxn id="16" idx="1"/>
          </p:cNvCxnSpPr>
          <p:nvPr/>
        </p:nvCxnSpPr>
        <p:spPr>
          <a:xfrm>
            <a:off x="8117834" y="2319025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n 64"/>
          <p:cNvSpPr/>
          <p:nvPr/>
        </p:nvSpPr>
        <p:spPr>
          <a:xfrm>
            <a:off x="6436481" y="3292699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7385663" y="3026531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936" y="3428662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1923" y="4863829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11559" y="26169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926" y="2467619"/>
            <a:ext cx="1817427" cy="1820771"/>
            <a:chOff x="1086926" y="2467619"/>
            <a:chExt cx="1817427" cy="1820771"/>
          </a:xfrm>
        </p:grpSpPr>
        <p:cxnSp>
          <p:nvCxnSpPr>
            <p:cNvPr id="7" name="Gerade Verbindung 9"/>
            <p:cNvCxnSpPr>
              <a:stCxn id="24" idx="0"/>
              <a:endCxn id="27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7"/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23" name="Textfeld 7"/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4" name="Textfeld 7"/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5" name="Textfeld 10"/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10"/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9"/>
            <p:cNvCxnSpPr>
              <a:stCxn id="23" idx="0"/>
              <a:endCxn id="26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"/>
            <p:cNvCxnSpPr>
              <a:stCxn id="22" idx="0"/>
              <a:endCxn id="25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9"/>
            <p:cNvCxnSpPr>
              <a:stCxn id="36" idx="2"/>
              <a:endCxn id="25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36" idx="2"/>
              <a:endCxn id="26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"/>
            <p:cNvCxnSpPr>
              <a:stCxn id="36" idx="2"/>
              <a:endCxn id="27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7"/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stCxn id="46" idx="2"/>
              <a:endCxn id="36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62158" y="2474109"/>
            <a:ext cx="2041168" cy="2219605"/>
            <a:chOff x="3162158" y="2474109"/>
            <a:chExt cx="2041168" cy="2219605"/>
          </a:xfrm>
        </p:grpSpPr>
        <p:sp>
          <p:nvSpPr>
            <p:cNvPr id="8" name="Textfeld 10"/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Gerade Verbindung 11"/>
            <p:cNvCxnSpPr>
              <a:stCxn id="60" idx="0"/>
              <a:endCxn id="8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"/>
            <p:cNvCxnSpPr>
              <a:stCxn id="54" idx="0"/>
              <a:endCxn id="57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7"/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54" name="Textfeld 7"/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56" name="Textfeld 10"/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feld 10"/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3" idx="0"/>
              <a:endCxn id="56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/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2" name="Gerade Verbindung 9"/>
            <p:cNvCxnSpPr>
              <a:stCxn id="60" idx="2"/>
              <a:endCxn id="56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9"/>
            <p:cNvCxnSpPr>
              <a:stCxn id="60" idx="2"/>
              <a:endCxn id="57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7"/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Gerade Verbindung 9"/>
            <p:cNvCxnSpPr>
              <a:stCxn id="64" idx="2"/>
              <a:endCxn id="8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9"/>
            <p:cNvCxnSpPr>
              <a:stCxn id="69" idx="0"/>
              <a:endCxn id="70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7"/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feld 10"/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Gerade Verbindung 11"/>
            <p:cNvCxnSpPr>
              <a:stCxn id="70" idx="0"/>
              <a:endCxn id="8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76717" y="2470865"/>
            <a:ext cx="2949070" cy="2219605"/>
            <a:chOff x="5976717" y="2470865"/>
            <a:chExt cx="2949070" cy="2219605"/>
          </a:xfrm>
        </p:grpSpPr>
        <p:sp>
          <p:nvSpPr>
            <p:cNvPr id="76" name="Textfeld 10"/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11"/>
            <p:cNvCxnSpPr>
              <a:stCxn id="84" idx="0"/>
              <a:endCxn id="76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"/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80" name="Textfeld 7"/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81" name="Textfeld 10"/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Gerade Verbindung 9"/>
            <p:cNvCxnSpPr>
              <a:stCxn id="79" idx="0"/>
              <a:endCxn id="81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5" name="Gerade Verbindung 9"/>
            <p:cNvCxnSpPr>
              <a:stCxn id="84" idx="2"/>
              <a:endCxn id="81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"/>
            <p:cNvCxnSpPr>
              <a:stCxn id="84" idx="2"/>
              <a:endCxn id="82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7"/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Gerade Verbindung 9"/>
            <p:cNvCxnSpPr>
              <a:stCxn id="87" idx="2"/>
              <a:endCxn id="76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"/>
            <p:cNvCxnSpPr>
              <a:stCxn id="90" idx="0"/>
              <a:endCxn id="91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7"/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10"/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stCxn id="91" idx="0"/>
              <a:endCxn id="76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7"/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94" name="Textfeld 10"/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5" name="Gerade Verbindung 9"/>
            <p:cNvCxnSpPr>
              <a:stCxn id="93" idx="0"/>
              <a:endCxn id="94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10"/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97" name="Gerade Verbindung 9"/>
            <p:cNvCxnSpPr>
              <a:stCxn id="96" idx="2"/>
              <a:endCxn id="94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7"/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 Verbindung 9"/>
            <p:cNvCxnSpPr>
              <a:stCxn id="98" idx="2"/>
              <a:endCxn id="96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1"/>
            <p:cNvCxnSpPr>
              <a:stCxn id="84" idx="0"/>
              <a:endCxn id="96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48440</TotalTime>
  <Words>1814</Words>
  <Application>Microsoft Office PowerPoint</Application>
  <PresentationFormat>On-screen Show (4:3)</PresentationFormat>
  <Paragraphs>528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Consolas</vt:lpstr>
      <vt:lpstr>Sun-ExtA</vt:lpstr>
      <vt:lpstr>Wingdings</vt:lpstr>
      <vt:lpstr>TU Graz Standard</vt:lpstr>
      <vt:lpstr>Data Integration and Large Scale Analysis 11 Stream Processing</vt:lpstr>
      <vt:lpstr>Announcements/Org</vt:lpstr>
      <vt:lpstr>Agenda</vt:lpstr>
      <vt:lpstr>Data Stream Processing</vt:lpstr>
      <vt:lpstr>Stream Processing Terminology</vt:lpstr>
      <vt:lpstr>Stream Processing Terminology, cont.</vt:lpstr>
      <vt:lpstr>History of Stream Processing Systems</vt:lpstr>
      <vt:lpstr>System Architecture – Native Streaming</vt:lpstr>
      <vt:lpstr>System Architecture – Sharing </vt:lpstr>
      <vt:lpstr>System Architecture – Handling Overload</vt:lpstr>
      <vt:lpstr>Time (Event, System, Processing)</vt:lpstr>
      <vt:lpstr>Durability and Consistency Guarantees</vt:lpstr>
      <vt:lpstr>Window Semantics</vt:lpstr>
      <vt:lpstr>Stream Joins</vt:lpstr>
      <vt:lpstr>Stream Joins, cont.</vt:lpstr>
      <vt:lpstr>Distributed Stream Processing</vt:lpstr>
      <vt:lpstr>Query-Aware Stream Partitioning</vt:lpstr>
      <vt:lpstr>Query-Aware Stream Partitioning, cont.</vt:lpstr>
      <vt:lpstr>Stream Group Partitioning</vt:lpstr>
      <vt:lpstr>Example Apache Storm</vt:lpstr>
      <vt:lpstr>Example Twitter Heron</vt:lpstr>
      <vt:lpstr>Discretized Stream (Batch) Computation</vt:lpstr>
      <vt:lpstr>Unified Batch/Streaming Engines</vt:lpstr>
      <vt:lpstr>Data Stream Mining</vt:lpstr>
      <vt:lpstr>Overview Stream Mining</vt:lpstr>
      <vt:lpstr>Number of Distinct Items</vt:lpstr>
      <vt:lpstr>Stream Summarization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- 11 Stream Processing</dc:title>
  <dc:subject/>
  <dc:creator>Shafaq Siddiqi</dc:creator>
  <cp:keywords/>
  <dc:description/>
  <cp:lastModifiedBy>Shafaq Siddiqui</cp:lastModifiedBy>
  <cp:revision>1952</cp:revision>
  <cp:lastPrinted>2020-01-20T19:46:59Z</cp:lastPrinted>
  <dcterms:created xsi:type="dcterms:W3CDTF">2018-07-12T06:39:10Z</dcterms:created>
  <dcterms:modified xsi:type="dcterms:W3CDTF">2024-01-21T12:33:48Z</dcterms:modified>
  <cp:category/>
</cp:coreProperties>
</file>