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88" r:id="rId2"/>
    <p:sldId id="452" r:id="rId3"/>
    <p:sldId id="457" r:id="rId4"/>
    <p:sldId id="289" r:id="rId5"/>
    <p:sldId id="360" r:id="rId6"/>
    <p:sldId id="458" r:id="rId7"/>
    <p:sldId id="425" r:id="rId8"/>
    <p:sldId id="404" r:id="rId9"/>
    <p:sldId id="409" r:id="rId10"/>
    <p:sldId id="410" r:id="rId11"/>
    <p:sldId id="412" r:id="rId12"/>
    <p:sldId id="411" r:id="rId13"/>
    <p:sldId id="426" r:id="rId14"/>
    <p:sldId id="427" r:id="rId15"/>
    <p:sldId id="413" r:id="rId16"/>
    <p:sldId id="453" r:id="rId17"/>
    <p:sldId id="428" r:id="rId18"/>
    <p:sldId id="399" r:id="rId19"/>
    <p:sldId id="400" r:id="rId20"/>
    <p:sldId id="401" r:id="rId21"/>
    <p:sldId id="402" r:id="rId22"/>
    <p:sldId id="403" r:id="rId23"/>
    <p:sldId id="438" r:id="rId24"/>
    <p:sldId id="454" r:id="rId25"/>
    <p:sldId id="397" r:id="rId26"/>
    <p:sldId id="405" r:id="rId27"/>
    <p:sldId id="407" r:id="rId28"/>
    <p:sldId id="408" r:id="rId29"/>
    <p:sldId id="436" r:id="rId30"/>
    <p:sldId id="437" r:id="rId31"/>
    <p:sldId id="406" r:id="rId32"/>
    <p:sldId id="442" r:id="rId33"/>
    <p:sldId id="398" r:id="rId34"/>
    <p:sldId id="415" r:id="rId35"/>
    <p:sldId id="417" r:id="rId36"/>
    <p:sldId id="431" r:id="rId37"/>
    <p:sldId id="432" r:id="rId38"/>
    <p:sldId id="418" r:id="rId39"/>
    <p:sldId id="433" r:id="rId40"/>
    <p:sldId id="420" r:id="rId41"/>
    <p:sldId id="421" r:id="rId42"/>
    <p:sldId id="434" r:id="rId43"/>
    <p:sldId id="435" r:id="rId44"/>
    <p:sldId id="423" r:id="rId45"/>
    <p:sldId id="455" r:id="rId46"/>
    <p:sldId id="456" r:id="rId47"/>
    <p:sldId id="395" r:id="rId48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B5BEFD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8" autoAdjust="0"/>
    <p:restoredTop sz="80856" autoAdjust="0"/>
  </p:normalViewPr>
  <p:slideViewPr>
    <p:cSldViewPr snapToGrid="0" snapToObjects="1">
      <p:cViewPr varScale="1">
        <p:scale>
          <a:sx n="125" d="100"/>
          <a:sy n="125" d="100"/>
        </p:scale>
        <p:origin x="21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17.10.2024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16.10.2024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00766-020-00331-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261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3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6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77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19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25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They record relevant events of a subject or functional area (facts) and the characteristics that define them (dimensions)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A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  <a:hlinkClick r:id="rId3"/>
              </a:rPr>
              <a:t>fact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 in data warehousing describes quantitative transactional data like measurements, metrics, or the values ready for analysis. These include header numbers, order numbers, ticket numbers, transaction numbers, transaction currency, etc.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The amount sold is a fact measure or a key performance indicator (KPI). You can store this information in fact tables at the lowest level of granularity.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79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</a:t>
            </a:r>
            <a:r>
              <a:rPr lang="en-US" baseline="0" dirty="0"/>
              <a:t> Graz: ~17000 students, is it correct to say CS-related 18% of students?</a:t>
            </a:r>
          </a:p>
          <a:p>
            <a:r>
              <a:rPr lang="en-US" baseline="0" dirty="0"/>
              <a:t>Statistics: bachelor and master</a:t>
            </a:r>
          </a:p>
          <a:p>
            <a:r>
              <a:rPr lang="en-US" dirty="0"/>
              <a:t>https://online.tugraz.at/tug_online/Studierendenstatistik.html?pAuswertung=8&amp;pSJ=1664&amp;pSemester=W&amp;pGruppierung=1&amp;pVerteilungsschluessel=TRUE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17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0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Performance (few joins)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Redundancy due to </a:t>
            </a:r>
            <a:r>
              <a:rPr lang="en-US" dirty="0" err="1"/>
              <a:t>denormalization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</a:t>
            </a:r>
            <a:r>
              <a:rPr lang="en-US" baseline="0" dirty="0"/>
              <a:t> anomalies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Simplicity and tuning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1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74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19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DAT.B32UF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02 Data Warehousing, ETL, and SQL/OLAP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2024/25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DAT.B32UF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02 Data Warehousing, ETL, and SQL/OLAP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2024/25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wie_hua/status/1421502809862664197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arison_of_OLAP_serv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analysis-services/multidimensional-models/md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shafaq.siddiq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web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sz="3600" b="1" dirty="0"/>
              <a:t>Data Integration and Large Scale Analysis</a:t>
            </a:r>
            <a:br>
              <a:rPr lang="de-DE" b="1" dirty="0"/>
            </a:br>
            <a:r>
              <a:rPr lang="de-DE" sz="3200" b="1" dirty="0"/>
              <a:t>02 Data Warehousing and ETL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18,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74" y="128016"/>
            <a:ext cx="28016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Slides credit: Matthias Boehm</a:t>
            </a: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5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Data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Metaphor: </a:t>
            </a:r>
            <a:r>
              <a:rPr lang="en-US" dirty="0">
                <a:solidFill>
                  <a:schemeClr val="accent1"/>
                </a:solidFill>
              </a:rPr>
              <a:t>Data Cube</a:t>
            </a:r>
          </a:p>
          <a:p>
            <a:pPr lvl="1"/>
            <a:r>
              <a:rPr lang="en-US" dirty="0"/>
              <a:t>Qualifying data (categories, dimensions)</a:t>
            </a:r>
          </a:p>
          <a:p>
            <a:pPr lvl="1"/>
            <a:r>
              <a:rPr lang="en-US" dirty="0"/>
              <a:t>Quantifying data (cells)</a:t>
            </a:r>
          </a:p>
          <a:p>
            <a:pPr lvl="1"/>
            <a:r>
              <a:rPr lang="en-US" dirty="0"/>
              <a:t>Often sparse (0 for empty cells)</a:t>
            </a:r>
          </a:p>
          <a:p>
            <a:pPr lvl="1"/>
            <a:endParaRPr lang="en-US" dirty="0"/>
          </a:p>
          <a:p>
            <a:r>
              <a:rPr lang="de-DE" dirty="0"/>
              <a:t>Multi-dimensional Schema</a:t>
            </a:r>
          </a:p>
          <a:p>
            <a:pPr lvl="1"/>
            <a:r>
              <a:rPr lang="de-DE" dirty="0"/>
              <a:t>Set of </a:t>
            </a:r>
            <a:r>
              <a:rPr lang="de-DE" b="1" dirty="0">
                <a:solidFill>
                  <a:srgbClr val="7889FB"/>
                </a:solidFill>
              </a:rPr>
              <a:t>dimension hierarchies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(D</a:t>
            </a:r>
            <a:r>
              <a:rPr lang="de-DE" baseline="30000" dirty="0"/>
              <a:t>1</a:t>
            </a:r>
            <a:r>
              <a:rPr lang="de-DE" dirty="0"/>
              <a:t>,…, D</a:t>
            </a:r>
            <a:r>
              <a:rPr lang="de-DE" baseline="30000" dirty="0"/>
              <a:t>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Set of </a:t>
            </a:r>
            <a:r>
              <a:rPr lang="de-DE" b="1" dirty="0">
                <a:solidFill>
                  <a:srgbClr val="7889FB"/>
                </a:solidFill>
              </a:rPr>
              <a:t>measures</a:t>
            </a:r>
            <a:r>
              <a:rPr lang="de-DE" dirty="0"/>
              <a:t> (M</a:t>
            </a:r>
            <a:r>
              <a:rPr lang="de-DE" baseline="30000" dirty="0"/>
              <a:t>1</a:t>
            </a:r>
            <a:r>
              <a:rPr lang="de-DE" dirty="0"/>
              <a:t>,...,M</a:t>
            </a:r>
            <a:r>
              <a:rPr lang="de-DE" baseline="30000" dirty="0"/>
              <a:t>m</a:t>
            </a:r>
            <a:r>
              <a:rPr lang="de-DE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Dimension Hierarchy</a:t>
            </a:r>
          </a:p>
          <a:p>
            <a:pPr lvl="1"/>
            <a:r>
              <a:rPr lang="en-US" dirty="0"/>
              <a:t>Partially-ordered set D of categorical </a:t>
            </a:r>
            <a:br>
              <a:rPr lang="en-US" dirty="0"/>
            </a:br>
            <a:r>
              <a:rPr lang="en-US" dirty="0"/>
              <a:t>attributes ({D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Top</a:t>
            </a:r>
            <a:r>
              <a:rPr lang="en-US" baseline="-25000" dirty="0" err="1"/>
              <a:t>D</a:t>
            </a:r>
            <a:r>
              <a:rPr lang="en-US" dirty="0"/>
              <a:t>};→)</a:t>
            </a:r>
          </a:p>
          <a:p>
            <a:pPr lvl="1"/>
            <a:r>
              <a:rPr lang="en-US" dirty="0"/>
              <a:t>Generic </a:t>
            </a:r>
            <a:r>
              <a:rPr lang="en-US" b="1" dirty="0">
                <a:solidFill>
                  <a:srgbClr val="7889FB"/>
                </a:solidFill>
              </a:rPr>
              <a:t>maximum element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Existing </a:t>
            </a:r>
            <a:r>
              <a:rPr lang="en-US" b="1" dirty="0">
                <a:solidFill>
                  <a:schemeClr val="accent1"/>
                </a:solidFill>
              </a:rPr>
              <a:t>minimum element</a:t>
            </a:r>
            <a:r>
              <a:rPr lang="en-US" dirty="0"/>
              <a:t>  (primary attribute)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674609" y="1465537"/>
            <a:ext cx="2273523" cy="2220390"/>
            <a:chOff x="3278045" y="2261177"/>
            <a:chExt cx="2273523" cy="2220390"/>
          </a:xfrm>
        </p:grpSpPr>
        <p:sp>
          <p:nvSpPr>
            <p:cNvPr id="15" name="Cube 14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Cube 29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Cube 33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Cube 36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Cube 40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Cube 42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Cube 43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Cube 45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Cube 46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" name="Cube 47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Cube 48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" name="Cube 49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Cube 51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18588" y="1601139"/>
            <a:ext cx="2273523" cy="2220390"/>
            <a:chOff x="3278045" y="2261177"/>
            <a:chExt cx="2273523" cy="2220390"/>
          </a:xfrm>
        </p:grpSpPr>
        <p:sp>
          <p:nvSpPr>
            <p:cNvPr id="66" name="Cube 65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Cube 67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Cube 69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Cube 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Cube 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Cube 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Cube 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Cube 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8" name="Cube 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9" name="Cube 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0" name="Cube 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" name="Cube 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" name="Cube 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5" name="Cube 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6" name="Cube 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7" name="Cube 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Cube 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Cube 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4" name="Cube 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Cube 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" name="Cube 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7" name="Cube 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8" name="Cube 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9" name="Cube 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5" name="Cube 1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6" name="Cube 1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7" name="Cube 1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6357390" y="1736741"/>
            <a:ext cx="2273523" cy="2220390"/>
            <a:chOff x="3278045" y="2261177"/>
            <a:chExt cx="2273523" cy="2220390"/>
          </a:xfrm>
        </p:grpSpPr>
        <p:sp>
          <p:nvSpPr>
            <p:cNvPr id="316" name="Cube 315"/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7" name="Cube 316"/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8" name="Cube 317"/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9" name="Cube 318"/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0" name="Cube 319"/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3" name="Cube 32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4" name="Cube 32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5" name="Cube 32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6" name="Cube 32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7" name="Cube 32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" name="Cube 32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9" name="Cube 32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1" name="Cube 35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2" name="Cube 35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198188" y="1872343"/>
            <a:ext cx="2273523" cy="1858745"/>
            <a:chOff x="3278045" y="2261177"/>
            <a:chExt cx="2273523" cy="1858745"/>
          </a:xfrm>
        </p:grpSpPr>
        <p:sp>
          <p:nvSpPr>
            <p:cNvPr id="373" name="Cube 3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4" name="Cube 3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5" name="Cube 3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7" name="Cube 3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8" name="Cube 3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6039089" y="2014693"/>
            <a:ext cx="2273523" cy="1858745"/>
            <a:chOff x="3278045" y="2261177"/>
            <a:chExt cx="2273523" cy="1858745"/>
          </a:xfrm>
        </p:grpSpPr>
        <p:sp>
          <p:nvSpPr>
            <p:cNvPr id="423" name="Cube 42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4" name="Cube 42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5" name="Cube 42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6" name="Cube 42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7" name="Cube 42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8" name="Cube 42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9" name="Cube 42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0" name="Cube 42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1" name="Cube 43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2" name="Cube 43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3" name="Cube 43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4" name="Cube 43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5" name="Cube 43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6" name="Cube 43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7" name="Cube 43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8" name="Cube 43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9" name="Cube 43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0" name="Cube 43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1" name="Cube 44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2" name="Cube 44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3" name="Cube 44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4" name="Cube 44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5" name="Cube 44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6" name="Cube 44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7" name="Cube 44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8" name="Cube 44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9" name="Cube 44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0" name="Cube 44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1" name="Cube 45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2" name="Cube 45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3" name="Cube 45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4" name="Cube 45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5" name="Cube 45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6" name="Cube 45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7" name="Cube 45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5879994" y="2167092"/>
            <a:ext cx="2273523" cy="1858745"/>
            <a:chOff x="3278045" y="2261177"/>
            <a:chExt cx="2273523" cy="1858745"/>
          </a:xfrm>
        </p:grpSpPr>
        <p:sp>
          <p:nvSpPr>
            <p:cNvPr id="473" name="Cube 472"/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4" name="Cube 473"/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5" name="Cube 474"/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6" name="Cube 475"/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7" name="Cube 476"/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8" name="Cube 477"/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9" name="Cube 478"/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0" name="Cube 479"/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1" name="Cube 480"/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2" name="Cube 481"/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3" name="Cube 482"/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4" name="Cube 483"/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5" name="Cube 484"/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6" name="Cube 485"/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7" name="Cube 486"/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8" name="Cube 487"/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9" name="Cube 488"/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0" name="Cube 489"/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1" name="Cube 490"/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2" name="Cube 491"/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3" name="Cube 492"/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4" name="Cube 493"/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5" name="Cube 494"/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6" name="Cube 495"/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7" name="Cube 496"/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8" name="Cube 497"/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9" name="Cube 498"/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0" name="Cube 499"/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1" name="Cube 500"/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2" name="Cube 501"/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3" name="Cube 502"/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4" name="Cube 503"/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5" name="Cube 504"/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6" name="Cube 505"/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7" name="Cube 506"/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508" name="TextBox 507"/>
          <p:cNvSpPr txBox="1"/>
          <p:nvPr/>
        </p:nvSpPr>
        <p:spPr>
          <a:xfrm>
            <a:off x="5437866" y="145423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967836" y="2510412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7358797" y="1068874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1" name="Rectangle 510"/>
              <p:cNvSpPr/>
              <p:nvPr/>
            </p:nvSpPr>
            <p:spPr>
              <a:xfrm>
                <a:off x="1370116" y="5623904"/>
                <a:ext cx="277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1" name="Rectangle 5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16" y="5623904"/>
                <a:ext cx="2778902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Rectangle 511"/>
              <p:cNvSpPr/>
              <p:nvPr/>
            </p:nvSpPr>
            <p:spPr>
              <a:xfrm>
                <a:off x="1339972" y="6326739"/>
                <a:ext cx="439915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2" name="Rectangle 5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972" y="6326739"/>
                <a:ext cx="4399153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" name="Textfeld 4"/>
          <p:cNvSpPr txBox="1"/>
          <p:nvPr/>
        </p:nvSpPr>
        <p:spPr>
          <a:xfrm>
            <a:off x="7143768" y="641165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/>
                </a:solidFill>
              </a:rPr>
              <a:t>Day</a:t>
            </a:r>
          </a:p>
        </p:txBody>
      </p:sp>
      <p:sp>
        <p:nvSpPr>
          <p:cNvPr id="514" name="Textfeld 7"/>
          <p:cNvSpPr txBox="1"/>
          <p:nvPr/>
        </p:nvSpPr>
        <p:spPr>
          <a:xfrm>
            <a:off x="7572396" y="591158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Week</a:t>
            </a:r>
          </a:p>
        </p:txBody>
      </p:sp>
      <p:sp>
        <p:nvSpPr>
          <p:cNvPr id="515" name="Textfeld 8"/>
          <p:cNvSpPr txBox="1"/>
          <p:nvPr/>
        </p:nvSpPr>
        <p:spPr>
          <a:xfrm>
            <a:off x="6786578" y="591158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Month</a:t>
            </a:r>
          </a:p>
        </p:txBody>
      </p:sp>
      <p:sp>
        <p:nvSpPr>
          <p:cNvPr id="516" name="Textfeld 9"/>
          <p:cNvSpPr txBox="1"/>
          <p:nvPr/>
        </p:nvSpPr>
        <p:spPr>
          <a:xfrm>
            <a:off x="6786578" y="53894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Quater</a:t>
            </a:r>
          </a:p>
        </p:txBody>
      </p:sp>
      <p:sp>
        <p:nvSpPr>
          <p:cNvPr id="517" name="Textfeld 10"/>
          <p:cNvSpPr txBox="1"/>
          <p:nvPr/>
        </p:nvSpPr>
        <p:spPr>
          <a:xfrm>
            <a:off x="6786578" y="484001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Year</a:t>
            </a:r>
          </a:p>
        </p:txBody>
      </p:sp>
      <p:sp>
        <p:nvSpPr>
          <p:cNvPr id="523" name="Textfeld 10"/>
          <p:cNvSpPr txBox="1"/>
          <p:nvPr/>
        </p:nvSpPr>
        <p:spPr>
          <a:xfrm>
            <a:off x="7129105" y="43699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7889FB"/>
                </a:solidFill>
              </a:rPr>
              <a:t>Top</a:t>
            </a:r>
            <a:r>
              <a:rPr lang="de-DE" sz="1400" b="1" baseline="-25000" dirty="0">
                <a:solidFill>
                  <a:srgbClr val="7889FB"/>
                </a:solidFill>
              </a:rPr>
              <a:t>D</a:t>
            </a:r>
          </a:p>
        </p:txBody>
      </p:sp>
      <p:cxnSp>
        <p:nvCxnSpPr>
          <p:cNvPr id="254" name="Straight Arrow Connector 253"/>
          <p:cNvCxnSpPr>
            <a:stCxn id="513" idx="0"/>
            <a:endCxn id="515" idx="2"/>
          </p:cNvCxnSpPr>
          <p:nvPr/>
        </p:nvCxnSpPr>
        <p:spPr>
          <a:xfrm flipH="1" flipV="1">
            <a:off x="7215206" y="6219362"/>
            <a:ext cx="357190" cy="192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513" idx="0"/>
            <a:endCxn id="514" idx="2"/>
          </p:cNvCxnSpPr>
          <p:nvPr/>
        </p:nvCxnSpPr>
        <p:spPr>
          <a:xfrm flipV="1">
            <a:off x="7572396" y="6219362"/>
            <a:ext cx="428628" cy="192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515" idx="0"/>
            <a:endCxn id="516" idx="2"/>
          </p:cNvCxnSpPr>
          <p:nvPr/>
        </p:nvCxnSpPr>
        <p:spPr>
          <a:xfrm flipV="1">
            <a:off x="7215206" y="5697271"/>
            <a:ext cx="0" cy="21431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516" idx="0"/>
            <a:endCxn id="517" idx="2"/>
          </p:cNvCxnSpPr>
          <p:nvPr/>
        </p:nvCxnSpPr>
        <p:spPr>
          <a:xfrm flipV="1">
            <a:off x="7215206" y="5147792"/>
            <a:ext cx="0" cy="2417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517" idx="0"/>
            <a:endCxn id="523" idx="2"/>
          </p:cNvCxnSpPr>
          <p:nvPr/>
        </p:nvCxnSpPr>
        <p:spPr>
          <a:xfrm flipV="1">
            <a:off x="7215206" y="4677771"/>
            <a:ext cx="342527" cy="1622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514" idx="0"/>
            <a:endCxn id="523" idx="2"/>
          </p:cNvCxnSpPr>
          <p:nvPr/>
        </p:nvCxnSpPr>
        <p:spPr>
          <a:xfrm flipH="1" flipV="1">
            <a:off x="7557733" y="4677771"/>
            <a:ext cx="443291" cy="123381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5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Data Cube,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 Hierarchy, cont.</a:t>
            </a:r>
          </a:p>
          <a:p>
            <a:pPr lvl="1"/>
            <a:r>
              <a:rPr lang="en-US" dirty="0"/>
              <a:t>Classifying (categorical) vs descriptive 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Orthogonal dimensions:</a:t>
            </a:r>
            <a:r>
              <a:rPr lang="en-US" dirty="0"/>
              <a:t> there are </a:t>
            </a:r>
            <a:br>
              <a:rPr lang="en-US" dirty="0"/>
            </a:br>
            <a:r>
              <a:rPr lang="en-US" dirty="0"/>
              <a:t>no functional dependencies between </a:t>
            </a:r>
            <a:br>
              <a:rPr lang="en-US" dirty="0"/>
            </a:br>
            <a:r>
              <a:rPr lang="en-US" dirty="0"/>
              <a:t>attributes of different dimensions</a:t>
            </a:r>
          </a:p>
          <a:p>
            <a:pPr lvl="1"/>
            <a:endParaRPr lang="en-US" sz="1200" dirty="0"/>
          </a:p>
          <a:p>
            <a:r>
              <a:rPr lang="en-US" dirty="0"/>
              <a:t>Fact F</a:t>
            </a:r>
          </a:p>
          <a:p>
            <a:pPr lvl="1"/>
            <a:r>
              <a:rPr lang="en-US" dirty="0"/>
              <a:t>Base tuples w/ measures of summation type</a:t>
            </a:r>
          </a:p>
          <a:p>
            <a:pPr lvl="1"/>
            <a:r>
              <a:rPr lang="en-US" dirty="0"/>
              <a:t>Granularity G as subset of categorical attributes</a:t>
            </a:r>
          </a:p>
          <a:p>
            <a:pPr lvl="1"/>
            <a:endParaRPr lang="en-US" sz="1200" dirty="0"/>
          </a:p>
          <a:p>
            <a:r>
              <a:rPr lang="en-US" dirty="0"/>
              <a:t>Measure M</a:t>
            </a:r>
          </a:p>
          <a:p>
            <a:pPr lvl="1"/>
            <a:r>
              <a:rPr lang="en-US" dirty="0"/>
              <a:t>Computation function over non-empty subset of facts f(F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) in schema</a:t>
            </a:r>
          </a:p>
          <a:p>
            <a:pPr lvl="1"/>
            <a:r>
              <a:rPr lang="en-US" dirty="0"/>
              <a:t>Scalar function vs aggregation function </a:t>
            </a:r>
          </a:p>
          <a:p>
            <a:pPr lvl="1"/>
            <a:r>
              <a:rPr lang="en-US" dirty="0"/>
              <a:t>Granularity G as subset of categorical attributes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14633" y="3396520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16307" y="2895779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14632" y="2364894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16306" y="1823961"/>
            <a:ext cx="1032241" cy="288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</p:txBody>
      </p:sp>
      <p:sp>
        <p:nvSpPr>
          <p:cNvPr id="46" name="Textfeld 10"/>
          <p:cNvSpPr txBox="1"/>
          <p:nvPr/>
        </p:nvSpPr>
        <p:spPr>
          <a:xfrm>
            <a:off x="7013847" y="126637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7889FB"/>
                </a:solidFill>
              </a:rPr>
              <a:t>Top</a:t>
            </a:r>
          </a:p>
        </p:txBody>
      </p:sp>
      <p:cxnSp>
        <p:nvCxnSpPr>
          <p:cNvPr id="47" name="Straight Arrow Connector 46"/>
          <p:cNvCxnSpPr>
            <a:stCxn id="44" idx="0"/>
            <a:endCxn id="46" idx="2"/>
          </p:cNvCxnSpPr>
          <p:nvPr/>
        </p:nvCxnSpPr>
        <p:spPr>
          <a:xfrm flipV="1">
            <a:off x="7432427" y="1574150"/>
            <a:ext cx="10048" cy="2498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0"/>
            <a:endCxn id="44" idx="2"/>
          </p:cNvCxnSpPr>
          <p:nvPr/>
        </p:nvCxnSpPr>
        <p:spPr>
          <a:xfrm flipV="1">
            <a:off x="7430753" y="2112214"/>
            <a:ext cx="1674" cy="2526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2" idx="0"/>
            <a:endCxn id="43" idx="2"/>
          </p:cNvCxnSpPr>
          <p:nvPr/>
        </p:nvCxnSpPr>
        <p:spPr>
          <a:xfrm flipH="1" flipV="1">
            <a:off x="7430753" y="2653147"/>
            <a:ext cx="1675" cy="2426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0"/>
            <a:endCxn id="42" idx="2"/>
          </p:cNvCxnSpPr>
          <p:nvPr/>
        </p:nvCxnSpPr>
        <p:spPr>
          <a:xfrm flipV="1">
            <a:off x="7430754" y="3184032"/>
            <a:ext cx="1674" cy="2124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141904" y="2751730"/>
            <a:ext cx="838566" cy="274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43579" y="3064903"/>
            <a:ext cx="838566" cy="274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881037" y="3098409"/>
            <a:ext cx="838566" cy="2746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882712" y="3411582"/>
            <a:ext cx="838566" cy="27467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</a:p>
        </p:txBody>
      </p:sp>
      <p:cxnSp>
        <p:nvCxnSpPr>
          <p:cNvPr id="65" name="Straight Arrow Connector 64"/>
          <p:cNvCxnSpPr>
            <a:stCxn id="42" idx="3"/>
            <a:endCxn id="60" idx="1"/>
          </p:cNvCxnSpPr>
          <p:nvPr/>
        </p:nvCxnSpPr>
        <p:spPr>
          <a:xfrm flipV="1">
            <a:off x="7948548" y="2889069"/>
            <a:ext cx="193356" cy="15083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2" idx="3"/>
            <a:endCxn id="61" idx="1"/>
          </p:cNvCxnSpPr>
          <p:nvPr/>
        </p:nvCxnSpPr>
        <p:spPr>
          <a:xfrm>
            <a:off x="7948548" y="3039906"/>
            <a:ext cx="195031" cy="1623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1" idx="1"/>
            <a:endCxn id="63" idx="3"/>
          </p:cNvCxnSpPr>
          <p:nvPr/>
        </p:nvCxnSpPr>
        <p:spPr>
          <a:xfrm flipH="1" flipV="1">
            <a:off x="6719603" y="3235748"/>
            <a:ext cx="195030" cy="30489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1" idx="1"/>
            <a:endCxn id="64" idx="3"/>
          </p:cNvCxnSpPr>
          <p:nvPr/>
        </p:nvCxnSpPr>
        <p:spPr>
          <a:xfrm flipH="1">
            <a:off x="6721278" y="3540647"/>
            <a:ext cx="193355" cy="827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Slicing</a:t>
            </a:r>
          </a:p>
          <a:p>
            <a:pPr lvl="1"/>
            <a:r>
              <a:rPr lang="en-US" dirty="0"/>
              <a:t>Select a “slice” of the cube by specifying</a:t>
            </a:r>
            <a:br>
              <a:rPr lang="en-US" dirty="0"/>
            </a:br>
            <a:r>
              <a:rPr lang="en-US" dirty="0"/>
              <a:t>a filter condition on </a:t>
            </a:r>
            <a:r>
              <a:rPr lang="en-US" b="1" dirty="0">
                <a:solidFill>
                  <a:srgbClr val="7889FB"/>
                </a:solidFill>
              </a:rPr>
              <a:t>one of the dimensions</a:t>
            </a:r>
            <a:br>
              <a:rPr lang="en-US" dirty="0"/>
            </a:br>
            <a:r>
              <a:rPr lang="en-US" dirty="0"/>
              <a:t>(categorical attributes)</a:t>
            </a:r>
          </a:p>
          <a:p>
            <a:pPr lvl="1"/>
            <a:r>
              <a:rPr lang="en-US" dirty="0"/>
              <a:t>Same data granularity but subset of </a:t>
            </a:r>
            <a:br>
              <a:rPr lang="en-US" dirty="0"/>
            </a:br>
            <a:r>
              <a:rPr lang="en-US" dirty="0"/>
              <a:t>dimensions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Dicing</a:t>
            </a:r>
          </a:p>
          <a:p>
            <a:pPr lvl="1"/>
            <a:r>
              <a:rPr lang="en-US" dirty="0"/>
              <a:t>Select a “sub-cube” by specifying a filter</a:t>
            </a:r>
            <a:br>
              <a:rPr lang="en-US" dirty="0"/>
            </a:br>
            <a:r>
              <a:rPr lang="en-US" dirty="0"/>
              <a:t>condition on </a:t>
            </a:r>
            <a:r>
              <a:rPr lang="en-US" b="1" dirty="0">
                <a:solidFill>
                  <a:srgbClr val="7889FB"/>
                </a:solidFill>
              </a:rPr>
              <a:t>multiple dimensions</a:t>
            </a:r>
          </a:p>
          <a:p>
            <a:pPr lvl="1"/>
            <a:r>
              <a:rPr lang="en-US" dirty="0"/>
              <a:t>Complex Boolean expressions possible</a:t>
            </a:r>
          </a:p>
          <a:p>
            <a:pPr lvl="1"/>
            <a:r>
              <a:rPr lang="en-US" dirty="0"/>
              <a:t>Sometimes slicing used synonym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55381" y="1294316"/>
            <a:ext cx="1920176" cy="1860868"/>
            <a:chOff x="5257697" y="1796729"/>
            <a:chExt cx="1920176" cy="1860868"/>
          </a:xfrm>
        </p:grpSpPr>
        <p:grpSp>
          <p:nvGrpSpPr>
            <p:cNvPr id="44" name="Group 43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46" name="Cube 4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Cube 5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606317" y="1528014"/>
            <a:ext cx="1920176" cy="1860868"/>
            <a:chOff x="5257697" y="1796729"/>
            <a:chExt cx="1920176" cy="1860868"/>
          </a:xfrm>
        </p:grpSpPr>
        <p:grpSp>
          <p:nvGrpSpPr>
            <p:cNvPr id="55" name="Group 54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4" name="Cube 6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1" name="Cube 6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58" name="Cube 5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9" name="Cube 5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357253" y="1773867"/>
            <a:ext cx="1920176" cy="1860868"/>
            <a:chOff x="5257697" y="1796729"/>
            <a:chExt cx="1920176" cy="1860868"/>
          </a:xfrm>
          <a:solidFill>
            <a:srgbClr val="7889FB"/>
          </a:solidFill>
        </p:grpSpPr>
        <p:grpSp>
          <p:nvGrpSpPr>
            <p:cNvPr id="68" name="Group 67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7" name="Cube 7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8" name="Cube 7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Cube 7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1" name="Cube 7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857057" y="3848272"/>
            <a:ext cx="1920176" cy="1860868"/>
            <a:chOff x="5257697" y="1796729"/>
            <a:chExt cx="1920176" cy="1860868"/>
          </a:xfrm>
        </p:grpSpPr>
        <p:grpSp>
          <p:nvGrpSpPr>
            <p:cNvPr id="81" name="Group 80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90" name="Cube 8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2" name="Cube 9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87" name="Cube 8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Cube 8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Cube 8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84" name="Cube 8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Cube 8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Cube 8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607993" y="4081970"/>
            <a:ext cx="1920176" cy="1860868"/>
            <a:chOff x="5257697" y="1796729"/>
            <a:chExt cx="1920176" cy="1860868"/>
          </a:xfrm>
        </p:grpSpPr>
        <p:grpSp>
          <p:nvGrpSpPr>
            <p:cNvPr id="94" name="Group 93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03" name="Cube 10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4" name="Cube 10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5" name="Cube 10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00" name="Cube 9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Cube 10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2" name="Cube 10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7" name="Cube 96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Cube 97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Cube 98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6358929" y="4327823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6" name="Cube 11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7" name="Cube 11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8" name="Cube 11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3" name="Cube 11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Cube 11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10" name="Cube 109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1" name="Cube 110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2" name="Cube 111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1286188" y="5467132"/>
            <a:ext cx="32858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Location=Graz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Color=White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Make=BMW</a:t>
            </a:r>
          </a:p>
        </p:txBody>
      </p:sp>
    </p:spTree>
    <p:extLst>
      <p:ext uri="{BB962C8B-B14F-4D97-AF65-F5344CB8AC3E}">
        <p14:creationId xmlns:p14="http://schemas.microsoft.com/office/powerpoint/2010/main" val="31818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Roll-up </a:t>
            </a:r>
            <a:r>
              <a:rPr lang="en-US" b="0" dirty="0"/>
              <a:t>(similar Merge - remove dim)</a:t>
            </a:r>
          </a:p>
          <a:p>
            <a:pPr lvl="1"/>
            <a:r>
              <a:rPr lang="en-US" dirty="0"/>
              <a:t>Aggregation of facts or measures into coarser-grained aggregates (measures)</a:t>
            </a:r>
          </a:p>
          <a:p>
            <a:pPr lvl="1"/>
            <a:r>
              <a:rPr lang="en-US" dirty="0"/>
              <a:t>Same dimensions but different granularity</a:t>
            </a:r>
          </a:p>
          <a:p>
            <a:pPr lvl="1"/>
            <a:endParaRPr lang="en-US" sz="700" dirty="0"/>
          </a:p>
          <a:p>
            <a:r>
              <a:rPr lang="en-US" dirty="0"/>
              <a:t>Drill-Down </a:t>
            </a:r>
            <a:r>
              <a:rPr lang="en-US" b="0" dirty="0"/>
              <a:t>(similar Split add dim)</a:t>
            </a:r>
          </a:p>
          <a:p>
            <a:pPr lvl="1"/>
            <a:r>
              <a:rPr lang="en-US" dirty="0"/>
              <a:t>Disaggregation of measures into finer-grained measures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2208" y="3635581"/>
            <a:ext cx="1920176" cy="1860868"/>
            <a:chOff x="5257697" y="1796729"/>
            <a:chExt cx="1920176" cy="1860868"/>
          </a:xfrm>
        </p:grpSpPr>
        <p:grpSp>
          <p:nvGrpSpPr>
            <p:cNvPr id="6" name="Group 5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793144" y="3869279"/>
            <a:ext cx="1920176" cy="1860868"/>
            <a:chOff x="5257697" y="1796729"/>
            <a:chExt cx="1920176" cy="1860868"/>
          </a:xfrm>
        </p:grpSpPr>
        <p:grpSp>
          <p:nvGrpSpPr>
            <p:cNvPr id="19" name="Group 18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44080" y="4115132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1" name="Cube 4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8" name="Cube 3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Cube 3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5" name="Cube 3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515406" y="3677447"/>
            <a:ext cx="1920176" cy="1860868"/>
            <a:chOff x="5257697" y="1796729"/>
            <a:chExt cx="1920176" cy="1860868"/>
          </a:xfrm>
        </p:grpSpPr>
        <p:grpSp>
          <p:nvGrpSpPr>
            <p:cNvPr id="45" name="Group 44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6" name="Cube 55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1" name="Cube 50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8" name="Cube 47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106726" y="5097455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2" name="Cube 61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06726" y="4495318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87" name="Cube 86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97059" y="3894103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91" name="Cube 90"/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94" name="Down Arrow 93"/>
          <p:cNvSpPr/>
          <p:nvPr/>
        </p:nvSpPr>
        <p:spPr>
          <a:xfrm rot="16200000">
            <a:off x="4846016" y="4363235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Down Arrow 94"/>
          <p:cNvSpPr/>
          <p:nvPr/>
        </p:nvSpPr>
        <p:spPr>
          <a:xfrm rot="5400000">
            <a:off x="4804606" y="4994782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82136" y="3849254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Roll-up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383812" y="5539052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Drill-Down</a:t>
            </a:r>
          </a:p>
        </p:txBody>
      </p:sp>
    </p:spTree>
    <p:extLst>
      <p:ext uri="{BB962C8B-B14F-4D97-AF65-F5344CB8AC3E}">
        <p14:creationId xmlns:p14="http://schemas.microsoft.com/office/powerpoint/2010/main" val="19811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Drill-Across</a:t>
            </a:r>
          </a:p>
          <a:p>
            <a:pPr lvl="1"/>
            <a:r>
              <a:rPr lang="en-US" dirty="0"/>
              <a:t>Change from one cube to another </a:t>
            </a:r>
          </a:p>
          <a:p>
            <a:r>
              <a:rPr lang="en-US" dirty="0"/>
              <a:t>Drill-Through</a:t>
            </a:r>
          </a:p>
          <a:p>
            <a:pPr lvl="1"/>
            <a:r>
              <a:rPr lang="en-US" dirty="0"/>
              <a:t>Drill-Down to smallest </a:t>
            </a:r>
            <a:br>
              <a:rPr lang="en-US" dirty="0"/>
            </a:br>
            <a:r>
              <a:rPr lang="en-US" dirty="0"/>
              <a:t>granularity of underlying </a:t>
            </a:r>
            <a:br>
              <a:rPr lang="en-US" dirty="0"/>
            </a:br>
            <a:r>
              <a:rPr lang="en-US" dirty="0"/>
              <a:t>data store (e.g., RDBMS)</a:t>
            </a:r>
          </a:p>
          <a:p>
            <a:pPr lvl="1"/>
            <a:r>
              <a:rPr lang="en-US" dirty="0"/>
              <a:t>E.g., find relational tuples</a:t>
            </a:r>
          </a:p>
          <a:p>
            <a:pPr lvl="1"/>
            <a:endParaRPr lang="en-US" dirty="0"/>
          </a:p>
          <a:p>
            <a:r>
              <a:rPr lang="en-US" dirty="0"/>
              <a:t>Pivot</a:t>
            </a:r>
          </a:p>
          <a:p>
            <a:pPr lvl="1"/>
            <a:r>
              <a:rPr lang="en-US" dirty="0"/>
              <a:t>Rotate</a:t>
            </a:r>
            <a:br>
              <a:rPr lang="en-US" dirty="0"/>
            </a:br>
            <a:r>
              <a:rPr lang="en-US" dirty="0"/>
              <a:t>cube by</a:t>
            </a:r>
            <a:br>
              <a:rPr lang="en-US" dirty="0"/>
            </a:br>
            <a:r>
              <a:rPr lang="en-US" dirty="0"/>
              <a:t>exchanging</a:t>
            </a:r>
            <a:br>
              <a:rPr lang="en-US" dirty="0"/>
            </a:br>
            <a:r>
              <a:rPr lang="en-US" dirty="0"/>
              <a:t>dimensions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50700" y="2401746"/>
            <a:ext cx="1307957" cy="1279741"/>
            <a:chOff x="5257697" y="1796729"/>
            <a:chExt cx="1307957" cy="1279741"/>
          </a:xfrm>
        </p:grpSpPr>
        <p:grpSp>
          <p:nvGrpSpPr>
            <p:cNvPr id="7" name="Group 6"/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12" name="Cube 1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101636" y="2635444"/>
            <a:ext cx="1307957" cy="1279741"/>
            <a:chOff x="5257697" y="1796729"/>
            <a:chExt cx="1307957" cy="1279741"/>
          </a:xfrm>
        </p:grpSpPr>
        <p:grpSp>
          <p:nvGrpSpPr>
            <p:cNvPr id="20" name="Group 19"/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aphicFrame>
        <p:nvGraphicFramePr>
          <p:cNvPr id="44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7759"/>
              </p:ext>
            </p:extLst>
          </p:nvPr>
        </p:nvGraphicFramePr>
        <p:xfrm>
          <a:off x="5854815" y="2414386"/>
          <a:ext cx="31832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FName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LName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BMW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7182875" y="3971868"/>
            <a:ext cx="1813728" cy="2340419"/>
            <a:chOff x="6780946" y="3881434"/>
            <a:chExt cx="1813728" cy="2340419"/>
          </a:xfrm>
          <a:solidFill>
            <a:srgbClr val="7889FB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7279074" y="3881434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46" name="Group 45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6" name="Cube 5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7" name="Cube 5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3" name="Cube 5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4" name="Cube 5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50" name="Cube 49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Cube 50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7030010" y="4115132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9" name="Cube 6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0" name="Cube 6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6" name="Cube 6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7" name="Cube 6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63" name="Cube 62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4" name="Cube 63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6780946" y="4360985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72" name="Group 71"/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82" name="Cube 81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Cube 82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79" name="Cube 78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0" name="Cube 79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76" name="Cube 75"/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7" name="Cube 76"/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3733674" y="4556488"/>
            <a:ext cx="1920176" cy="1277863"/>
            <a:chOff x="5257697" y="2379734"/>
            <a:chExt cx="1920176" cy="127786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26" name="Cube 12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7" name="Cube 12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8" name="Cube 12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3" name="Cube 122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" name="Cube 123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5" name="Cube 124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3484610" y="4790186"/>
            <a:ext cx="1920176" cy="1277863"/>
            <a:chOff x="5257697" y="2379734"/>
            <a:chExt cx="1920176" cy="1277863"/>
          </a:xfrm>
        </p:grpSpPr>
        <p:grpSp>
          <p:nvGrpSpPr>
            <p:cNvPr id="130" name="Group 129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39" name="Cube 13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0" name="Cube 13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1" name="Cube 14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36" name="Cube 135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7" name="Cube 136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8" name="Cube 137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235546" y="5036039"/>
            <a:ext cx="1920176" cy="1277863"/>
            <a:chOff x="5257697" y="2379734"/>
            <a:chExt cx="1920176" cy="1277863"/>
          </a:xfrm>
          <a:solidFill>
            <a:schemeClr val="accent1"/>
          </a:solidFill>
        </p:grpSpPr>
        <p:grpSp>
          <p:nvGrpSpPr>
            <p:cNvPr id="143" name="Group 142"/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52" name="Cube 151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3" name="Cube 152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Cube 153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149" name="Cube 148"/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0" name="Cube 149"/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1" name="Cube 150"/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2630992" y="4578095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382024" y="583524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381102" y="419273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158" name="Down Arrow 157"/>
          <p:cNvSpPr/>
          <p:nvPr/>
        </p:nvSpPr>
        <p:spPr>
          <a:xfrm rot="16200000">
            <a:off x="5928014" y="5097888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93606" y="516837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586328" y="4008072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020604" y="3624739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260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/>
      <p:bldP spid="160" grpId="0"/>
      <p:bldP spid="1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Summation Types of Measures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FLOW:</a:t>
            </a:r>
            <a:r>
              <a:rPr lang="en-US" dirty="0"/>
              <a:t> arbitrary aggregation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STOCK:</a:t>
            </a:r>
            <a:r>
              <a:rPr lang="en-US" dirty="0"/>
              <a:t> aggregation possible, except over temporal dim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VPU:</a:t>
            </a:r>
            <a:r>
              <a:rPr lang="en-US" dirty="0"/>
              <a:t> value-per-unit typically (e.g., price)</a:t>
            </a:r>
          </a:p>
          <a:p>
            <a:pPr lvl="1"/>
            <a:endParaRPr lang="en-US" sz="1000" dirty="0"/>
          </a:p>
          <a:p>
            <a:r>
              <a:rPr lang="en-US" dirty="0"/>
              <a:t>Necessary Conditions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Disjoint attribute values 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Completeness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Type compatibility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3924"/>
              </p:ext>
            </p:extLst>
          </p:nvPr>
        </p:nvGraphicFramePr>
        <p:xfrm>
          <a:off x="3949000" y="4638927"/>
          <a:ext cx="5004078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546241558"/>
                    </a:ext>
                  </a:extLst>
                </a:gridCol>
                <a:gridCol w="76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821833145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7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16/17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17/18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18/19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19/20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2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1,321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0494769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846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842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6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2,885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3,202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05633" y="4260497"/>
            <a:ext cx="16328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TUGraz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online]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7414" y="3125039"/>
            <a:ext cx="26326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[Hans-Joachim Lenz,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Shoshani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Summarizability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OLAP and Statistical Data Bases. SSDBM 1997]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991" y="3175668"/>
            <a:ext cx="502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094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Other </a:t>
            </a:r>
            <a:r>
              <a:rPr lang="en-US" dirty="0">
                <a:solidFill>
                  <a:schemeClr val="accent1"/>
                </a:solidFill>
              </a:rPr>
              <a:t>Misleading</a:t>
            </a:r>
            <a:r>
              <a:rPr lang="en-US" dirty="0"/>
              <a:t>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Setting</a:t>
            </a:r>
          </a:p>
          <a:p>
            <a:pPr lvl="1"/>
            <a:r>
              <a:rPr lang="en-US" dirty="0"/>
              <a:t>100 people (</a:t>
            </a:r>
            <a:r>
              <a:rPr lang="en-US" b="1" dirty="0">
                <a:solidFill>
                  <a:srgbClr val="7889FB"/>
                </a:solidFill>
              </a:rPr>
              <a:t>90 vaccinated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10 non-vaccinated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5</a:t>
            </a:r>
            <a:r>
              <a:rPr lang="en-US" dirty="0"/>
              <a:t> infected vaccinated, </a:t>
            </a:r>
            <a:r>
              <a:rPr lang="en-US" b="1" dirty="0"/>
              <a:t>2</a:t>
            </a:r>
            <a:r>
              <a:rPr lang="en-US" dirty="0"/>
              <a:t> infected non-vaccinated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vacc|infected</a:t>
            </a:r>
            <a:r>
              <a:rPr lang="en-US" dirty="0">
                <a:latin typeface="Consolas" panose="020B0609020204030204" pitchFamily="49" charset="0"/>
              </a:rPr>
              <a:t>) = 5/7 = 0.71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misleading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infected|vacc</a:t>
            </a:r>
            <a:r>
              <a:rPr lang="en-US" dirty="0">
                <a:latin typeface="Consolas" panose="020B0609020204030204" pitchFamily="49" charset="0"/>
              </a:rPr>
              <a:t>) = 5/90 =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0.056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infected|non-vacc</a:t>
            </a:r>
            <a:r>
              <a:rPr lang="en-US" dirty="0">
                <a:latin typeface="Consolas" panose="020B0609020204030204" pitchFamily="49" charset="0"/>
              </a:rPr>
              <a:t>) = 2/10 =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0.2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13" y="1394385"/>
            <a:ext cx="2519380" cy="2033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8626" y="3437960"/>
            <a:ext cx="2741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https://twitter.com/howie_hua/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status/1421502809862664197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7302" y="2481943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16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4327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2026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5540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9051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6753" y="2481946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0267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3778" y="2481949"/>
            <a:ext cx="318198" cy="104502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0644" y="2481949"/>
            <a:ext cx="318198" cy="10450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8628" y="2964011"/>
            <a:ext cx="222673" cy="5241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2858" y="3255665"/>
            <a:ext cx="222673" cy="2325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8816" y="4631286"/>
            <a:ext cx="18991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[see also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Simpson’s Paradox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Data Cleaning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40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Types,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</a:t>
            </a:r>
            <a:br>
              <a:rPr lang="en-US" dirty="0"/>
            </a:br>
            <a:r>
              <a:rPr lang="en-US" dirty="0"/>
              <a:t>Compatibility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addition</a:t>
            </a:r>
            <a:r>
              <a:rPr lang="en-US" b="0" dirty="0"/>
              <a:t>/</a:t>
            </a:r>
            <a:br>
              <a:rPr lang="en-US" b="0" dirty="0"/>
            </a:br>
            <a:r>
              <a:rPr lang="en-US" b="0" dirty="0"/>
              <a:t>subtraction)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27677"/>
              </p:ext>
            </p:extLst>
          </p:nvPr>
        </p:nvGraphicFramePr>
        <p:xfrm>
          <a:off x="2777558" y="1374294"/>
          <a:ext cx="6004700" cy="222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073">
                <a:tc rowSpan="2"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STOCK: Temporal </a:t>
                      </a:r>
                      <a:r>
                        <a:rPr lang="en-US" sz="1800" kern="12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800" b="1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73"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MIN/MAX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43067"/>
              </p:ext>
            </p:extLst>
          </p:nvPr>
        </p:nvGraphicFramePr>
        <p:xfrm>
          <a:off x="2777558" y="4007685"/>
          <a:ext cx="600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175">
                  <a:extLst>
                    <a:ext uri="{9D8B030D-6E8A-4147-A177-3AD203B41FA5}">
                      <a16:colId xmlns:a16="http://schemas.microsoft.com/office/drawing/2014/main" val="61050651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973810164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2034680528"/>
                    </a:ext>
                  </a:extLst>
                </a:gridCol>
                <a:gridCol w="1501175">
                  <a:extLst>
                    <a:ext uri="{9D8B030D-6E8A-4147-A177-3AD203B41FA5}">
                      <a16:colId xmlns:a16="http://schemas.microsoft.com/office/drawing/2014/main" val="1297297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/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/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Cube Mapping and MDX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MOLAP (Multi-Dim. OLAP)</a:t>
            </a:r>
          </a:p>
          <a:p>
            <a:pPr lvl="1"/>
            <a:r>
              <a:rPr lang="en-US" dirty="0"/>
              <a:t>OLAP server with native </a:t>
            </a:r>
            <a:br>
              <a:rPr lang="en-US" dirty="0"/>
            </a:br>
            <a:r>
              <a:rPr lang="en-US" dirty="0"/>
              <a:t>multi-dimensional data storage</a:t>
            </a:r>
          </a:p>
          <a:p>
            <a:pPr lvl="1"/>
            <a:r>
              <a:rPr lang="en-US" dirty="0"/>
              <a:t>Dedicated query language:</a:t>
            </a:r>
            <a:br>
              <a:rPr lang="en-US" dirty="0"/>
            </a:br>
            <a:r>
              <a:rPr lang="en-US" dirty="0"/>
              <a:t>Multidimensional Expressions (MDX)</a:t>
            </a:r>
          </a:p>
          <a:p>
            <a:pPr lvl="1"/>
            <a:r>
              <a:rPr lang="en-US" dirty="0"/>
              <a:t>E.g., IBM </a:t>
            </a:r>
            <a:r>
              <a:rPr lang="en-US" dirty="0" err="1"/>
              <a:t>Cognos</a:t>
            </a:r>
            <a:r>
              <a:rPr lang="en-US" dirty="0"/>
              <a:t> </a:t>
            </a:r>
            <a:r>
              <a:rPr lang="en-US" dirty="0" err="1"/>
              <a:t>Powerplay</a:t>
            </a:r>
            <a:r>
              <a:rPr lang="en-US" dirty="0"/>
              <a:t>, </a:t>
            </a:r>
            <a:r>
              <a:rPr lang="en-US" dirty="0" err="1"/>
              <a:t>Essbase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ROLAP (Relation OLAP)</a:t>
            </a:r>
          </a:p>
          <a:p>
            <a:pPr lvl="1"/>
            <a:r>
              <a:rPr lang="en-US" dirty="0"/>
              <a:t>OLAP server w/ storage in RDBMS</a:t>
            </a:r>
          </a:p>
          <a:p>
            <a:pPr lvl="1"/>
            <a:r>
              <a:rPr lang="en-US" dirty="0"/>
              <a:t>E.g., all commercial RDBMS vendors</a:t>
            </a:r>
          </a:p>
          <a:p>
            <a:pPr lvl="1"/>
            <a:endParaRPr lang="en-US" dirty="0"/>
          </a:p>
          <a:p>
            <a:r>
              <a:rPr lang="en-US" dirty="0"/>
              <a:t>HOLAP (Hybrid OLAP)</a:t>
            </a:r>
          </a:p>
          <a:p>
            <a:pPr lvl="1"/>
            <a:r>
              <a:rPr lang="en-US" dirty="0"/>
              <a:t>OLAP server w/ storage in RDBMS</a:t>
            </a:r>
            <a:br>
              <a:rPr lang="en-US" dirty="0"/>
            </a:br>
            <a:r>
              <a:rPr lang="en-US" dirty="0"/>
              <a:t>and multi-dimensional in-memory</a:t>
            </a:r>
            <a:br>
              <a:rPr lang="en-US" dirty="0"/>
            </a:br>
            <a:r>
              <a:rPr lang="en-US" dirty="0"/>
              <a:t>caches and data structures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4271" y="5513693"/>
            <a:ext cx="2556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Example systems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https://en.wikipedia.org/wiki/</a:t>
            </a:r>
          </a:p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Comparison_of_OLAP_servers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285432" y="3677697"/>
            <a:ext cx="170822" cy="242165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8239" y="4541853"/>
            <a:ext cx="25321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mapping to relational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2487" y="1408810"/>
            <a:ext cx="3401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[https://docs.microsoft.com/en-us/analysis-services/multidimensional-models/mdx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9757" y="1806975"/>
            <a:ext cx="3828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SELECT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{[Measures].[Sales],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 [Measures].[Tax]} </a:t>
            </a:r>
            <a:r>
              <a:rPr lang="en-US" sz="1200" b="1" dirty="0">
                <a:latin typeface="Consolas" panose="020B0609020204030204" pitchFamily="49" charset="0"/>
              </a:rPr>
              <a:t>ON COLUMNS</a:t>
            </a:r>
            <a:r>
              <a:rPr lang="en-US" sz="1200" dirty="0">
                <a:latin typeface="Consolas" panose="020B0609020204030204" pitchFamily="49" charset="0"/>
              </a:rPr>
              <a:t>,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{[Date].[Fiscal].[Year].&amp;[2002], 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[Date].[Fiscal].[Year].&amp;[2003] } </a:t>
            </a:r>
            <a:r>
              <a:rPr lang="en-US" sz="1200" b="1" dirty="0">
                <a:latin typeface="Consolas" panose="020B0609020204030204" pitchFamily="49" charset="0"/>
              </a:rPr>
              <a:t>ON ROWS</a:t>
            </a:r>
            <a:r>
              <a:rPr lang="en-US" sz="1200" dirty="0">
                <a:latin typeface="Consolas" panose="020B0609020204030204" pitchFamily="49" charset="0"/>
              </a:rPr>
              <a:t>  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FROM</a:t>
            </a:r>
            <a:r>
              <a:rPr lang="en-US" sz="1200" dirty="0">
                <a:latin typeface="Consolas" panose="020B0609020204030204" pitchFamily="49" charset="0"/>
              </a:rPr>
              <a:t> [Adventure Works]  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WHERE</a:t>
            </a:r>
            <a:r>
              <a:rPr lang="en-US" sz="1200" dirty="0">
                <a:latin typeface="Consolas" panose="020B0609020204030204" pitchFamily="49" charset="0"/>
              </a:rPr>
              <a:t> ([Sales Territory].[Southwest]) </a:t>
            </a:r>
          </a:p>
        </p:txBody>
      </p:sp>
    </p:spTree>
    <p:extLst>
      <p:ext uri="{BB962C8B-B14F-4D97-AF65-F5344CB8AC3E}">
        <p14:creationId xmlns:p14="http://schemas.microsoft.com/office/powerpoint/2010/main" val="14854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17888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6" y="1909187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23554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In-person and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 https://tugraz.webex.com/meet/shafaq.siddiqi</a:t>
            </a:r>
            <a:endParaRPr lang="en-US" dirty="0"/>
          </a:p>
          <a:p>
            <a:pPr lvl="2"/>
            <a:r>
              <a:rPr lang="en-US" dirty="0">
                <a:solidFill>
                  <a:schemeClr val="tx1"/>
                </a:solidFill>
              </a:rPr>
              <a:t>https://lucasiacono.github.io/ws2024_2025_dia.html</a:t>
            </a:r>
          </a:p>
          <a:p>
            <a:r>
              <a:rPr lang="en-US" dirty="0"/>
              <a:t>#2 Lectures Organization</a:t>
            </a:r>
          </a:p>
          <a:p>
            <a:pPr lvl="1" fontAlgn="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23078-A393-9F52-E986-032E2CE61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80" y="3842366"/>
            <a:ext cx="5123289" cy="2437723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B96FD56-57F0-A8B7-A2D9-F668A6E0FB6B}"/>
              </a:ext>
            </a:extLst>
          </p:cNvPr>
          <p:cNvSpPr/>
          <p:nvPr/>
        </p:nvSpPr>
        <p:spPr>
          <a:xfrm>
            <a:off x="4120815" y="3645568"/>
            <a:ext cx="1846848" cy="709863"/>
          </a:xfrm>
          <a:prstGeom prst="cloudCallou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Webex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87210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ROLAP – Star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32224" y="4572009"/>
            <a:ext cx="1741821" cy="130627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Name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Address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14418" y="4914445"/>
            <a:ext cx="1228028" cy="1229199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12319" y="2750414"/>
            <a:ext cx="1709500" cy="1232306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47774" y="1605671"/>
            <a:ext cx="1295400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Date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505176" y="2285780"/>
            <a:ext cx="1417591" cy="2600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Price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869993" y="1455984"/>
            <a:ext cx="1425110" cy="1954381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336684" y="3785417"/>
            <a:ext cx="1150787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45512" y="126921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061500" y="4246752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09274" y="2417939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Salesperson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525190" y="457589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344471" y="3461502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880180" y="1119587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469185" y="179424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60697" y="5082563"/>
            <a:ext cx="1836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</a:p>
        </p:txBody>
      </p:sp>
      <p:cxnSp>
        <p:nvCxnSpPr>
          <p:cNvPr id="54" name="Straight Arrow Connector 53"/>
          <p:cNvCxnSpPr>
            <a:endCxn id="9" idx="3"/>
          </p:cNvCxnSpPr>
          <p:nvPr/>
        </p:nvCxnSpPr>
        <p:spPr>
          <a:xfrm flipH="1" flipV="1">
            <a:off x="2643174" y="1936531"/>
            <a:ext cx="855304" cy="59565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8" idx="3"/>
          </p:cNvCxnSpPr>
          <p:nvPr/>
        </p:nvCxnSpPr>
        <p:spPr>
          <a:xfrm flipH="1">
            <a:off x="2321819" y="2863780"/>
            <a:ext cx="1176659" cy="50278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" idx="3"/>
          </p:cNvCxnSpPr>
          <p:nvPr/>
        </p:nvCxnSpPr>
        <p:spPr>
          <a:xfrm flipH="1">
            <a:off x="2774045" y="3165231"/>
            <a:ext cx="724433" cy="20599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1" idx="1"/>
          </p:cNvCxnSpPr>
          <p:nvPr/>
        </p:nvCxnSpPr>
        <p:spPr>
          <a:xfrm flipV="1">
            <a:off x="4920182" y="2433175"/>
            <a:ext cx="949811" cy="9771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12" idx="1"/>
          </p:cNvCxnSpPr>
          <p:nvPr/>
        </p:nvCxnSpPr>
        <p:spPr>
          <a:xfrm>
            <a:off x="4922767" y="3785417"/>
            <a:ext cx="1413917" cy="3308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" idx="1"/>
          </p:cNvCxnSpPr>
          <p:nvPr/>
        </p:nvCxnSpPr>
        <p:spPr>
          <a:xfrm>
            <a:off x="4912395" y="4119824"/>
            <a:ext cx="602023" cy="140922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19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ROLAP – Snowflake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042912" y="3547660"/>
            <a:ext cx="990600" cy="915963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49880" y="5144097"/>
            <a:ext cx="1103580" cy="9906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828838" y="1345050"/>
            <a:ext cx="1503105" cy="162443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UnitPrice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882548" y="4806361"/>
            <a:ext cx="51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052281" y="3212718"/>
            <a:ext cx="585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850317" y="1010718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7561624" y="1849351"/>
            <a:ext cx="1371600" cy="61882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CategoryDescr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65"/>
          <p:cNvSpPr>
            <a:spLocks noChangeArrowheads="1"/>
          </p:cNvSpPr>
          <p:nvPr/>
        </p:nvSpPr>
        <p:spPr bwMode="auto">
          <a:xfrm>
            <a:off x="7258759" y="5298707"/>
            <a:ext cx="1066800" cy="6858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</a:p>
        </p:txBody>
      </p:sp>
      <p:sp>
        <p:nvSpPr>
          <p:cNvPr id="28" name="Rectangle 66"/>
          <p:cNvSpPr>
            <a:spLocks noChangeArrowheads="1"/>
          </p:cNvSpPr>
          <p:nvPr/>
        </p:nvSpPr>
        <p:spPr bwMode="auto">
          <a:xfrm>
            <a:off x="7301575" y="3698435"/>
            <a:ext cx="762000" cy="622195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8339803" y="3820167"/>
            <a:ext cx="609600" cy="38100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7563508" y="1498776"/>
            <a:ext cx="1000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Category</a:t>
            </a:r>
          </a:p>
        </p:txBody>
      </p:sp>
      <p:sp>
        <p:nvSpPr>
          <p:cNvPr id="31" name="Text Box 73"/>
          <p:cNvSpPr txBox="1">
            <a:spLocks noChangeArrowheads="1"/>
          </p:cNvSpPr>
          <p:nvPr/>
        </p:nvSpPr>
        <p:spPr bwMode="auto">
          <a:xfrm>
            <a:off x="7258759" y="4947461"/>
            <a:ext cx="633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7251558" y="3355536"/>
            <a:ext cx="862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</p:txBody>
      </p: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8352986" y="3492121"/>
            <a:ext cx="585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032224" y="4572009"/>
            <a:ext cx="1741821" cy="1306278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Name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Address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612319" y="2750414"/>
            <a:ext cx="1709500" cy="1232306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Quota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347774" y="1605671"/>
            <a:ext cx="1295400" cy="66172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Date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3505176" y="2285780"/>
            <a:ext cx="1417591" cy="2600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SalespersonID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Price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1345512" y="126921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1061500" y="4246752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609274" y="2417939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Salesperson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469185" y="179424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</a:p>
        </p:txBody>
      </p:sp>
      <p:cxnSp>
        <p:nvCxnSpPr>
          <p:cNvPr id="47" name="Straight Arrow Connector 46"/>
          <p:cNvCxnSpPr>
            <a:endCxn id="41" idx="3"/>
          </p:cNvCxnSpPr>
          <p:nvPr/>
        </p:nvCxnSpPr>
        <p:spPr>
          <a:xfrm flipH="1" flipV="1">
            <a:off x="2643174" y="1936531"/>
            <a:ext cx="855304" cy="59565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0" idx="3"/>
          </p:cNvCxnSpPr>
          <p:nvPr/>
        </p:nvCxnSpPr>
        <p:spPr>
          <a:xfrm flipH="1">
            <a:off x="2321819" y="2863780"/>
            <a:ext cx="1176659" cy="50278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9" idx="3"/>
          </p:cNvCxnSpPr>
          <p:nvPr/>
        </p:nvCxnSpPr>
        <p:spPr>
          <a:xfrm flipH="1">
            <a:off x="2774045" y="3165231"/>
            <a:ext cx="724433" cy="20599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2" idx="1"/>
          </p:cNvCxnSpPr>
          <p:nvPr/>
        </p:nvCxnSpPr>
        <p:spPr>
          <a:xfrm flipV="1">
            <a:off x="4948152" y="2157269"/>
            <a:ext cx="880686" cy="13213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3"/>
            <a:endCxn id="26" idx="1"/>
          </p:cNvCxnSpPr>
          <p:nvPr/>
        </p:nvCxnSpPr>
        <p:spPr>
          <a:xfrm>
            <a:off x="7331943" y="2157269"/>
            <a:ext cx="229681" cy="14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0" idx="3"/>
            <a:endCxn id="28" idx="1"/>
          </p:cNvCxnSpPr>
          <p:nvPr/>
        </p:nvCxnSpPr>
        <p:spPr>
          <a:xfrm>
            <a:off x="7033512" y="4005642"/>
            <a:ext cx="268063" cy="38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8" idx="3"/>
            <a:endCxn id="29" idx="1"/>
          </p:cNvCxnSpPr>
          <p:nvPr/>
        </p:nvCxnSpPr>
        <p:spPr>
          <a:xfrm>
            <a:off x="8063575" y="4009533"/>
            <a:ext cx="276228" cy="11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1" idx="3"/>
            <a:endCxn id="27" idx="1"/>
          </p:cNvCxnSpPr>
          <p:nvPr/>
        </p:nvCxnSpPr>
        <p:spPr>
          <a:xfrm>
            <a:off x="6953460" y="5639397"/>
            <a:ext cx="305299" cy="22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20" idx="1"/>
          </p:cNvCxnSpPr>
          <p:nvPr/>
        </p:nvCxnSpPr>
        <p:spPr>
          <a:xfrm>
            <a:off x="4922767" y="3756887"/>
            <a:ext cx="1120145" cy="2487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21" idx="1"/>
          </p:cNvCxnSpPr>
          <p:nvPr/>
        </p:nvCxnSpPr>
        <p:spPr>
          <a:xfrm>
            <a:off x="4924442" y="4080108"/>
            <a:ext cx="925438" cy="15592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265455" y="5246563"/>
            <a:ext cx="18362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“Normalized”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675" y="729081"/>
            <a:ext cx="619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ROLAP – Other 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Galaxy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7889FB"/>
                </a:solidFill>
              </a:rPr>
              <a:t>star</a:t>
            </a:r>
            <a:r>
              <a:rPr lang="en-US" dirty="0"/>
              <a:t>-schema but with </a:t>
            </a:r>
            <a:r>
              <a:rPr lang="en-US" b="1" dirty="0">
                <a:solidFill>
                  <a:schemeClr val="accent1"/>
                </a:solidFill>
              </a:rPr>
              <a:t>multiple fact tables</a:t>
            </a:r>
            <a:br>
              <a:rPr lang="en-US" dirty="0"/>
            </a:br>
            <a:r>
              <a:rPr lang="en-US" dirty="0"/>
              <a:t>and potentially shared dimension tables</a:t>
            </a:r>
          </a:p>
          <a:p>
            <a:pPr lvl="1"/>
            <a:r>
              <a:rPr lang="en-US" dirty="0"/>
              <a:t>Multiple stars </a:t>
            </a:r>
            <a:r>
              <a:rPr lang="en-US" dirty="0">
                <a:sym typeface="Wingdings" panose="05000000000000000000" pitchFamily="2" charset="2"/>
              </a:rPr>
              <a:t> Galaxy</a:t>
            </a:r>
          </a:p>
          <a:p>
            <a:pPr lvl="1"/>
            <a:endParaRPr lang="en-US" sz="700" dirty="0"/>
          </a:p>
          <a:p>
            <a:r>
              <a:rPr lang="en-US" dirty="0"/>
              <a:t>Snow-Storm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7889FB"/>
                </a:solidFill>
              </a:rPr>
              <a:t>snow-flake</a:t>
            </a:r>
            <a:r>
              <a:rPr lang="en-US" dirty="0"/>
              <a:t>-schema but with </a:t>
            </a:r>
            <a:r>
              <a:rPr lang="en-US" b="1" dirty="0">
                <a:solidFill>
                  <a:schemeClr val="accent1"/>
                </a:solidFill>
              </a:rPr>
              <a:t>multiple fact tables </a:t>
            </a:r>
            <a:br>
              <a:rPr lang="en-US" dirty="0"/>
            </a:br>
            <a:r>
              <a:rPr lang="en-US" dirty="0"/>
              <a:t>and potentially shared dimension tables</a:t>
            </a:r>
          </a:p>
          <a:p>
            <a:pPr lvl="1"/>
            <a:r>
              <a:rPr lang="en-US" dirty="0"/>
              <a:t>Multiple snow flakes </a:t>
            </a:r>
            <a:r>
              <a:rPr lang="en-US" dirty="0">
                <a:sym typeface="Wingdings" panose="05000000000000000000" pitchFamily="2" charset="2"/>
              </a:rPr>
              <a:t> snow storm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OLAP Benchmark Schemas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TPC-H</a:t>
            </a:r>
            <a:r>
              <a:rPr lang="en-US" dirty="0"/>
              <a:t> (8 tables, normalized schema)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SSB</a:t>
            </a:r>
            <a:r>
              <a:rPr lang="en-US" dirty="0"/>
              <a:t> (5 tables, star schema, simplified TPC-H)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TPC</a:t>
            </a:r>
            <a:r>
              <a:rPr lang="en-US" dirty="0"/>
              <a:t>-</a:t>
            </a:r>
            <a:r>
              <a:rPr lang="en-US" b="1" dirty="0">
                <a:solidFill>
                  <a:schemeClr val="accent1"/>
                </a:solidFill>
              </a:rPr>
              <a:t>DS</a:t>
            </a:r>
            <a:r>
              <a:rPr lang="en-US" dirty="0"/>
              <a:t> (24 tables, snow-storm schema)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309" y="2738395"/>
            <a:ext cx="779554" cy="48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3" y="3488777"/>
            <a:ext cx="779554" cy="482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592" y="3276651"/>
            <a:ext cx="779554" cy="482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6481" y="5543837"/>
            <a:ext cx="4702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“TPC-D and its successors, TPC-H and TPC-R assumed a 3rd 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Normal Form (3NF) schema. However, over the years the industry has expanded towards star schema approaches.”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832" y="1373248"/>
            <a:ext cx="1473288" cy="1097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278" y="5313702"/>
            <a:ext cx="559777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847948" y="5313702"/>
            <a:ext cx="23865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Raghunath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Othayoth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Nambiar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Making of TPC- 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56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DWH/OLAP Workloads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 Advanced analytics and Operational BI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sp>
        <p:nvSpPr>
          <p:cNvPr id="5" name="Pfeil nach rechts 52"/>
          <p:cNvSpPr/>
          <p:nvPr/>
        </p:nvSpPr>
        <p:spPr>
          <a:xfrm>
            <a:off x="819232" y="2205494"/>
            <a:ext cx="7143800" cy="6429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57"/>
          <p:cNvSpPr/>
          <p:nvPr/>
        </p:nvSpPr>
        <p:spPr>
          <a:xfrm>
            <a:off x="1033546" y="2134056"/>
            <a:ext cx="1500198" cy="3000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61"/>
          <p:cNvSpPr txBox="1"/>
          <p:nvPr/>
        </p:nvSpPr>
        <p:spPr>
          <a:xfrm>
            <a:off x="1104984" y="2134056"/>
            <a:ext cx="13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299560" y="5348766"/>
            <a:ext cx="5715856" cy="285752"/>
            <a:chOff x="1299560" y="5348766"/>
            <a:chExt cx="5715856" cy="285752"/>
          </a:xfrm>
        </p:grpSpPr>
        <p:sp>
          <p:nvSpPr>
            <p:cNvPr id="6" name="Rechteck 53"/>
            <p:cNvSpPr/>
            <p:nvPr/>
          </p:nvSpPr>
          <p:spPr>
            <a:xfrm>
              <a:off x="1299560" y="5348766"/>
              <a:ext cx="285752" cy="2857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hteck 54"/>
            <p:cNvSpPr/>
            <p:nvPr/>
          </p:nvSpPr>
          <p:spPr>
            <a:xfrm>
              <a:off x="2775945" y="5348766"/>
              <a:ext cx="285752" cy="28575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hteck 55"/>
            <p:cNvSpPr/>
            <p:nvPr/>
          </p:nvSpPr>
          <p:spPr>
            <a:xfrm>
              <a:off x="4442832" y="5348766"/>
              <a:ext cx="285752" cy="2857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56"/>
            <p:cNvSpPr/>
            <p:nvPr/>
          </p:nvSpPr>
          <p:spPr>
            <a:xfrm>
              <a:off x="6014468" y="5348766"/>
              <a:ext cx="285752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feld 65"/>
            <p:cNvSpPr txBox="1"/>
            <p:nvPr/>
          </p:nvSpPr>
          <p:spPr>
            <a:xfrm>
              <a:off x="1621157" y="5348766"/>
              <a:ext cx="535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</a:t>
              </a:r>
            </a:p>
          </p:txBody>
        </p:sp>
        <p:sp>
          <p:nvSpPr>
            <p:cNvPr id="19" name="Textfeld 66"/>
            <p:cNvSpPr txBox="1"/>
            <p:nvPr/>
          </p:nvSpPr>
          <p:spPr>
            <a:xfrm>
              <a:off x="3074803" y="5348766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Adhoc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feld 67"/>
            <p:cNvSpPr txBox="1"/>
            <p:nvPr/>
          </p:nvSpPr>
          <p:spPr>
            <a:xfrm>
              <a:off x="4744104" y="5357519"/>
              <a:ext cx="746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feld 68"/>
            <p:cNvSpPr txBox="1"/>
            <p:nvPr/>
          </p:nvSpPr>
          <p:spPr>
            <a:xfrm>
              <a:off x="6300220" y="5357519"/>
              <a:ext cx="715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</a:p>
          </p:txBody>
        </p:sp>
      </p:grpSp>
      <p:sp>
        <p:nvSpPr>
          <p:cNvPr id="22" name="Rechteck 69"/>
          <p:cNvSpPr/>
          <p:nvPr/>
        </p:nvSpPr>
        <p:spPr>
          <a:xfrm>
            <a:off x="2085660" y="3852697"/>
            <a:ext cx="357190" cy="285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72"/>
          <p:cNvSpPr/>
          <p:nvPr/>
        </p:nvSpPr>
        <p:spPr>
          <a:xfrm>
            <a:off x="1156966" y="2979064"/>
            <a:ext cx="935284" cy="115938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feld 73"/>
          <p:cNvSpPr txBox="1"/>
          <p:nvPr/>
        </p:nvSpPr>
        <p:spPr>
          <a:xfrm>
            <a:off x="1161685" y="2428561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happen?</a:t>
            </a:r>
          </a:p>
        </p:txBody>
      </p:sp>
      <p:sp>
        <p:nvSpPr>
          <p:cNvPr id="40" name="Textfeld 87"/>
          <p:cNvSpPr txBox="1"/>
          <p:nvPr/>
        </p:nvSpPr>
        <p:spPr>
          <a:xfrm>
            <a:off x="1022781" y="4152956"/>
            <a:ext cx="150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pre-defined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" name="Textfeld 90"/>
          <p:cNvSpPr txBox="1"/>
          <p:nvPr/>
        </p:nvSpPr>
        <p:spPr>
          <a:xfrm>
            <a:off x="984906" y="4877884"/>
            <a:ext cx="581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41711" y="2134056"/>
            <a:ext cx="1535107" cy="3020827"/>
            <a:chOff x="2641711" y="2134056"/>
            <a:chExt cx="1535107" cy="3020827"/>
          </a:xfrm>
        </p:grpSpPr>
        <p:sp>
          <p:nvSpPr>
            <p:cNvPr id="11" name="Rechteck 58"/>
            <p:cNvSpPr/>
            <p:nvPr/>
          </p:nvSpPr>
          <p:spPr>
            <a:xfrm>
              <a:off x="2676620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62"/>
            <p:cNvSpPr txBox="1"/>
            <p:nvPr/>
          </p:nvSpPr>
          <p:spPr>
            <a:xfrm>
              <a:off x="3051129" y="2134056"/>
              <a:ext cx="795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  <p:sp>
          <p:nvSpPr>
            <p:cNvPr id="23" name="Rechteck 70"/>
            <p:cNvSpPr/>
            <p:nvPr/>
          </p:nvSpPr>
          <p:spPr>
            <a:xfrm>
              <a:off x="2793450" y="3550568"/>
              <a:ext cx="935284" cy="587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hteck 71"/>
            <p:cNvSpPr/>
            <p:nvPr/>
          </p:nvSpPr>
          <p:spPr>
            <a:xfrm>
              <a:off x="2793450" y="2989950"/>
              <a:ext cx="935284" cy="56061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74"/>
            <p:cNvSpPr txBox="1"/>
            <p:nvPr/>
          </p:nvSpPr>
          <p:spPr>
            <a:xfrm>
              <a:off x="2720683" y="2419808"/>
              <a:ext cx="1387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happen?</a:t>
              </a:r>
            </a:p>
          </p:txBody>
        </p:sp>
        <p:sp>
          <p:nvSpPr>
            <p:cNvPr id="36" name="Rechteck 83"/>
            <p:cNvSpPr/>
            <p:nvPr/>
          </p:nvSpPr>
          <p:spPr>
            <a:xfrm>
              <a:off x="3722144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feld 86"/>
            <p:cNvSpPr txBox="1"/>
            <p:nvPr/>
          </p:nvSpPr>
          <p:spPr>
            <a:xfrm>
              <a:off x="2674299" y="4161709"/>
              <a:ext cx="14864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ad-hoc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4" name="Textfeld 91"/>
            <p:cNvSpPr txBox="1"/>
            <p:nvPr/>
          </p:nvSpPr>
          <p:spPr>
            <a:xfrm>
              <a:off x="2641711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84785" y="2134056"/>
            <a:ext cx="1535107" cy="3029580"/>
            <a:chOff x="4284785" y="2134056"/>
            <a:chExt cx="1535107" cy="3029580"/>
          </a:xfrm>
        </p:grpSpPr>
        <p:sp>
          <p:nvSpPr>
            <p:cNvPr id="12" name="Rechteck 59"/>
            <p:cNvSpPr/>
            <p:nvPr/>
          </p:nvSpPr>
          <p:spPr>
            <a:xfrm>
              <a:off x="4319694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feld 63"/>
            <p:cNvSpPr txBox="1"/>
            <p:nvPr/>
          </p:nvSpPr>
          <p:spPr>
            <a:xfrm>
              <a:off x="4582337" y="2134056"/>
              <a:ext cx="1033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Forecasting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75"/>
            <p:cNvSpPr txBox="1"/>
            <p:nvPr/>
          </p:nvSpPr>
          <p:spPr>
            <a:xfrm>
              <a:off x="4347687" y="2419808"/>
              <a:ext cx="1396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will happen?</a:t>
              </a:r>
            </a:p>
          </p:txBody>
        </p:sp>
        <p:sp>
          <p:nvSpPr>
            <p:cNvPr id="30" name="Rechteck 77"/>
            <p:cNvSpPr/>
            <p:nvPr/>
          </p:nvSpPr>
          <p:spPr>
            <a:xfrm>
              <a:off x="4429934" y="3781259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hteck 78"/>
            <p:cNvSpPr/>
            <p:nvPr/>
          </p:nvSpPr>
          <p:spPr>
            <a:xfrm>
              <a:off x="4429934" y="3338813"/>
              <a:ext cx="935284" cy="44244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79"/>
            <p:cNvSpPr/>
            <p:nvPr/>
          </p:nvSpPr>
          <p:spPr>
            <a:xfrm>
              <a:off x="4429934" y="2971260"/>
              <a:ext cx="935284" cy="39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84"/>
            <p:cNvSpPr/>
            <p:nvPr/>
          </p:nvSpPr>
          <p:spPr>
            <a:xfrm>
              <a:off x="5371808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feld 88"/>
            <p:cNvSpPr txBox="1"/>
            <p:nvPr/>
          </p:nvSpPr>
          <p:spPr>
            <a:xfrm>
              <a:off x="4289592" y="4162287"/>
              <a:ext cx="15291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Extension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model (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  <p:sp>
          <p:nvSpPr>
            <p:cNvPr id="45" name="Textfeld 92"/>
            <p:cNvSpPr txBox="1"/>
            <p:nvPr/>
          </p:nvSpPr>
          <p:spPr>
            <a:xfrm>
              <a:off x="4284785" y="4886637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14128" y="2134056"/>
            <a:ext cx="1548838" cy="3020827"/>
            <a:chOff x="5914128" y="2134056"/>
            <a:chExt cx="1548838" cy="3020827"/>
          </a:xfrm>
        </p:grpSpPr>
        <p:sp>
          <p:nvSpPr>
            <p:cNvPr id="13" name="Rechteck 60"/>
            <p:cNvSpPr/>
            <p:nvPr/>
          </p:nvSpPr>
          <p:spPr>
            <a:xfrm>
              <a:off x="5962768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feld 64"/>
            <p:cNvSpPr txBox="1"/>
            <p:nvPr/>
          </p:nvSpPr>
          <p:spPr>
            <a:xfrm>
              <a:off x="6101655" y="2134056"/>
              <a:ext cx="126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BI</a:t>
              </a:r>
            </a:p>
          </p:txBody>
        </p:sp>
        <p:sp>
          <p:nvSpPr>
            <p:cNvPr id="29" name="Textfeld 76"/>
            <p:cNvSpPr txBox="1"/>
            <p:nvPr/>
          </p:nvSpPr>
          <p:spPr>
            <a:xfrm>
              <a:off x="6138220" y="2419808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happens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33" name="Rechteck 80"/>
            <p:cNvSpPr/>
            <p:nvPr/>
          </p:nvSpPr>
          <p:spPr>
            <a:xfrm>
              <a:off x="6069870" y="3852697"/>
              <a:ext cx="935284" cy="291372"/>
            </a:xfrm>
            <a:prstGeom prst="rect">
              <a:avLst/>
            </a:prstGeom>
            <a:solidFill>
              <a:srgbClr val="B2E9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81"/>
            <p:cNvSpPr/>
            <p:nvPr/>
          </p:nvSpPr>
          <p:spPr>
            <a:xfrm>
              <a:off x="6069870" y="3352631"/>
              <a:ext cx="93528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82"/>
            <p:cNvSpPr/>
            <p:nvPr/>
          </p:nvSpPr>
          <p:spPr>
            <a:xfrm>
              <a:off x="6069870" y="3066879"/>
              <a:ext cx="935284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hteck 85"/>
            <p:cNvSpPr/>
            <p:nvPr/>
          </p:nvSpPr>
          <p:spPr>
            <a:xfrm>
              <a:off x="7005154" y="2980225"/>
              <a:ext cx="360000" cy="116665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89"/>
            <p:cNvSpPr txBox="1"/>
            <p:nvPr/>
          </p:nvSpPr>
          <p:spPr>
            <a:xfrm>
              <a:off x="5957443" y="4169359"/>
              <a:ext cx="14911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ad-hoc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6" name="Textfeld 93"/>
            <p:cNvSpPr txBox="1"/>
            <p:nvPr/>
          </p:nvSpPr>
          <p:spPr>
            <a:xfrm>
              <a:off x="5914128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  <p:sp>
          <p:nvSpPr>
            <p:cNvPr id="47" name="Rechteck 94"/>
            <p:cNvSpPr/>
            <p:nvPr/>
          </p:nvSpPr>
          <p:spPr>
            <a:xfrm>
              <a:off x="6071160" y="3767692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hteck 95"/>
            <p:cNvSpPr/>
            <p:nvPr/>
          </p:nvSpPr>
          <p:spPr>
            <a:xfrm>
              <a:off x="6071160" y="3356743"/>
              <a:ext cx="935284" cy="410949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eck 96"/>
            <p:cNvSpPr/>
            <p:nvPr/>
          </p:nvSpPr>
          <p:spPr>
            <a:xfrm>
              <a:off x="6071160" y="2980226"/>
              <a:ext cx="935284" cy="39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66892" y="3671830"/>
            <a:ext cx="132139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Column stores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(multi-stage)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buffers</a:t>
            </a:r>
          </a:p>
        </p:txBody>
      </p:sp>
    </p:spTree>
    <p:extLst>
      <p:ext uri="{BB962C8B-B14F-4D97-AF65-F5344CB8AC3E}">
        <p14:creationId xmlns:p14="http://schemas.microsoft.com/office/powerpoint/2010/main" val="40548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1636" cy="4941101"/>
          </a:xfrm>
        </p:spPr>
        <p:txBody>
          <a:bodyPr/>
          <a:lstStyle/>
          <a:p>
            <a:r>
              <a:rPr lang="en-US" dirty="0"/>
              <a:t>Task: Given below ER diagram, create a ROLAP star schema. Data types </a:t>
            </a:r>
            <a:br>
              <a:rPr lang="en-US" dirty="0"/>
            </a:br>
            <a:r>
              <a:rPr lang="en-US" dirty="0"/>
              <a:t>can be ignored, but indicate PK and FK constraints. (</a:t>
            </a:r>
            <a:r>
              <a:rPr lang="en-US" dirty="0">
                <a:solidFill>
                  <a:srgbClr val="7889FB"/>
                </a:solidFill>
              </a:rPr>
              <a:t>9/100</a:t>
            </a:r>
            <a:r>
              <a:rPr lang="en-US" dirty="0"/>
              <a:t> points)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85347" y="638271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Feb 08, 2021]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2" y="2067440"/>
            <a:ext cx="4040329" cy="1771030"/>
          </a:xfrm>
          <a:prstGeom prst="rect">
            <a:avLst/>
          </a:prstGeom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229224" y="3832989"/>
            <a:ext cx="1417591" cy="1308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</a:p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</a:p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219176" y="3167626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(fact table)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379268" y="2524939"/>
            <a:ext cx="1425110" cy="130805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540797" y="2199199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379135" y="4364522"/>
            <a:ext cx="1425110" cy="1308050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540664" y="4038782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Dates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281948" y="3937878"/>
            <a:ext cx="1425110" cy="2277547"/>
          </a:xfrm>
          <a:prstGeom prst="rect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ProfFName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ProfLName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443477" y="3586851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</a:p>
        </p:txBody>
      </p:sp>
      <p:cxnSp>
        <p:nvCxnSpPr>
          <p:cNvPr id="30" name="Straight Arrow Connector 29"/>
          <p:cNvCxnSpPr>
            <a:endCxn id="24" idx="1"/>
          </p:cNvCxnSpPr>
          <p:nvPr/>
        </p:nvCxnSpPr>
        <p:spPr>
          <a:xfrm flipV="1">
            <a:off x="6646815" y="3178964"/>
            <a:ext cx="732453" cy="8188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1"/>
          </p:cNvCxnSpPr>
          <p:nvPr/>
        </p:nvCxnSpPr>
        <p:spPr>
          <a:xfrm>
            <a:off x="6638443" y="4692859"/>
            <a:ext cx="740692" cy="325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3"/>
          </p:cNvCxnSpPr>
          <p:nvPr/>
        </p:nvCxnSpPr>
        <p:spPr>
          <a:xfrm flipH="1">
            <a:off x="4707058" y="4364522"/>
            <a:ext cx="522166" cy="71213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Extraction, Transformation, Loading </a:t>
            </a:r>
            <a:br>
              <a:rPr lang="en-US" dirty="0"/>
            </a:br>
            <a:r>
              <a:rPr lang="en-US" dirty="0"/>
              <a:t>(ETL)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0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Extract-Transform-Load (ETL)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ETL process refers to the overall process of obtaining data from the source systems, cleaning and transforming it, and loading it into the DWH </a:t>
            </a:r>
          </a:p>
          <a:p>
            <a:pPr lvl="1"/>
            <a:r>
              <a:rPr lang="en-US" dirty="0"/>
              <a:t>Subsumes many integration and cleaning techniques</a:t>
            </a:r>
          </a:p>
          <a:p>
            <a:pPr lvl="1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ETL</a:t>
            </a:r>
          </a:p>
          <a:p>
            <a:pPr lvl="1"/>
            <a:r>
              <a:rPr lang="en-US" dirty="0"/>
              <a:t>Extract data from heterogeneous sources</a:t>
            </a:r>
          </a:p>
          <a:p>
            <a:pPr lvl="1"/>
            <a:r>
              <a:rPr lang="en-US" dirty="0"/>
              <a:t>Transform data via dedicated data flows or in staging area</a:t>
            </a:r>
          </a:p>
          <a:p>
            <a:pPr lvl="1"/>
            <a:r>
              <a:rPr lang="en-US" dirty="0"/>
              <a:t>Load cleaned and transformed data into DWH</a:t>
            </a: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ELT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Extract data from heterogeneous sources</a:t>
            </a:r>
          </a:p>
          <a:p>
            <a:pPr lvl="1"/>
            <a:r>
              <a:rPr lang="en-US" dirty="0"/>
              <a:t>Load raw data directly into DWH</a:t>
            </a:r>
          </a:p>
          <a:p>
            <a:pPr lvl="1"/>
            <a:r>
              <a:rPr lang="en-US" dirty="0"/>
              <a:t>Perform data transformations inside the DWH via SQL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allows for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automatic optimization of execution plans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</p:spTree>
    <p:extLst>
      <p:ext uri="{BB962C8B-B14F-4D97-AF65-F5344CB8AC3E}">
        <p14:creationId xmlns:p14="http://schemas.microsoft.com/office/powerpoint/2010/main" val="23738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Heterogeneity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29058" y="1624203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72198" y="229736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57356" y="2310638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5786" y="3267277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17560" y="3254006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0" name="Gerade Verbindung mit Pfeil 9"/>
          <p:cNvCxnSpPr>
            <a:stCxn id="5" idx="2"/>
            <a:endCxn id="7" idx="0"/>
          </p:cNvCxnSpPr>
          <p:nvPr/>
        </p:nvCxnSpPr>
        <p:spPr bwMode="auto">
          <a:xfrm flipH="1">
            <a:off x="2893207" y="1993535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Gerade Verbindung mit Pfeil 10"/>
          <p:cNvCxnSpPr>
            <a:stCxn id="5" idx="2"/>
            <a:endCxn id="6" idx="0"/>
          </p:cNvCxnSpPr>
          <p:nvPr/>
        </p:nvCxnSpPr>
        <p:spPr bwMode="auto">
          <a:xfrm>
            <a:off x="4964909" y="1993535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Gerade Verbindung mit Pfeil 11"/>
          <p:cNvCxnSpPr>
            <a:stCxn id="7" idx="2"/>
            <a:endCxn id="9" idx="0"/>
          </p:cNvCxnSpPr>
          <p:nvPr/>
        </p:nvCxnSpPr>
        <p:spPr bwMode="auto">
          <a:xfrm>
            <a:off x="2893207" y="2956969"/>
            <a:ext cx="156020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Gerade Verbindung mit Pfeil 12"/>
          <p:cNvCxnSpPr>
            <a:stCxn id="7" idx="2"/>
            <a:endCxn id="8" idx="0"/>
          </p:cNvCxnSpPr>
          <p:nvPr/>
        </p:nvCxnSpPr>
        <p:spPr bwMode="auto">
          <a:xfrm flipH="1">
            <a:off x="1821637" y="2956969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34343" y="3913606"/>
            <a:ext cx="3652796" cy="2429138"/>
            <a:chOff x="618855" y="3913607"/>
            <a:chExt cx="3082389" cy="2280676"/>
          </a:xfrm>
        </p:grpSpPr>
        <p:sp>
          <p:nvSpPr>
            <p:cNvPr id="14" name="Textfeld 13"/>
            <p:cNvSpPr txBox="1"/>
            <p:nvPr/>
          </p:nvSpPr>
          <p:spPr>
            <a:xfrm>
              <a:off x="618855" y="4064193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1. Synonyms/Homonyms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(Instructor vs lecturer)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42910" y="4602574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 12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hr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vs 12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hr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42910" y="5101511"/>
              <a:ext cx="2357454" cy="317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3. Union Types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(String,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urls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42909" y="5388392"/>
              <a:ext cx="3058335" cy="31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(Units/Credits)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42910" y="5674144"/>
              <a:ext cx="2357454" cy="52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Databse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vs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Datenbank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26" name="Gerade Verbindung mit Pfeil 25"/>
            <p:cNvCxnSpPr/>
            <p:nvPr/>
          </p:nvCxnSpPr>
          <p:spPr bwMode="auto">
            <a:xfrm>
              <a:off x="1957592" y="3913607"/>
              <a:ext cx="0" cy="225877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442324" y="3932384"/>
            <a:ext cx="2357454" cy="1808964"/>
            <a:chOff x="3000364" y="3932384"/>
            <a:chExt cx="2357454" cy="1808964"/>
          </a:xfrm>
        </p:grpSpPr>
        <p:sp>
          <p:nvSpPr>
            <p:cNvPr id="19" name="Textfeld 18"/>
            <p:cNvSpPr txBox="1"/>
            <p:nvPr/>
          </p:nvSpPr>
          <p:spPr>
            <a:xfrm>
              <a:off x="3000364" y="4338847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6. Nulls (Missing Values)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000364" y="464323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000364" y="4910351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(Concept does not exist)</a:t>
              </a:r>
            </a:p>
          </p:txBody>
        </p:sp>
        <p:cxnSp>
          <p:nvCxnSpPr>
            <p:cNvPr id="27" name="Gerade Verbindung mit Pfeil 26"/>
            <p:cNvCxnSpPr>
              <a:endCxn id="19" idx="0"/>
            </p:cNvCxnSpPr>
            <p:nvPr/>
          </p:nvCxnSpPr>
          <p:spPr bwMode="auto">
            <a:xfrm>
              <a:off x="4165760" y="3932384"/>
              <a:ext cx="13331" cy="40646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5857884" y="2943698"/>
            <a:ext cx="2500330" cy="3109661"/>
            <a:chOff x="5857884" y="2943698"/>
            <a:chExt cx="2500330" cy="3109661"/>
          </a:xfrm>
        </p:grpSpPr>
        <p:sp>
          <p:nvSpPr>
            <p:cNvPr id="22" name="Textfeld 21"/>
            <p:cNvSpPr txBox="1"/>
            <p:nvPr/>
          </p:nvSpPr>
          <p:spPr>
            <a:xfrm>
              <a:off x="5857884" y="4338847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929322" y="485754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929322" y="518283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11. Attribute name does not define semantics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929322" y="5714805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</a:p>
          </p:txBody>
        </p:sp>
        <p:cxnSp>
          <p:nvCxnSpPr>
            <p:cNvPr id="28" name="Gerade Verbindung mit Pfeil 27"/>
            <p:cNvCxnSpPr>
              <a:stCxn id="6" idx="2"/>
              <a:endCxn id="22" idx="0"/>
            </p:cNvCxnSpPr>
            <p:nvPr/>
          </p:nvCxnSpPr>
          <p:spPr bwMode="auto">
            <a:xfrm>
              <a:off x="7108049" y="2943698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720" y="764091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4662435" y="643510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Integration Approaches.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94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1712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– Planning and 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Architecture, Flows, and Schemas</a:t>
            </a:r>
          </a:p>
          <a:p>
            <a:pPr lvl="1"/>
            <a:r>
              <a:rPr lang="en-US" dirty="0"/>
              <a:t>#1 Plan requirements, architecture, tools </a:t>
            </a:r>
          </a:p>
          <a:p>
            <a:pPr lvl="1"/>
            <a:r>
              <a:rPr lang="en-US" dirty="0"/>
              <a:t>#2 Design high-level integration flows (systems, integration jobs)</a:t>
            </a:r>
          </a:p>
          <a:p>
            <a:pPr lvl="1"/>
            <a:r>
              <a:rPr lang="en-US" dirty="0"/>
              <a:t>#3 Data understanding (copy/code books, meta data)</a:t>
            </a:r>
          </a:p>
          <a:p>
            <a:pPr lvl="1"/>
            <a:r>
              <a:rPr lang="en-US" dirty="0"/>
              <a:t>#4 Design dimension loading (static, dynamic </a:t>
            </a:r>
            <a:r>
              <a:rPr lang="en-US" dirty="0" err="1"/>
              <a:t>incl</a:t>
            </a:r>
            <a:r>
              <a:rPr lang="en-US" dirty="0"/>
              <a:t> keys)</a:t>
            </a:r>
          </a:p>
          <a:p>
            <a:pPr lvl="1"/>
            <a:r>
              <a:rPr lang="en-US" dirty="0"/>
              <a:t>#5 Design fact table loading</a:t>
            </a:r>
          </a:p>
          <a:p>
            <a:r>
              <a:rPr lang="en-US" dirty="0"/>
              <a:t>Data Integration and Cleaning</a:t>
            </a:r>
          </a:p>
          <a:p>
            <a:pPr lvl="1"/>
            <a:r>
              <a:rPr lang="en-US" dirty="0"/>
              <a:t>#5 Types of data sources (snapshot, APIs, query language, logs) </a:t>
            </a:r>
          </a:p>
          <a:p>
            <a:pPr lvl="1"/>
            <a:r>
              <a:rPr lang="en-US" dirty="0"/>
              <a:t>#6 Prepare schema mappings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#7 Change data capture and incremental loading (diff, aggregates)</a:t>
            </a:r>
          </a:p>
          <a:p>
            <a:pPr lvl="1"/>
            <a:r>
              <a:rPr lang="en-US" dirty="0"/>
              <a:t>#8 Transformations, enrichments, and deduplication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05 Entity Linking</a:t>
            </a:r>
            <a:endParaRPr lang="en-US" b="1" dirty="0"/>
          </a:p>
          <a:p>
            <a:pPr lvl="1"/>
            <a:r>
              <a:rPr lang="en-US" dirty="0"/>
              <a:t>#9 Data validation and cleansing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</a:t>
            </a:r>
          </a:p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#10 Partitioning schemes for loaded data (e.g., per month)</a:t>
            </a:r>
          </a:p>
          <a:p>
            <a:pPr lvl="1"/>
            <a:r>
              <a:rPr lang="en-US" dirty="0"/>
              <a:t>#11 Materialized views and incremental maintenance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Grading </a:t>
            </a:r>
          </a:p>
          <a:p>
            <a:pPr lvl="1"/>
            <a:r>
              <a:rPr lang="en-US" dirty="0"/>
              <a:t>Mandatory Exercise of 30% </a:t>
            </a:r>
          </a:p>
          <a:p>
            <a:pPr lvl="1"/>
            <a:r>
              <a:rPr lang="en-US" dirty="0"/>
              <a:t>Final Exam of 70% on </a:t>
            </a:r>
            <a:r>
              <a:rPr lang="en-US" b="1" dirty="0">
                <a:solidFill>
                  <a:schemeClr val="accent1"/>
                </a:solidFill>
              </a:rPr>
              <a:t>7th Feb 2025 </a:t>
            </a:r>
            <a:r>
              <a:rPr lang="en-US" dirty="0"/>
              <a:t>15:00 - 17:00 in HS i12</a:t>
            </a:r>
          </a:p>
          <a:p>
            <a:pPr lvl="1"/>
            <a:r>
              <a:rPr lang="en-US" dirty="0"/>
              <a:t>Possibility of an early exam for Erasmus and Exchange student</a:t>
            </a:r>
          </a:p>
          <a:p>
            <a:pPr lvl="2"/>
            <a:r>
              <a:rPr lang="en-US" dirty="0"/>
              <a:t>Written/oral</a:t>
            </a:r>
          </a:p>
          <a:p>
            <a:pPr lvl="2"/>
            <a:r>
              <a:rPr lang="en-US" dirty="0"/>
              <a:t>Announcement by the end of the year</a:t>
            </a:r>
          </a:p>
          <a:p>
            <a:r>
              <a:rPr lang="en-US" dirty="0"/>
              <a:t>#4 Office Hours</a:t>
            </a:r>
          </a:p>
          <a:p>
            <a:pPr lvl="1"/>
            <a:r>
              <a:rPr lang="en-US" dirty="0"/>
              <a:t>By appointment</a:t>
            </a:r>
          </a:p>
          <a:p>
            <a:pPr lvl="1" fontAlgn="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2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Change Data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Monitoring operations of data sources for detecting changes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Explicit Messages/Triggers</a:t>
            </a:r>
          </a:p>
          <a:p>
            <a:pPr lvl="1"/>
            <a:r>
              <a:rPr lang="en-US" dirty="0"/>
              <a:t>Setup update propagation from the source systems to middleware</a:t>
            </a:r>
          </a:p>
          <a:p>
            <a:pPr lvl="1"/>
            <a:r>
              <a:rPr lang="en-US" dirty="0"/>
              <a:t>Asynchronously propagate the updates into the DWH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Log-based Capture</a:t>
            </a:r>
          </a:p>
          <a:p>
            <a:pPr lvl="1"/>
            <a:r>
              <a:rPr lang="en-US" dirty="0"/>
              <a:t>Parse system logs / provenance to retrieve changes since last loading</a:t>
            </a:r>
          </a:p>
          <a:p>
            <a:pPr lvl="1"/>
            <a:r>
              <a:rPr lang="en-US" dirty="0"/>
              <a:t>Sometimes combined w/ replication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03 </a:t>
            </a:r>
            <a:r>
              <a:rPr lang="en-US" b="1" dirty="0" err="1">
                <a:solidFill>
                  <a:srgbClr val="7889FB"/>
                </a:solidFill>
              </a:rPr>
              <a:t>MoM</a:t>
            </a:r>
            <a:r>
              <a:rPr lang="en-US" b="1" dirty="0">
                <a:solidFill>
                  <a:srgbClr val="7889FB"/>
                </a:solidFill>
              </a:rPr>
              <a:t>, EAI, and Replication</a:t>
            </a:r>
          </a:p>
          <a:p>
            <a:pPr lvl="1"/>
            <a:r>
              <a:rPr lang="en-US" dirty="0"/>
              <a:t>Leverage explicit audit columns or internal timestamps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Snapshot Differences</a:t>
            </a:r>
          </a:p>
          <a:p>
            <a:pPr lvl="1"/>
            <a:r>
              <a:rPr lang="en-US" dirty="0"/>
              <a:t>Compute difference between old and new snapshot (e.g., files) before loading</a:t>
            </a:r>
          </a:p>
          <a:p>
            <a:pPr lvl="1"/>
            <a:r>
              <a:rPr lang="en-US" dirty="0"/>
              <a:t>Broadly applicable but more expensive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73" y="958645"/>
            <a:ext cx="3587929" cy="4013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ETL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Flows</a:t>
            </a:r>
            <a:br>
              <a:rPr lang="en-US" dirty="0"/>
            </a:br>
            <a:r>
              <a:rPr lang="en-US" b="0" dirty="0"/>
              <a:t>(</a:t>
            </a:r>
            <a:r>
              <a:rPr lang="de-DE" dirty="0">
                <a:solidFill>
                  <a:srgbClr val="7889FB"/>
                </a:solidFill>
              </a:rPr>
              <a:t>Pentaho Data Integration</a:t>
            </a:r>
            <a:r>
              <a:rPr lang="de-DE" b="0" dirty="0"/>
              <a:t>,</a:t>
            </a:r>
            <a:br>
              <a:rPr lang="de-DE" b="0" dirty="0"/>
            </a:br>
            <a:r>
              <a:rPr lang="de-DE" b="0" dirty="0"/>
              <a:t>since 2015 Hitachi)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Tools</a:t>
            </a:r>
          </a:p>
          <a:p>
            <a:pPr lvl="1"/>
            <a:r>
              <a:rPr lang="en-US" dirty="0"/>
              <a:t>IBM IS, </a:t>
            </a:r>
            <a:r>
              <a:rPr lang="en-US" dirty="0" err="1"/>
              <a:t>Informatica</a:t>
            </a:r>
            <a:r>
              <a:rPr lang="en-US" dirty="0"/>
              <a:t>, SAP BO, MS Integration Services</a:t>
            </a:r>
          </a:p>
          <a:p>
            <a:pPr lvl="1"/>
            <a:r>
              <a:rPr lang="en-US" dirty="0"/>
              <a:t>Open Source: Pentaho Data Integration, </a:t>
            </a:r>
            <a:r>
              <a:rPr lang="en-US" dirty="0" err="1"/>
              <a:t>Scriptella</a:t>
            </a:r>
            <a:r>
              <a:rPr lang="en-US" dirty="0"/>
              <a:t> ETL, </a:t>
            </a:r>
            <a:r>
              <a:rPr lang="en-US" dirty="0" err="1"/>
              <a:t>CloverETL</a:t>
            </a:r>
            <a:r>
              <a:rPr lang="en-US" dirty="0"/>
              <a:t>, </a:t>
            </a:r>
            <a:r>
              <a:rPr lang="en-US" dirty="0" err="1"/>
              <a:t>Talend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4" y="2619615"/>
            <a:ext cx="1006200" cy="167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016" y="2266023"/>
            <a:ext cx="559309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139" y="2298619"/>
            <a:ext cx="561450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58953" y="3114989"/>
            <a:ext cx="225870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Boehm, Uwe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Wloka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GCIP: exploiting the generation and optimization of integration processes.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927" y="1004833"/>
            <a:ext cx="214094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Kevin Wilkinson,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Jovanovic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xPAD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analytic data flows.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614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via Apache 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Distributed ETL pipeline processing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Extraction, Transformation, Loading (ETL)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2007" y="5338995"/>
            <a:ext cx="242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741" y="1404278"/>
            <a:ext cx="97721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76835" y="1333884"/>
            <a:ext cx="21202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Li: Building Robust ETL Pipelines with Apache Spark,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Spark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7427" y="2207558"/>
            <a:ext cx="6923314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//load csv and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postgres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 tables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csvTable</a:t>
            </a:r>
            <a:r>
              <a:rPr lang="en-US" dirty="0">
                <a:latin typeface="Consolas" panose="020B0609020204030204" pitchFamily="49" charset="0"/>
              </a:rPr>
              <a:t> = spark.</a:t>
            </a:r>
            <a:r>
              <a:rPr lang="en-US" b="1" dirty="0">
                <a:latin typeface="Consolas" panose="020B0609020204030204" pitchFamily="49" charset="0"/>
              </a:rPr>
              <a:t>read.csv</a:t>
            </a:r>
            <a:r>
              <a:rPr lang="en-US" dirty="0">
                <a:latin typeface="Consolas" panose="020B0609020204030204" pitchFamily="49" charset="0"/>
              </a:rPr>
              <a:t>("/source/path")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spark.</a:t>
            </a:r>
            <a:r>
              <a:rPr lang="en-US" b="1" dirty="0" err="1">
                <a:latin typeface="Consolas" panose="020B0609020204030204" pitchFamily="49" charset="0"/>
              </a:rPr>
              <a:t>read.format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jdbc</a:t>
            </a:r>
            <a:r>
              <a:rPr lang="en-US" dirty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url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jdbc:postgresql</a:t>
            </a:r>
            <a:r>
              <a:rPr lang="en-US" dirty="0">
                <a:latin typeface="Consolas" panose="020B0609020204030204" pitchFamily="49" charset="0"/>
              </a:rPr>
              <a:t>:...")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dbtable</a:t>
            </a:r>
            <a:r>
              <a:rPr lang="en-US" dirty="0">
                <a:latin typeface="Consolas" panose="020B0609020204030204" pitchFamily="49" charset="0"/>
              </a:rPr>
              <a:t>", "TEST.PEOPLE")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load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//join tables, filter and write as parquet</a:t>
            </a:r>
          </a:p>
          <a:p>
            <a:r>
              <a:rPr lang="en-US" dirty="0" err="1">
                <a:latin typeface="Consolas" panose="020B0609020204030204" pitchFamily="49" charset="0"/>
              </a:rPr>
              <a:t>csvTable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>
                <a:latin typeface="Consolas" panose="020B0609020204030204" pitchFamily="49" charset="0"/>
              </a:rPr>
              <a:t>("name"), "outer")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filter</a:t>
            </a:r>
            <a:r>
              <a:rPr lang="en-US" dirty="0">
                <a:latin typeface="Consolas" panose="020B0609020204030204" pitchFamily="49" charset="0"/>
              </a:rPr>
              <a:t>("id &lt;= 2999")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write.mode</a:t>
            </a:r>
            <a:r>
              <a:rPr lang="en-US" dirty="0">
                <a:latin typeface="Consolas" panose="020B0609020204030204" pitchFamily="49" charset="0"/>
              </a:rPr>
              <a:t>("overwrite")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format</a:t>
            </a:r>
            <a:r>
              <a:rPr lang="en-US" dirty="0">
                <a:latin typeface="Consolas" panose="020B0609020204030204" pitchFamily="49" charset="0"/>
              </a:rPr>
              <a:t>("parquet")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saveAsTable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outputTableName</a:t>
            </a:r>
            <a:r>
              <a:rPr lang="en-US" dirty="0">
                <a:latin typeface="Consolas" panose="020B0609020204030204" pitchFamily="49" charset="0"/>
              </a:rPr>
              <a:t>")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84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SQL/OLAP Extensions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87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Multi-Groupings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GROUP BY</a:t>
            </a:r>
          </a:p>
          <a:p>
            <a:pPr lvl="1"/>
            <a:r>
              <a:rPr lang="en-US" dirty="0"/>
              <a:t>Group tuples by </a:t>
            </a:r>
            <a:br>
              <a:rPr lang="en-US" dirty="0"/>
            </a:br>
            <a:r>
              <a:rPr lang="en-US" dirty="0"/>
              <a:t>categorical variables</a:t>
            </a:r>
          </a:p>
          <a:p>
            <a:pPr lvl="1"/>
            <a:r>
              <a:rPr lang="en-US" dirty="0"/>
              <a:t>Aggregate per group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Grouping</a:t>
            </a:r>
            <a:br>
              <a:rPr lang="en-US" dirty="0"/>
            </a:br>
            <a:r>
              <a:rPr lang="en-US" dirty="0"/>
              <a:t>Extensions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6099638" y="1405936"/>
            <a:ext cx="304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Year,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Sales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0" dirty="0">
                <a:latin typeface="Consolas" panose="020B0609020204030204" pitchFamily="49" charset="0"/>
              </a:rPr>
              <a:t>Year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9022"/>
              </p:ext>
            </p:extLst>
          </p:nvPr>
        </p:nvGraphicFramePr>
        <p:xfrm>
          <a:off x="3748349" y="1405936"/>
          <a:ext cx="2270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67372"/>
              </p:ext>
            </p:extLst>
          </p:nvPr>
        </p:nvGraphicFramePr>
        <p:xfrm>
          <a:off x="7647449" y="2380621"/>
          <a:ext cx="1307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6019184" y="251845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77252" y="4683968"/>
            <a:ext cx="2011545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GROUPING SETS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2812" y="5429226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ROLLUP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99856" y="5403659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188464" y="5065188"/>
            <a:ext cx="755652" cy="364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0"/>
          </p:cNvCxnSpPr>
          <p:nvPr/>
        </p:nvCxnSpPr>
        <p:spPr>
          <a:xfrm flipH="1" flipV="1">
            <a:off x="4999856" y="5057874"/>
            <a:ext cx="755652" cy="3457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27372" y="5867599"/>
            <a:ext cx="1511304" cy="348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</a:p>
        </p:txBody>
      </p:sp>
      <p:cxnSp>
        <p:nvCxnSpPr>
          <p:cNvPr id="29" name="Straight Arrow Connector 28"/>
          <p:cNvCxnSpPr>
            <a:stCxn id="18" idx="2"/>
            <a:endCxn id="27" idx="1"/>
          </p:cNvCxnSpPr>
          <p:nvPr/>
        </p:nvCxnSpPr>
        <p:spPr>
          <a:xfrm>
            <a:off x="3188464" y="5778012"/>
            <a:ext cx="538908" cy="2639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3"/>
            <a:endCxn id="19" idx="2"/>
          </p:cNvCxnSpPr>
          <p:nvPr/>
        </p:nvCxnSpPr>
        <p:spPr>
          <a:xfrm flipV="1">
            <a:off x="5238676" y="5752445"/>
            <a:ext cx="516832" cy="2895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31620" y="4087575"/>
            <a:ext cx="1511304" cy="3487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BY</a:t>
            </a:r>
          </a:p>
        </p:txBody>
      </p:sp>
      <p:cxnSp>
        <p:nvCxnSpPr>
          <p:cNvPr id="39" name="Straight Arrow Connector 38"/>
          <p:cNvCxnSpPr>
            <a:stCxn id="17" idx="0"/>
            <a:endCxn id="38" idx="2"/>
          </p:cNvCxnSpPr>
          <p:nvPr/>
        </p:nvCxnSpPr>
        <p:spPr>
          <a:xfrm flipV="1">
            <a:off x="4483025" y="4436361"/>
            <a:ext cx="4247" cy="247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7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Grouping by multiple group-by attribute lists w/ consistent </a:t>
            </a:r>
            <a:r>
              <a:rPr lang="en-US" dirty="0" err="1"/>
              <a:t>agg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Equivalent to multiple </a:t>
            </a:r>
            <a:r>
              <a:rPr lang="en-US" dirty="0">
                <a:latin typeface="Consolas" panose="020B0609020204030204" pitchFamily="49" charset="0"/>
              </a:rPr>
              <a:t>GROUP BY</a:t>
            </a:r>
            <a:r>
              <a:rPr lang="en-US" dirty="0"/>
              <a:t>, connected by </a:t>
            </a:r>
            <a:r>
              <a:rPr lang="en-US" dirty="0">
                <a:latin typeface="Consolas" panose="020B0609020204030204" pitchFamily="49" charset="0"/>
              </a:rPr>
              <a:t>UNION ALL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graphicFrame>
        <p:nvGraphicFramePr>
          <p:cNvPr id="5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91616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76705"/>
              </p:ext>
            </p:extLst>
          </p:nvPr>
        </p:nvGraphicFramePr>
        <p:xfrm>
          <a:off x="6146744" y="2914797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2100108" y="2599578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GROUPING SETS </a:t>
            </a:r>
            <a:b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    ((), (Year), 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01919" y="748054"/>
            <a:ext cx="354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GROUP BY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GROUPING SETS</a:t>
            </a:r>
            <a:r>
              <a:rPr lang="en-US" b="1" dirty="0">
                <a:latin typeface="Consolas" panose="020B0609020204030204" pitchFamily="49" charset="0"/>
              </a:rPr>
              <a:t> 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((&lt;attribute-list&gt;), …)</a:t>
            </a:r>
          </a:p>
        </p:txBody>
      </p:sp>
    </p:spTree>
    <p:extLst>
      <p:ext uri="{BB962C8B-B14F-4D97-AF65-F5344CB8AC3E}">
        <p14:creationId xmlns:p14="http://schemas.microsoft.com/office/powerpoint/2010/main" val="6122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Rollup </a:t>
            </a:r>
            <a:r>
              <a:rPr lang="en-US" sz="2000" dirty="0"/>
              <a:t>(see also multi-dim ops)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Hierarchical grouping along dimension hierarchy </a:t>
            </a:r>
          </a:p>
          <a:p>
            <a:pPr lvl="1"/>
            <a:r>
              <a:rPr lang="de-DE" b="1" dirty="0">
                <a:latin typeface="Consolas" panose="020B0609020204030204" pitchFamily="49" charset="0"/>
              </a:rPr>
              <a:t>GROUP BY ROLLUP</a:t>
            </a:r>
            <a:r>
              <a:rPr lang="de-DE" dirty="0">
                <a:latin typeface="Consolas" panose="020B0609020204030204" pitchFamily="49" charset="0"/>
              </a:rPr>
              <a:t> (A1,A2,A3)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 := GROUP BY GROUPING SETS((),(A1),(A1,A2),(A1,A2,A3))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5488" y="732120"/>
            <a:ext cx="274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  (&lt;attribute-list&gt;) </a:t>
            </a:r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96439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80652"/>
              </p:ext>
            </p:extLst>
          </p:nvPr>
        </p:nvGraphicFramePr>
        <p:xfrm>
          <a:off x="6146744" y="2914797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999625" y="303165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Rollup, cont. and 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dirty="0"/>
              <a:t>Aggregation towers for (semi-)additive </a:t>
            </a:r>
            <a:br>
              <a:rPr lang="en-US" dirty="0"/>
            </a:br>
            <a:r>
              <a:rPr lang="en-US" dirty="0"/>
              <a:t>aggregation functions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GROUPING Semantics</a:t>
            </a:r>
          </a:p>
          <a:p>
            <a:pPr lvl="1"/>
            <a:r>
              <a:rPr lang="en-US" dirty="0"/>
              <a:t>With ROLLUP or CUBE to identify aggregates</a:t>
            </a:r>
          </a:p>
          <a:p>
            <a:pPr lvl="1"/>
            <a:r>
              <a:rPr lang="en-US" dirty="0"/>
              <a:t>NULL group vs NULL due to aggregation</a:t>
            </a:r>
          </a:p>
          <a:p>
            <a:pPr lvl="1"/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976958" y="275481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0300" y="1022285"/>
            <a:ext cx="2444608" cy="2714104"/>
            <a:chOff x="5710300" y="1022285"/>
            <a:chExt cx="2444608" cy="2714104"/>
          </a:xfrm>
        </p:grpSpPr>
        <p:cxnSp>
          <p:nvCxnSpPr>
            <p:cNvPr id="6" name="Gerade Verbindung 9"/>
            <p:cNvCxnSpPr>
              <a:endCxn id="7" idx="2"/>
            </p:cNvCxnSpPr>
            <p:nvPr/>
          </p:nvCxnSpPr>
          <p:spPr>
            <a:xfrm flipV="1">
              <a:off x="6898175" y="3141861"/>
              <a:ext cx="6641" cy="241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/>
            <p:cNvSpPr txBox="1"/>
            <p:nvPr/>
          </p:nvSpPr>
          <p:spPr>
            <a:xfrm>
              <a:off x="5710300" y="2815909"/>
              <a:ext cx="238903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Year,Quarter;sum()</a:t>
              </a:r>
            </a:p>
          </p:txBody>
        </p:sp>
        <p:sp>
          <p:nvSpPr>
            <p:cNvPr id="8" name="Textfeld 10"/>
            <p:cNvSpPr txBox="1"/>
            <p:nvPr/>
          </p:nvSpPr>
          <p:spPr>
            <a:xfrm>
              <a:off x="6527509" y="3410437"/>
              <a:ext cx="75754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9"/>
            <p:cNvCxnSpPr>
              <a:stCxn id="7" idx="0"/>
              <a:endCxn id="12" idx="2"/>
            </p:cNvCxnSpPr>
            <p:nvPr/>
          </p:nvCxnSpPr>
          <p:spPr>
            <a:xfrm flipV="1">
              <a:off x="6904816" y="2550686"/>
              <a:ext cx="837" cy="265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/>
            <p:cNvSpPr txBox="1"/>
            <p:nvPr/>
          </p:nvSpPr>
          <p:spPr>
            <a:xfrm>
              <a:off x="5993687" y="2224734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Year;sum()</a:t>
              </a:r>
            </a:p>
          </p:txBody>
        </p:sp>
        <p:cxnSp>
          <p:nvCxnSpPr>
            <p:cNvPr id="16" name="Gerade Verbindung 9"/>
            <p:cNvCxnSpPr>
              <a:stCxn id="12" idx="0"/>
              <a:endCxn id="17" idx="2"/>
            </p:cNvCxnSpPr>
            <p:nvPr/>
          </p:nvCxnSpPr>
          <p:spPr>
            <a:xfrm flipV="1">
              <a:off x="6905653" y="1949461"/>
              <a:ext cx="1676" cy="275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0"/>
            <p:cNvSpPr txBox="1"/>
            <p:nvPr/>
          </p:nvSpPr>
          <p:spPr>
            <a:xfrm>
              <a:off x="5995363" y="1623509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sum()</a:t>
              </a:r>
            </a:p>
          </p:txBody>
        </p:sp>
        <p:sp>
          <p:nvSpPr>
            <p:cNvPr id="20" name="Textfeld 10"/>
            <p:cNvSpPr txBox="1"/>
            <p:nvPr/>
          </p:nvSpPr>
          <p:spPr>
            <a:xfrm>
              <a:off x="7451703" y="1022285"/>
              <a:ext cx="70320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Gerade Verbindung 9"/>
            <p:cNvCxnSpPr>
              <a:stCxn id="17" idx="0"/>
              <a:endCxn id="20" idx="2"/>
            </p:cNvCxnSpPr>
            <p:nvPr/>
          </p:nvCxnSpPr>
          <p:spPr>
            <a:xfrm flipV="1">
              <a:off x="6907329" y="1348237"/>
              <a:ext cx="895977" cy="275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9"/>
            <p:cNvCxnSpPr>
              <a:endCxn id="20" idx="2"/>
            </p:cNvCxnSpPr>
            <p:nvPr/>
          </p:nvCxnSpPr>
          <p:spPr>
            <a:xfrm flipV="1">
              <a:off x="7285058" y="1348237"/>
              <a:ext cx="518248" cy="960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9"/>
            <p:cNvCxnSpPr>
              <a:endCxn id="20" idx="2"/>
            </p:cNvCxnSpPr>
            <p:nvPr/>
          </p:nvCxnSpPr>
          <p:spPr>
            <a:xfrm flipV="1">
              <a:off x="7544182" y="1348237"/>
              <a:ext cx="259124" cy="1476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81"/>
          <p:cNvSpPr>
            <a:spLocks noChangeArrowheads="1"/>
          </p:cNvSpPr>
          <p:nvPr/>
        </p:nvSpPr>
        <p:spPr bwMode="auto">
          <a:xfrm>
            <a:off x="2479163" y="5049454"/>
            <a:ext cx="3194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Team,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(Revenue),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b="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GROUPING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Team)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AS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889FB"/>
                </a:solidFill>
                <a:latin typeface="Consolas" panose="020B0609020204030204" pitchFamily="49" charset="0"/>
              </a:rPr>
              <a:t>Agg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ROLLUP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(Team)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50012"/>
              </p:ext>
            </p:extLst>
          </p:nvPr>
        </p:nvGraphicFramePr>
        <p:xfrm>
          <a:off x="6216048" y="4204056"/>
          <a:ext cx="26562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27">
                  <a:extLst>
                    <a:ext uri="{9D8B030D-6E8A-4147-A177-3AD203B41FA5}">
                      <a16:colId xmlns:a16="http://schemas.microsoft.com/office/drawing/2014/main" val="924654072"/>
                    </a:ext>
                  </a:extLst>
                </a:gridCol>
                <a:gridCol w="1105771">
                  <a:extLst>
                    <a:ext uri="{9D8B030D-6E8A-4147-A177-3AD203B41FA5}">
                      <a16:colId xmlns:a16="http://schemas.microsoft.com/office/drawing/2014/main" val="3417464083"/>
                    </a:ext>
                  </a:extLst>
                </a:gridCol>
                <a:gridCol w="631869">
                  <a:extLst>
                    <a:ext uri="{9D8B030D-6E8A-4147-A177-3AD203B41FA5}">
                      <a16:colId xmlns:a16="http://schemas.microsoft.com/office/drawing/2014/main" val="162116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7670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185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9978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28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6051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Computes aggregate for all 2</a:t>
            </a:r>
            <a:r>
              <a:rPr lang="en-US" baseline="30000" dirty="0"/>
              <a:t>n</a:t>
            </a:r>
            <a:r>
              <a:rPr lang="en-US" dirty="0"/>
              <a:t> combinations </a:t>
            </a:r>
            <a:br>
              <a:rPr lang="en-US" dirty="0"/>
            </a:br>
            <a:r>
              <a:rPr lang="en-US" dirty="0"/>
              <a:t>for n grouping attributes</a:t>
            </a:r>
          </a:p>
          <a:p>
            <a:pPr lvl="1"/>
            <a:r>
              <a:rPr lang="en-US" dirty="0"/>
              <a:t>Equivalent to enumeration via </a:t>
            </a:r>
            <a:r>
              <a:rPr lang="en-US" dirty="0">
                <a:latin typeface="Consolas" panose="020B0609020204030204" pitchFamily="49" charset="0"/>
              </a:rPr>
              <a:t>GROUPING SETS</a:t>
            </a:r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1" y="735081"/>
            <a:ext cx="4436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  <a:sym typeface="Wingdings" pitchFamily="2" charset="2"/>
              </a:rPr>
              <a:t>CUBE</a:t>
            </a:r>
            <a:r>
              <a:rPr lang="de-DE" dirty="0">
                <a:latin typeface="Consolas" panose="020B0609020204030204" pitchFamily="49" charset="0"/>
              </a:rPr>
              <a:t>(&lt;attribute-list&gt;)</a:t>
            </a:r>
            <a:endParaRPr lang="de-DE" b="1" dirty="0">
              <a:latin typeface="Consolas" panose="020B0609020204030204" pitchFamily="49" charset="0"/>
              <a:sym typeface="Wingdings" pitchFamily="2" charset="2"/>
            </a:endParaRPr>
          </a:p>
        </p:txBody>
      </p:sp>
      <p:graphicFrame>
        <p:nvGraphicFramePr>
          <p:cNvPr id="6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38567"/>
              </p:ext>
            </p:extLst>
          </p:nvPr>
        </p:nvGraphicFramePr>
        <p:xfrm>
          <a:off x="1043328" y="40220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02780"/>
              </p:ext>
            </p:extLst>
          </p:nvPr>
        </p:nvGraphicFramePr>
        <p:xfrm>
          <a:off x="6146744" y="1397502"/>
          <a:ext cx="280358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552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465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019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6450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16549" y="4598466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1999625" y="303165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CUBE(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 lattice </a:t>
            </a:r>
            <a:r>
              <a:rPr lang="en-US" dirty="0"/>
              <a:t>for (semi-)additive </a:t>
            </a:r>
            <a:br>
              <a:rPr lang="en-US" dirty="0"/>
            </a:br>
            <a:r>
              <a:rPr lang="en-US" dirty="0"/>
              <a:t>aggregation functions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 multiple alternative paths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how to select the cheapest?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Recap: Physical Group-By Operators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SortGroupBy</a:t>
            </a:r>
            <a:r>
              <a:rPr lang="en-US" dirty="0">
                <a:sym typeface="Wingdings" panose="05000000000000000000" pitchFamily="2" charset="2"/>
              </a:rPr>
              <a:t> / -Aggregate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HashGroupBy</a:t>
            </a:r>
            <a:r>
              <a:rPr lang="en-US" dirty="0">
                <a:sym typeface="Wingdings" panose="05000000000000000000" pitchFamily="2" charset="2"/>
              </a:rPr>
              <a:t> / -Aggregate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Cube Implementation Strategies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#1: Some operators can share sorted order (e.g., {A,B} -&gt; {A})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#2: Subsets with different cardinality  pick smallest intermediates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sp>
        <p:nvSpPr>
          <p:cNvPr id="5" name="Textfeld 8"/>
          <p:cNvSpPr txBox="1"/>
          <p:nvPr/>
        </p:nvSpPr>
        <p:spPr>
          <a:xfrm>
            <a:off x="6776530" y="364059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{A,B,C}</a:t>
            </a:r>
          </a:p>
        </p:txBody>
      </p:sp>
      <p:cxnSp>
        <p:nvCxnSpPr>
          <p:cNvPr id="6" name="Straight Arrow Connector 5"/>
          <p:cNvCxnSpPr>
            <a:stCxn id="5" idx="0"/>
            <a:endCxn id="7" idx="2"/>
          </p:cNvCxnSpPr>
          <p:nvPr/>
        </p:nvCxnSpPr>
        <p:spPr>
          <a:xfrm flipH="1" flipV="1">
            <a:off x="6292436" y="3166276"/>
            <a:ext cx="912722" cy="4743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8"/>
          <p:cNvSpPr txBox="1"/>
          <p:nvPr/>
        </p:nvSpPr>
        <p:spPr>
          <a:xfrm>
            <a:off x="5863808" y="2858499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{A,B}</a:t>
            </a:r>
          </a:p>
        </p:txBody>
      </p:sp>
      <p:sp>
        <p:nvSpPr>
          <p:cNvPr id="8" name="Textfeld 8"/>
          <p:cNvSpPr txBox="1"/>
          <p:nvPr/>
        </p:nvSpPr>
        <p:spPr>
          <a:xfrm>
            <a:off x="6779878" y="286017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{A,C}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615566" y="286185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{B,C}</a:t>
            </a:r>
          </a:p>
        </p:txBody>
      </p:sp>
      <p:cxnSp>
        <p:nvCxnSpPr>
          <p:cNvPr id="12" name="Straight Arrow Connector 11"/>
          <p:cNvCxnSpPr>
            <a:stCxn id="5" idx="0"/>
            <a:endCxn id="8" idx="2"/>
          </p:cNvCxnSpPr>
          <p:nvPr/>
        </p:nvCxnSpPr>
        <p:spPr>
          <a:xfrm flipV="1">
            <a:off x="7205158" y="3167951"/>
            <a:ext cx="3348" cy="4726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  <a:endCxn id="9" idx="2"/>
          </p:cNvCxnSpPr>
          <p:nvPr/>
        </p:nvCxnSpPr>
        <p:spPr>
          <a:xfrm flipV="1">
            <a:off x="7205158" y="3169627"/>
            <a:ext cx="839036" cy="47096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8"/>
          <p:cNvSpPr txBox="1"/>
          <p:nvPr/>
        </p:nvSpPr>
        <p:spPr>
          <a:xfrm>
            <a:off x="5865483" y="203621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{A}</a:t>
            </a:r>
          </a:p>
        </p:txBody>
      </p:sp>
      <p:sp>
        <p:nvSpPr>
          <p:cNvPr id="19" name="Textfeld 8"/>
          <p:cNvSpPr txBox="1"/>
          <p:nvPr/>
        </p:nvSpPr>
        <p:spPr>
          <a:xfrm>
            <a:off x="6781553" y="203788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{B}</a:t>
            </a:r>
          </a:p>
        </p:txBody>
      </p:sp>
      <p:sp>
        <p:nvSpPr>
          <p:cNvPr id="20" name="Textfeld 8"/>
          <p:cNvSpPr txBox="1"/>
          <p:nvPr/>
        </p:nvSpPr>
        <p:spPr>
          <a:xfrm>
            <a:off x="7617241" y="203956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{C}</a:t>
            </a:r>
          </a:p>
        </p:txBody>
      </p:sp>
      <p:sp>
        <p:nvSpPr>
          <p:cNvPr id="21" name="Textfeld 8"/>
          <p:cNvSpPr txBox="1"/>
          <p:nvPr/>
        </p:nvSpPr>
        <p:spPr>
          <a:xfrm>
            <a:off x="6783228" y="126584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{}</a:t>
            </a:r>
          </a:p>
        </p:txBody>
      </p:sp>
      <p:cxnSp>
        <p:nvCxnSpPr>
          <p:cNvPr id="22" name="Straight Arrow Connector 21"/>
          <p:cNvCxnSpPr>
            <a:stCxn id="7" idx="0"/>
            <a:endCxn id="18" idx="2"/>
          </p:cNvCxnSpPr>
          <p:nvPr/>
        </p:nvCxnSpPr>
        <p:spPr>
          <a:xfrm flipV="1">
            <a:off x="6292436" y="2343989"/>
            <a:ext cx="1675" cy="5145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20" idx="2"/>
          </p:cNvCxnSpPr>
          <p:nvPr/>
        </p:nvCxnSpPr>
        <p:spPr>
          <a:xfrm flipV="1">
            <a:off x="8044194" y="2347340"/>
            <a:ext cx="1675" cy="5145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0"/>
            <a:endCxn id="18" idx="2"/>
          </p:cNvCxnSpPr>
          <p:nvPr/>
        </p:nvCxnSpPr>
        <p:spPr>
          <a:xfrm flipH="1" flipV="1">
            <a:off x="6294111" y="2343989"/>
            <a:ext cx="914395" cy="5161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0"/>
            <a:endCxn id="20" idx="2"/>
          </p:cNvCxnSpPr>
          <p:nvPr/>
        </p:nvCxnSpPr>
        <p:spPr>
          <a:xfrm flipV="1">
            <a:off x="7208506" y="2347340"/>
            <a:ext cx="837363" cy="5128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  <a:endCxn id="19" idx="2"/>
          </p:cNvCxnSpPr>
          <p:nvPr/>
        </p:nvCxnSpPr>
        <p:spPr>
          <a:xfrm flipV="1">
            <a:off x="6292436" y="2345664"/>
            <a:ext cx="917745" cy="51283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0"/>
            <a:endCxn id="19" idx="2"/>
          </p:cNvCxnSpPr>
          <p:nvPr/>
        </p:nvCxnSpPr>
        <p:spPr>
          <a:xfrm flipH="1" flipV="1">
            <a:off x="7210181" y="2345664"/>
            <a:ext cx="834013" cy="5161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0"/>
            <a:endCxn id="21" idx="2"/>
          </p:cNvCxnSpPr>
          <p:nvPr/>
        </p:nvCxnSpPr>
        <p:spPr>
          <a:xfrm flipV="1">
            <a:off x="6294111" y="1573619"/>
            <a:ext cx="917745" cy="4625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0"/>
            <a:endCxn id="21" idx="2"/>
          </p:cNvCxnSpPr>
          <p:nvPr/>
        </p:nvCxnSpPr>
        <p:spPr>
          <a:xfrm flipV="1">
            <a:off x="7210181" y="1573619"/>
            <a:ext cx="1675" cy="4642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0"/>
            <a:endCxn id="21" idx="2"/>
          </p:cNvCxnSpPr>
          <p:nvPr/>
        </p:nvCxnSpPr>
        <p:spPr>
          <a:xfrm flipH="1" flipV="1">
            <a:off x="7211856" y="1573619"/>
            <a:ext cx="834013" cy="4659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Data Warehousing</a:t>
            </a:r>
            <a:r>
              <a:rPr lang="en-US" dirty="0"/>
              <a:t> (DWH)</a:t>
            </a:r>
          </a:p>
          <a:p>
            <a:r>
              <a:rPr lang="en-US" dirty="0">
                <a:solidFill>
                  <a:srgbClr val="7889FB"/>
                </a:solidFill>
              </a:rPr>
              <a:t>Extraction, Transformation, Loading</a:t>
            </a:r>
            <a:r>
              <a:rPr lang="en-US" dirty="0"/>
              <a:t> (ETL)</a:t>
            </a:r>
          </a:p>
          <a:p>
            <a:r>
              <a:rPr lang="en-US" dirty="0">
                <a:solidFill>
                  <a:srgbClr val="7889FB"/>
                </a:solidFill>
              </a:rPr>
              <a:t>SQL/OLAP Extensions</a:t>
            </a:r>
          </a:p>
        </p:txBody>
      </p:sp>
      <p:pic>
        <p:nvPicPr>
          <p:cNvPr id="5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54" y="2894279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5"/>
          <p:cNvSpPr/>
          <p:nvPr/>
        </p:nvSpPr>
        <p:spPr>
          <a:xfrm>
            <a:off x="807381" y="4240407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&amp; Logical Design </a:t>
            </a:r>
          </a:p>
        </p:txBody>
      </p:sp>
      <p:sp>
        <p:nvSpPr>
          <p:cNvPr id="7" name="Chevron 6"/>
          <p:cNvSpPr/>
          <p:nvPr/>
        </p:nvSpPr>
        <p:spPr>
          <a:xfrm>
            <a:off x="2780047" y="4240407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Schema Design </a:t>
            </a:r>
          </a:p>
        </p:txBody>
      </p:sp>
      <p:sp>
        <p:nvSpPr>
          <p:cNvPr id="8" name="Chevron 7"/>
          <p:cNvSpPr/>
          <p:nvPr/>
        </p:nvSpPr>
        <p:spPr>
          <a:xfrm>
            <a:off x="4752713" y="424040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 Pipeline Design</a:t>
            </a:r>
          </a:p>
        </p:txBody>
      </p:sp>
      <p:cxnSp>
        <p:nvCxnSpPr>
          <p:cNvPr id="9" name="Straight Arrow Connector 8"/>
          <p:cNvCxnSpPr>
            <a:stCxn id="5" idx="1"/>
            <a:endCxn id="6" idx="0"/>
          </p:cNvCxnSpPr>
          <p:nvPr/>
        </p:nvCxnSpPr>
        <p:spPr>
          <a:xfrm flipH="1">
            <a:off x="1582609" y="3454246"/>
            <a:ext cx="2444945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8" idx="0"/>
          </p:cNvCxnSpPr>
          <p:nvPr/>
        </p:nvCxnSpPr>
        <p:spPr>
          <a:xfrm>
            <a:off x="5147488" y="3454246"/>
            <a:ext cx="380453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12" idx="0"/>
          </p:cNvCxnSpPr>
          <p:nvPr/>
        </p:nvCxnSpPr>
        <p:spPr>
          <a:xfrm>
            <a:off x="5147488" y="3454246"/>
            <a:ext cx="235311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725379" y="4240407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DWH Usage</a:t>
            </a:r>
          </a:p>
        </p:txBody>
      </p:sp>
      <p:cxnSp>
        <p:nvCxnSpPr>
          <p:cNvPr id="16" name="Straight Arrow Connector 15"/>
          <p:cNvCxnSpPr>
            <a:stCxn id="5" idx="1"/>
            <a:endCxn id="7" idx="0"/>
          </p:cNvCxnSpPr>
          <p:nvPr/>
        </p:nvCxnSpPr>
        <p:spPr>
          <a:xfrm flipH="1">
            <a:off x="3555275" y="3454246"/>
            <a:ext cx="47227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25379" y="5225144"/>
            <a:ext cx="191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SQL/OLAP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Data Mining,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Reporting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Problem</a:t>
            </a:r>
          </a:p>
          <a:p>
            <a:pPr lvl="1"/>
            <a:r>
              <a:rPr lang="en-US" dirty="0"/>
              <a:t>Scalar functions as well as grouping + aggregation</a:t>
            </a:r>
          </a:p>
          <a:p>
            <a:pPr lvl="1"/>
            <a:r>
              <a:rPr lang="en-US" dirty="0"/>
              <a:t>For many advanced use cases </a:t>
            </a:r>
            <a:r>
              <a:rPr lang="en-US" b="1" dirty="0">
                <a:solidFill>
                  <a:schemeClr val="accent1"/>
                </a:solidFill>
              </a:rPr>
              <a:t>not flexible enough</a:t>
            </a:r>
          </a:p>
          <a:p>
            <a:pPr lvl="1"/>
            <a:endParaRPr lang="en-US" dirty="0"/>
          </a:p>
          <a:p>
            <a:r>
              <a:rPr lang="en-US" dirty="0"/>
              <a:t>Reporting Functions</a:t>
            </a:r>
          </a:p>
          <a:p>
            <a:pPr lvl="1"/>
            <a:r>
              <a:rPr lang="en-US" dirty="0"/>
              <a:t>Separate partitioning (grouping) and aggregation via OVER</a:t>
            </a:r>
          </a:p>
          <a:p>
            <a:pPr lvl="1"/>
            <a:r>
              <a:rPr lang="en-US" dirty="0"/>
              <a:t>Allows local partitioning via windows and ranking/numbering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0" y="4005282"/>
            <a:ext cx="78501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37503" y="4129873"/>
            <a:ext cx="21101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4312" y="5134708"/>
            <a:ext cx="141681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(similar to GROUP BY)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5156478"/>
            <a:ext cx="12041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order per partition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545" y="4499205"/>
            <a:ext cx="1204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2449" y="5379214"/>
            <a:ext cx="18556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definition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current tuple</a:t>
            </a:r>
          </a:p>
        </p:txBody>
      </p:sp>
    </p:spTree>
    <p:extLst>
      <p:ext uri="{BB962C8B-B14F-4D97-AF65-F5344CB8AC3E}">
        <p14:creationId xmlns:p14="http://schemas.microsoft.com/office/powerpoint/2010/main" val="25617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– Aggregation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 </a:t>
            </a:r>
          </a:p>
          <a:p>
            <a:pPr lvl="1"/>
            <a:r>
              <a:rPr lang="en-US" dirty="0"/>
              <a:t>Operates over window and returns value for every tuple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</a:rPr>
              <a:t>RANK()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r>
              <a:rPr lang="en-US" sz="1600" dirty="0">
                <a:latin typeface="Consolas" panose="020B0609020204030204" pitchFamily="49" charset="0"/>
              </a:rPr>
              <a:t>DENSE_RANK(), PERCENT_RANK(), CUME_DIST(), ROW_NUMBER()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5699917" y="694169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8686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2111605" y="2483345"/>
            <a:ext cx="6838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Year, Quarter,   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RANK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b="1" dirty="0">
                <a:latin typeface="Consolas" panose="020B0609020204030204" pitchFamily="49" charset="0"/>
              </a:rPr>
              <a:t>ORDER BY </a:t>
            </a:r>
            <a:r>
              <a:rPr lang="de-DE" sz="1600" dirty="0">
                <a:latin typeface="Consolas" panose="020B0609020204030204" pitchFamily="49" charset="0"/>
              </a:rPr>
              <a:t>Revenue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latin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Rank1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DENSE</a:t>
            </a:r>
            <a:r>
              <a:rPr lang="de-DE" sz="1600" b="1" dirty="0">
                <a:latin typeface="Consolas" panose="020B0609020204030204" pitchFamily="49" charset="0"/>
              </a:rPr>
              <a:t>_</a:t>
            </a:r>
            <a:r>
              <a:rPr lang="en-US" sz="1600" b="1" dirty="0">
                <a:latin typeface="Consolas" panose="020B0609020204030204" pitchFamily="49" charset="0"/>
              </a:rPr>
              <a:t>RANK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b="1" dirty="0">
                <a:latin typeface="Consolas" panose="020B0609020204030204" pitchFamily="49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Revenue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latin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D</a:t>
            </a:r>
            <a:r>
              <a:rPr lang="en-US" sz="1600" dirty="0">
                <a:latin typeface="Consolas" panose="020B0609020204030204" pitchFamily="49" charset="0"/>
              </a:rPr>
              <a:t>Rank1,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93274"/>
              </p:ext>
            </p:extLst>
          </p:nvPr>
        </p:nvGraphicFramePr>
        <p:xfrm>
          <a:off x="5263606" y="3738768"/>
          <a:ext cx="37444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DRank1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2"/>
          <p:cNvSpPr/>
          <p:nvPr/>
        </p:nvSpPr>
        <p:spPr>
          <a:xfrm>
            <a:off x="6347989" y="792133"/>
            <a:ext cx="444697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7745" y="5090651"/>
            <a:ext cx="12258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OVER() represents all tuples</a:t>
            </a:r>
          </a:p>
        </p:txBody>
      </p:sp>
    </p:spTree>
    <p:extLst>
      <p:ext uri="{BB962C8B-B14F-4D97-AF65-F5344CB8AC3E}">
        <p14:creationId xmlns:p14="http://schemas.microsoft.com/office/powerpoint/2010/main" val="18227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–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Select tuples for aggregation via </a:t>
            </a:r>
            <a:r>
              <a:rPr lang="de-DE" b="1" dirty="0">
                <a:latin typeface="Consolas" panose="020B0609020204030204" pitchFamily="49" charset="0"/>
              </a:rPr>
              <a:t>PARTITON BY</a:t>
            </a:r>
            <a:r>
              <a:rPr lang="de-DE" dirty="0">
                <a:latin typeface="Consolas" panose="020B0609020204030204" pitchFamily="49" charset="0"/>
              </a:rPr>
              <a:t> &lt;attribute-list&gt;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2"/>
          <p:cNvSpPr/>
          <p:nvPr/>
        </p:nvSpPr>
        <p:spPr>
          <a:xfrm>
            <a:off x="6806894" y="910840"/>
            <a:ext cx="484102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2328064" y="2503955"/>
            <a:ext cx="519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SUM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PARTITION BY </a:t>
            </a:r>
            <a:r>
              <a:rPr lang="de-DE" sz="1600" b="0" dirty="0">
                <a:latin typeface="Consolas" panose="020B0609020204030204" pitchFamily="49" charset="0"/>
              </a:rPr>
              <a:t>Year)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10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95832"/>
              </p:ext>
            </p:extLst>
          </p:nvPr>
        </p:nvGraphicFramePr>
        <p:xfrm>
          <a:off x="5290893" y="3723712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33865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– Partition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 </a:t>
            </a:r>
          </a:p>
          <a:p>
            <a:pPr lvl="1"/>
            <a:r>
              <a:rPr lang="en-US" dirty="0"/>
              <a:t>Define computation per partition via </a:t>
            </a:r>
            <a:r>
              <a:rPr lang="de-DE" b="1" dirty="0">
                <a:latin typeface="Consolas" panose="020B0609020204030204" pitchFamily="49" charset="0"/>
              </a:rPr>
              <a:t>ORDER BY</a:t>
            </a:r>
            <a:r>
              <a:rPr lang="de-DE" dirty="0">
                <a:latin typeface="Consolas" panose="020B0609020204030204" pitchFamily="49" charset="0"/>
              </a:rPr>
              <a:t> &lt;attribute-list&gt;</a:t>
            </a:r>
          </a:p>
          <a:p>
            <a:pPr lvl="1"/>
            <a:r>
              <a:rPr lang="en-US" dirty="0"/>
              <a:t>Note: </a:t>
            </a:r>
            <a:r>
              <a:rPr lang="en-US" dirty="0">
                <a:latin typeface="Consolas" panose="020B0609020204030204" pitchFamily="49" charset="0"/>
              </a:rPr>
              <a:t>ORDER BY</a:t>
            </a:r>
            <a:r>
              <a:rPr lang="en-US" dirty="0"/>
              <a:t> allows cumulative computation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cumsum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/>
              <a:t> 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7345395" y="910840"/>
            <a:ext cx="442078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9627"/>
              </p:ext>
            </p:extLst>
          </p:nvPr>
        </p:nvGraphicFramePr>
        <p:xfrm>
          <a:off x="5290893" y="3723712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4637"/>
              </p:ext>
            </p:extLst>
          </p:nvPr>
        </p:nvGraphicFramePr>
        <p:xfrm>
          <a:off x="144129" y="373592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72009" y="4608514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2181819" y="2619140"/>
            <a:ext cx="670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SUM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PARTITION BY </a:t>
            </a:r>
            <a:r>
              <a:rPr lang="de-DE" sz="1600" b="0" dirty="0">
                <a:latin typeface="Consolas" panose="020B0609020204030204" pitchFamily="49" charset="0"/>
              </a:rPr>
              <a:t>Year </a:t>
            </a:r>
            <a:r>
              <a:rPr lang="de-DE" sz="1600" b="1" dirty="0">
                <a:latin typeface="Consolas" panose="020B0609020204030204" pitchFamily="49" charset="0"/>
              </a:rPr>
              <a:t>ORDER BY </a:t>
            </a:r>
            <a:r>
              <a:rPr lang="de-DE" sz="1600" b="0" dirty="0">
                <a:latin typeface="Consolas" panose="020B0609020204030204" pitchFamily="49" charset="0"/>
              </a:rPr>
              <a:t>Quarter)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06" y="2385281"/>
            <a:ext cx="818004" cy="3246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86" y="2063947"/>
            <a:ext cx="419374" cy="325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4B17D-30F3-42FB-82B8-C0915E18AE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219680" y="2368493"/>
            <a:ext cx="488081" cy="351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86" y="2056753"/>
            <a:ext cx="958893" cy="2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– Windowing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Define window for computation </a:t>
            </a:r>
            <a:br>
              <a:rPr lang="en-US" dirty="0"/>
            </a:br>
            <a:r>
              <a:rPr lang="en-US" dirty="0"/>
              <a:t>(e.g., for moving average, </a:t>
            </a:r>
            <a:r>
              <a:rPr lang="en-US" dirty="0" err="1"/>
              <a:t>cumsum</a:t>
            </a:r>
            <a:r>
              <a:rPr lang="en-US" dirty="0"/>
              <a:t>)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SQL/OLAP Extensions</a:t>
            </a:r>
          </a:p>
          <a:p>
            <a:endParaRPr lang="en-US" dirty="0"/>
          </a:p>
        </p:txBody>
      </p:sp>
      <p:pic>
        <p:nvPicPr>
          <p:cNvPr id="5" name="Picture 2" descr="C:\Users\habich\Documents\Publications\Papers-Dresden\ssdb\2006\ReportingFunctionsMatView\figures\syntaxf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609" y="72411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2"/>
          <p:cNvSpPr/>
          <p:nvPr/>
        </p:nvSpPr>
        <p:spPr>
          <a:xfrm>
            <a:off x="7810073" y="1059967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88010"/>
              </p:ext>
            </p:extLst>
          </p:nvPr>
        </p:nvGraphicFramePr>
        <p:xfrm>
          <a:off x="5290893" y="3914630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56772"/>
              </p:ext>
            </p:extLst>
          </p:nvPr>
        </p:nvGraphicFramePr>
        <p:xfrm>
          <a:off x="144129" y="3926846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72009" y="4799432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161" y="1545073"/>
            <a:ext cx="2288669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007" y="1887794"/>
            <a:ext cx="2289275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406014" y="1178027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7847" y="1521344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AVGs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412293" y="2740195"/>
            <a:ext cx="5184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AVG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ORDER BY </a:t>
            </a:r>
            <a:r>
              <a:rPr lang="de-DE" sz="1600" b="0" dirty="0">
                <a:latin typeface="Consolas" panose="020B0609020204030204" pitchFamily="49" charset="0"/>
              </a:rPr>
              <a:t>Year, Quarter</a:t>
            </a:r>
          </a:p>
          <a:p>
            <a:r>
              <a:rPr lang="de-DE" sz="1600" b="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ROWS BETWEEN 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</a:rPr>
              <a:t>1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PRECEDING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AND CURRENT ROW</a:t>
            </a:r>
            <a:r>
              <a:rPr lang="de-DE" sz="1600" b="0" dirty="0">
                <a:latin typeface="Consolas" panose="020B0609020204030204" pitchFamily="49" charset="0"/>
              </a:rPr>
              <a:t>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58294" y="447151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59969" y="484498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51596" y="5218444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933177" y="558185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44901" y="594527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48246" y="558185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39870" y="5211744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951593" y="4841633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53269" y="448156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Trend: Cloud Data Warehousing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Google</a:t>
            </a:r>
            <a:r>
              <a:rPr lang="en-US" dirty="0"/>
              <a:t> Big Query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Amazon</a:t>
            </a:r>
            <a:r>
              <a:rPr lang="en-US" dirty="0"/>
              <a:t> Redshift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Microsoft</a:t>
            </a:r>
            <a:r>
              <a:rPr lang="en-US" dirty="0"/>
              <a:t> Azure Data Warehouse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IBM</a:t>
            </a:r>
            <a:r>
              <a:rPr lang="en-US" dirty="0"/>
              <a:t> </a:t>
            </a:r>
            <a:r>
              <a:rPr lang="en-US" dirty="0" err="1"/>
              <a:t>BlueMix</a:t>
            </a:r>
            <a:r>
              <a:rPr lang="en-US" dirty="0"/>
              <a:t> </a:t>
            </a:r>
            <a:r>
              <a:rPr lang="en-US" dirty="0" err="1"/>
              <a:t>dashDB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#5 Snowflake Data Warehouse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38" y="5458055"/>
            <a:ext cx="561916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038" y="4474428"/>
            <a:ext cx="561701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038" y="244655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038" y="1396204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3015" y="1486639"/>
            <a:ext cx="34465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[Google, 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2097" y="2322328"/>
            <a:ext cx="36592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Gupta, Deepak Agarwal, Derek Tan, 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Kulesza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Rahul Pathak, Stefano Stefani,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Vidhya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Srinivasan: Amazon Redshift and the Case for Simpler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5336" y="4434158"/>
            <a:ext cx="29475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[IBM: IBM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dashDB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- Cloud-based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as-a-service, built for analytics, IBM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3451" y="5531098"/>
            <a:ext cx="33310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Elastic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7977" y="669244"/>
            <a:ext cx="1761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</a:p>
        </p:txBody>
      </p:sp>
    </p:spTree>
    <p:extLst>
      <p:ext uri="{BB962C8B-B14F-4D97-AF65-F5344CB8AC3E}">
        <p14:creationId xmlns:p14="http://schemas.microsoft.com/office/powerpoint/2010/main" val="2945165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Trend: Data Lakes and Lakehouse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1315574"/>
            <a:ext cx="7728331" cy="31767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7977" y="669244"/>
            <a:ext cx="17617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2153" y="4674416"/>
            <a:ext cx="453542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al, Lakehouse: A New Generation of Open Platforms that Unify Data Warehousing and Advanced Analytics. 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 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2153" y="5604422"/>
            <a:ext cx="4535424" cy="523220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al., The History, Present, and Future of ETL Technology,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DOLAP 2023]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014" y="4542898"/>
            <a:ext cx="559079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63" y="5504844"/>
            <a:ext cx="560730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04474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Warehousing (DWH)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DWH architecture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Multidimensional modeling</a:t>
            </a:r>
          </a:p>
          <a:p>
            <a:r>
              <a:rPr lang="en-US" dirty="0">
                <a:solidFill>
                  <a:schemeClr val="tx1"/>
                </a:solidFill>
              </a:rPr>
              <a:t>Extraction, Transformation, Loading (ETL)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ETL process, errors, and data flows</a:t>
            </a:r>
          </a:p>
          <a:p>
            <a:r>
              <a:rPr lang="en-US" dirty="0">
                <a:solidFill>
                  <a:schemeClr val="tx1"/>
                </a:solidFill>
              </a:rPr>
              <a:t>SQL/OLAP Extensions</a:t>
            </a:r>
          </a:p>
          <a:p>
            <a:pPr lvl="1"/>
            <a:r>
              <a:rPr lang="en-US" dirty="0"/>
              <a:t>Multi-grouping operations</a:t>
            </a:r>
          </a:p>
          <a:p>
            <a:pPr lvl="1"/>
            <a:r>
              <a:rPr lang="en-US" dirty="0"/>
              <a:t>Reporting functions</a:t>
            </a:r>
          </a:p>
          <a:p>
            <a:pPr lvl="1"/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03 Message-oriented Middleware, EAI, and Replication</a:t>
            </a:r>
            <a:r>
              <a:rPr lang="en-US" dirty="0"/>
              <a:t> </a:t>
            </a:r>
            <a:r>
              <a:rPr lang="en-US" b="0" dirty="0"/>
              <a:t>[Oct </a:t>
            </a:r>
            <a:r>
              <a:rPr lang="en-US" dirty="0"/>
              <a:t>25]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dirty="0"/>
              <a:t> [Nov 01]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96" y="689859"/>
            <a:ext cx="900310" cy="1128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1623" y="1117689"/>
            <a:ext cx="2435083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profound cultural assumption in the business world that 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only we could see all of our data, we could manage our businesses more effectively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This cultural assumption is so deeply rooted that we take it for granted. Yet this is the mission of the data warehouse, and this is why </a:t>
            </a:r>
            <a:r>
              <a: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warehouse is a permanent entity […] even as it morphs and changes its shape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-- Ralph Kimball, Joe Caserta; 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310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138" y="4306335"/>
            <a:ext cx="605915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[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Wolfgang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Datenbanktechnologie für Data-Warehouse-Systeme. Konzepte und Methoden, Dpunkt Verlag, 1-373, 2003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2. [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S. Jensen, T. B. Pedersen, C. Thomsen.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Multidimensional Databases and Data Warehousing. Morgan and Claypool Publishers. 2010]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" y="3990036"/>
            <a:ext cx="686616" cy="1044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116" y="5012955"/>
            <a:ext cx="821347" cy="1016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636" y="5242223"/>
            <a:ext cx="810689" cy="1016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24" y="5152472"/>
            <a:ext cx="686616" cy="1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0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  <a:p>
            <a:endParaRPr lang="en-US" dirty="0"/>
          </a:p>
        </p:txBody>
      </p:sp>
      <p:sp>
        <p:nvSpPr>
          <p:cNvPr id="31" name="Gleichschenkliges Dreieck 59"/>
          <p:cNvSpPr>
            <a:spLocks/>
          </p:cNvSpPr>
          <p:nvPr/>
        </p:nvSpPr>
        <p:spPr>
          <a:xfrm>
            <a:off x="1095375" y="2176685"/>
            <a:ext cx="7058026" cy="3476625"/>
          </a:xfrm>
          <a:prstGeom prst="triangl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Systems</a:t>
            </a:r>
          </a:p>
        </p:txBody>
      </p:sp>
      <p:sp>
        <p:nvSpPr>
          <p:cNvPr id="34" name="Gleichschenkliges Dreieck 62"/>
          <p:cNvSpPr>
            <a:spLocks/>
          </p:cNvSpPr>
          <p:nvPr/>
        </p:nvSpPr>
        <p:spPr>
          <a:xfrm>
            <a:off x="2124075" y="2182302"/>
            <a:ext cx="5010150" cy="2470884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Systems</a:t>
            </a:r>
          </a:p>
        </p:txBody>
      </p:sp>
      <p:sp>
        <p:nvSpPr>
          <p:cNvPr id="36" name="Gleichschenkliges Dreieck 64"/>
          <p:cNvSpPr/>
          <p:nvPr/>
        </p:nvSpPr>
        <p:spPr>
          <a:xfrm>
            <a:off x="3200401" y="2176686"/>
            <a:ext cx="2857500" cy="1409700"/>
          </a:xfrm>
          <a:prstGeom prst="triangle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  <a:b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37" name="Rechteck 66"/>
          <p:cNvSpPr/>
          <p:nvPr/>
        </p:nvSpPr>
        <p:spPr>
          <a:xfrm>
            <a:off x="4326526" y="2546069"/>
            <a:ext cx="583611" cy="39052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/>
          <a:srcRect b="11689"/>
          <a:stretch>
            <a:fillRect/>
          </a:stretch>
        </p:blipFill>
        <p:spPr bwMode="auto">
          <a:xfrm>
            <a:off x="2432364" y="4693709"/>
            <a:ext cx="962025" cy="8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hteck 68"/>
          <p:cNvSpPr/>
          <p:nvPr/>
        </p:nvSpPr>
        <p:spPr>
          <a:xfrm>
            <a:off x="4692668" y="4738700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ERP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9388" y="4502975"/>
            <a:ext cx="1362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eck 70"/>
          <p:cNvSpPr/>
          <p:nvPr/>
        </p:nvSpPr>
        <p:spPr>
          <a:xfrm>
            <a:off x="7539333" y="5221322"/>
            <a:ext cx="1377822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eCommerce</a:t>
            </a: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 cstate="print"/>
          <a:srcRect b="8708"/>
          <a:stretch>
            <a:fillRect/>
          </a:stretch>
        </p:blipFill>
        <p:spPr bwMode="auto">
          <a:xfrm>
            <a:off x="104775" y="4314161"/>
            <a:ext cx="1216479" cy="11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72"/>
          <p:cNvSpPr/>
          <p:nvPr/>
        </p:nvSpPr>
        <p:spPr>
          <a:xfrm>
            <a:off x="859909" y="5208914"/>
            <a:ext cx="827318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</a:p>
        </p:txBody>
      </p:sp>
      <p:sp>
        <p:nvSpPr>
          <p:cNvPr id="44" name="Rechteck 73"/>
          <p:cNvSpPr/>
          <p:nvPr/>
        </p:nvSpPr>
        <p:spPr>
          <a:xfrm>
            <a:off x="6645293" y="4853000"/>
            <a:ext cx="659375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CRM</a:t>
            </a:r>
          </a:p>
        </p:txBody>
      </p:sp>
      <p:sp>
        <p:nvSpPr>
          <p:cNvPr id="45" name="Rechteck 74"/>
          <p:cNvSpPr/>
          <p:nvPr/>
        </p:nvSpPr>
        <p:spPr>
          <a:xfrm>
            <a:off x="3009900" y="4711282"/>
            <a:ext cx="1008643" cy="3732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</a:p>
        </p:txBody>
      </p:sp>
      <p:cxnSp>
        <p:nvCxnSpPr>
          <p:cNvPr id="46" name="Gerade Verbindung mit Pfeil 75"/>
          <p:cNvCxnSpPr/>
          <p:nvPr/>
        </p:nvCxnSpPr>
        <p:spPr>
          <a:xfrm flipV="1">
            <a:off x="1102179" y="5905778"/>
            <a:ext cx="7060746" cy="2931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6" cstate="print"/>
          <a:srcRect l="11043" t="8592" r="12077" b="4900"/>
          <a:stretch>
            <a:fillRect/>
          </a:stretch>
        </p:blipFill>
        <p:spPr bwMode="auto">
          <a:xfrm>
            <a:off x="5629275" y="4681760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feld 79"/>
          <p:cNvSpPr txBox="1"/>
          <p:nvPr/>
        </p:nvSpPr>
        <p:spPr>
          <a:xfrm>
            <a:off x="2514600" y="5911638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EAI) </a:t>
            </a:r>
          </a:p>
        </p:txBody>
      </p:sp>
      <p:cxnSp>
        <p:nvCxnSpPr>
          <p:cNvPr id="50" name="Gerade Verbindung mit Pfeil 80"/>
          <p:cNvCxnSpPr/>
          <p:nvPr/>
        </p:nvCxnSpPr>
        <p:spPr>
          <a:xfrm flipV="1">
            <a:off x="1461309" y="2182302"/>
            <a:ext cx="0" cy="2791633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81"/>
          <p:cNvSpPr txBox="1"/>
          <p:nvPr/>
        </p:nvSpPr>
        <p:spPr>
          <a:xfrm>
            <a:off x="94462" y="2844711"/>
            <a:ext cx="132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Integration </a:t>
            </a:r>
            <a:br>
              <a:rPr lang="de-DE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(e.g., ETL) </a:t>
            </a:r>
          </a:p>
        </p:txBody>
      </p:sp>
      <p:sp>
        <p:nvSpPr>
          <p:cNvPr id="53" name="Zylinder 65"/>
          <p:cNvSpPr/>
          <p:nvPr/>
        </p:nvSpPr>
        <p:spPr>
          <a:xfrm>
            <a:off x="4720970" y="3614962"/>
            <a:ext cx="974980" cy="647699"/>
          </a:xfrm>
          <a:prstGeom prst="can">
            <a:avLst>
              <a:gd name="adj" fmla="val 32246"/>
            </a:avLst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DWH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8550" y="3624486"/>
            <a:ext cx="827966" cy="6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482549" y="1870110"/>
            <a:ext cx="26063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Information System Pyramid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354024" y="1270785"/>
            <a:ext cx="3421727" cy="3145458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56204" y="1870110"/>
            <a:ext cx="14450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Data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81" y="730776"/>
            <a:ext cx="2097502" cy="123132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909183" y="1992205"/>
            <a:ext cx="20913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Audio, Image, Video, Text, Streams, Logs</a:t>
            </a:r>
          </a:p>
        </p:txBody>
      </p:sp>
      <p:sp>
        <p:nvSpPr>
          <p:cNvPr id="73" name="Rechteck 70"/>
          <p:cNvSpPr/>
          <p:nvPr/>
        </p:nvSpPr>
        <p:spPr>
          <a:xfrm>
            <a:off x="7711102" y="2729289"/>
            <a:ext cx="1306956" cy="564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Stores</a:t>
            </a:r>
          </a:p>
        </p:txBody>
      </p:sp>
      <p:sp>
        <p:nvSpPr>
          <p:cNvPr id="75" name="Rechteck 70"/>
          <p:cNvSpPr/>
          <p:nvPr/>
        </p:nvSpPr>
        <p:spPr>
          <a:xfrm>
            <a:off x="5284745" y="720149"/>
            <a:ext cx="1459160" cy="85160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Computation</a:t>
            </a:r>
          </a:p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6671900" y="2719580"/>
            <a:ext cx="944747" cy="400502"/>
          </a:xfrm>
          <a:prstGeom prst="can">
            <a:avLst>
              <a:gd name="adj" fmla="val 20759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Catalogs</a:t>
            </a:r>
          </a:p>
        </p:txBody>
      </p:sp>
      <p:pic>
        <p:nvPicPr>
          <p:cNvPr id="8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52" y="1184800"/>
            <a:ext cx="659544" cy="3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77" y="3366786"/>
            <a:ext cx="535006" cy="401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7080" y="3366786"/>
            <a:ext cx="846906" cy="3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66" grpId="0"/>
      <p:bldP spid="72" grpId="0"/>
      <p:bldP spid="73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04775" y="609145"/>
            <a:ext cx="8936688" cy="3476625"/>
            <a:chOff x="104775" y="2176685"/>
            <a:chExt cx="8936688" cy="3476625"/>
          </a:xfrm>
        </p:grpSpPr>
        <p:sp>
          <p:nvSpPr>
            <p:cNvPr id="32" name="Gleichschenkliges Dreieck 59"/>
            <p:cNvSpPr>
              <a:spLocks/>
            </p:cNvSpPr>
            <p:nvPr/>
          </p:nvSpPr>
          <p:spPr>
            <a:xfrm>
              <a:off x="1095375" y="2176685"/>
              <a:ext cx="7058026" cy="3476625"/>
            </a:xfrm>
            <a:prstGeom prst="triangle">
              <a:avLst/>
            </a:prstGeom>
            <a:solidFill>
              <a:srgbClr val="7889F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Systems</a:t>
              </a:r>
            </a:p>
          </p:txBody>
        </p:sp>
        <p:sp>
          <p:nvSpPr>
            <p:cNvPr id="33" name="Gleichschenkliges Dreieck 62"/>
            <p:cNvSpPr>
              <a:spLocks/>
            </p:cNvSpPr>
            <p:nvPr/>
          </p:nvSpPr>
          <p:spPr>
            <a:xfrm>
              <a:off x="1863520" y="2182302"/>
              <a:ext cx="5511165" cy="2470884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 Systems</a:t>
              </a:r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11689"/>
            <a:stretch>
              <a:fillRect/>
            </a:stretch>
          </p:blipFill>
          <p:spPr bwMode="auto">
            <a:xfrm>
              <a:off x="2432364" y="4693709"/>
              <a:ext cx="962025" cy="84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hteck 68"/>
            <p:cNvSpPr/>
            <p:nvPr/>
          </p:nvSpPr>
          <p:spPr>
            <a:xfrm>
              <a:off x="4692668" y="47387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9388" y="4502975"/>
              <a:ext cx="1362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hteck 70"/>
            <p:cNvSpPr/>
            <p:nvPr/>
          </p:nvSpPr>
          <p:spPr>
            <a:xfrm>
              <a:off x="7539333" y="5221322"/>
              <a:ext cx="1377822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eCommerce</a:t>
              </a:r>
            </a:p>
          </p:txBody>
        </p:sp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b="8708"/>
            <a:stretch>
              <a:fillRect/>
            </a:stretch>
          </p:blipFill>
          <p:spPr bwMode="auto">
            <a:xfrm>
              <a:off x="104775" y="4314161"/>
              <a:ext cx="1216479" cy="111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hteck 72"/>
            <p:cNvSpPr/>
            <p:nvPr/>
          </p:nvSpPr>
          <p:spPr>
            <a:xfrm>
              <a:off x="859909" y="5208914"/>
              <a:ext cx="827318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SCM</a:t>
              </a:r>
            </a:p>
          </p:txBody>
        </p:sp>
        <p:sp>
          <p:nvSpPr>
            <p:cNvPr id="42" name="Rechteck 73"/>
            <p:cNvSpPr/>
            <p:nvPr/>
          </p:nvSpPr>
          <p:spPr>
            <a:xfrm>
              <a:off x="6645293" y="48530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CRM</a:t>
              </a:r>
            </a:p>
          </p:txBody>
        </p:sp>
        <p:sp>
          <p:nvSpPr>
            <p:cNvPr id="43" name="Rechteck 74"/>
            <p:cNvSpPr/>
            <p:nvPr/>
          </p:nvSpPr>
          <p:spPr>
            <a:xfrm>
              <a:off x="3009900" y="4711282"/>
              <a:ext cx="1008643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</a:t>
              </a:r>
            </a:p>
          </p:txBody>
        </p:sp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11043" t="8592" r="12077" b="4900"/>
            <a:stretch>
              <a:fillRect/>
            </a:stretch>
          </p:blipFill>
          <p:spPr bwMode="auto">
            <a:xfrm>
              <a:off x="5629275" y="4681760"/>
              <a:ext cx="891631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8550" y="3765161"/>
              <a:ext cx="827966" cy="66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4481568" y="3684775"/>
              <a:ext cx="729801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Queries over consolidated and cleaned data </a:t>
            </a:r>
            <a:br>
              <a:rPr lang="en-US" b="0" dirty="0"/>
            </a:br>
            <a:r>
              <a:rPr lang="en-US" b="0" dirty="0"/>
              <a:t>of several, potentially heterogeneous, data sources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Tradeoffs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Analytical query performance:</a:t>
            </a:r>
            <a:r>
              <a:rPr lang="en-US" dirty="0"/>
              <a:t> write vs read optimized data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Virtualization:</a:t>
            </a:r>
            <a:r>
              <a:rPr lang="en-US" dirty="0"/>
              <a:t> overhead of remote access, source systems affected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Consistency:</a:t>
            </a:r>
            <a:r>
              <a:rPr lang="en-US" dirty="0"/>
              <a:t> sync vs </a:t>
            </a:r>
            <a:r>
              <a:rPr lang="en-US" dirty="0" err="1"/>
              <a:t>async</a:t>
            </a:r>
            <a:r>
              <a:rPr lang="en-US" dirty="0"/>
              <a:t> changes, time regime </a:t>
            </a:r>
            <a:r>
              <a:rPr lang="en-US" dirty="0">
                <a:sym typeface="Wingdings" panose="05000000000000000000" pitchFamily="2" charset="2"/>
              </a:rPr>
              <a:t> up-to-date?</a:t>
            </a:r>
            <a:endParaRPr lang="en-US" dirty="0"/>
          </a:p>
          <a:p>
            <a:pPr lvl="1"/>
            <a:r>
              <a:rPr lang="en-US" b="1" dirty="0"/>
              <a:t>Others: </a:t>
            </a:r>
            <a:r>
              <a:rPr lang="en-US" dirty="0"/>
              <a:t>history, </a:t>
            </a:r>
            <a:r>
              <a:rPr lang="en-US" b="1" dirty="0">
                <a:solidFill>
                  <a:schemeClr val="accent1"/>
                </a:solidFill>
              </a:rPr>
              <a:t>flexibility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redundancy</a:t>
            </a:r>
            <a:r>
              <a:rPr lang="en-US" dirty="0"/>
              <a:t>, effort for </a:t>
            </a:r>
            <a:r>
              <a:rPr lang="en-US" b="1" dirty="0">
                <a:solidFill>
                  <a:schemeClr val="accent1"/>
                </a:solidFill>
              </a:rPr>
              <a:t>data exchange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Tradeoffs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985" y="2187576"/>
            <a:ext cx="40574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OLTP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(Online Transaction Processing)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OLAP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(Online Analytical Processing)</a:t>
            </a:r>
          </a:p>
        </p:txBody>
      </p:sp>
    </p:spTree>
    <p:extLst>
      <p:ext uri="{BB962C8B-B14F-4D97-AF65-F5344CB8AC3E}">
        <p14:creationId xmlns:p14="http://schemas.microsoft.com/office/powerpoint/2010/main" val="15258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 Architecture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Can 1"/>
          <p:cNvSpPr/>
          <p:nvPr/>
        </p:nvSpPr>
        <p:spPr>
          <a:xfrm>
            <a:off x="1823776" y="5305530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Can 9"/>
          <p:cNvSpPr/>
          <p:nvPr/>
        </p:nvSpPr>
        <p:spPr>
          <a:xfrm>
            <a:off x="3024871" y="3129023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(consolidated raw data, aggregates, metadata)</a:t>
            </a:r>
          </a:p>
        </p:txBody>
      </p:sp>
      <p:sp>
        <p:nvSpPr>
          <p:cNvPr id="12" name="Can 11"/>
          <p:cNvSpPr/>
          <p:nvPr/>
        </p:nvSpPr>
        <p:spPr>
          <a:xfrm>
            <a:off x="5119955" y="5305530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6697706" y="5245241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6779768" y="5307207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/>
          <p:cNvSpPr/>
          <p:nvPr/>
        </p:nvSpPr>
        <p:spPr>
          <a:xfrm>
            <a:off x="6871879" y="5409363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4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3468877" y="5274612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68"/>
          <p:cNvSpPr/>
          <p:nvPr/>
        </p:nvSpPr>
        <p:spPr>
          <a:xfrm>
            <a:off x="3572816" y="5737078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8" name="Straight Arrow Connector 17"/>
          <p:cNvCxnSpPr>
            <a:stCxn id="2" idx="1"/>
            <a:endCxn id="50" idx="1"/>
          </p:cNvCxnSpPr>
          <p:nvPr/>
        </p:nvCxnSpPr>
        <p:spPr>
          <a:xfrm flipV="1">
            <a:off x="2351315" y="4437149"/>
            <a:ext cx="1509923" cy="868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3914693" y="4648584"/>
            <a:ext cx="338251" cy="62602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1"/>
          </p:cNvCxnSpPr>
          <p:nvPr/>
        </p:nvCxnSpPr>
        <p:spPr>
          <a:xfrm flipH="1" flipV="1">
            <a:off x="4978800" y="4648584"/>
            <a:ext cx="668694" cy="6569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0"/>
            <a:endCxn id="50" idx="3"/>
          </p:cNvCxnSpPr>
          <p:nvPr/>
        </p:nvCxnSpPr>
        <p:spPr>
          <a:xfrm flipH="1" flipV="1">
            <a:off x="5423757" y="4437149"/>
            <a:ext cx="1543877" cy="8080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3340" y="4278923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replication,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6474" y="3373994"/>
            <a:ext cx="20826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Materialized, non-volatile integration</a:t>
            </a:r>
          </a:p>
        </p:txBody>
      </p:sp>
      <p:sp>
        <p:nvSpPr>
          <p:cNvPr id="31" name="Can 30"/>
          <p:cNvSpPr/>
          <p:nvPr/>
        </p:nvSpPr>
        <p:spPr>
          <a:xfrm>
            <a:off x="2552497" y="137482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an 31"/>
          <p:cNvSpPr/>
          <p:nvPr/>
        </p:nvSpPr>
        <p:spPr>
          <a:xfrm>
            <a:off x="4166413" y="137482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5780329" y="1377501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>
            <a:stCxn id="10" idx="1"/>
            <a:endCxn id="31" idx="3"/>
          </p:cNvCxnSpPr>
          <p:nvPr/>
        </p:nvCxnSpPr>
        <p:spPr>
          <a:xfrm flipH="1" flipV="1">
            <a:off x="3024871" y="2263466"/>
            <a:ext cx="1617627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1"/>
            <a:endCxn id="32" idx="3"/>
          </p:cNvCxnSpPr>
          <p:nvPr/>
        </p:nvCxnSpPr>
        <p:spPr>
          <a:xfrm flipH="1" flipV="1">
            <a:off x="4638787" y="2263466"/>
            <a:ext cx="3711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1"/>
            <a:endCxn id="33" idx="3"/>
          </p:cNvCxnSpPr>
          <p:nvPr/>
        </p:nvCxnSpPr>
        <p:spPr>
          <a:xfrm flipV="1">
            <a:off x="4642498" y="2266144"/>
            <a:ext cx="1610205" cy="8628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" y="5387819"/>
            <a:ext cx="860667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6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" y="3453667"/>
            <a:ext cx="860667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5" r="33354"/>
          <a:stretch>
            <a:fillRect/>
          </a:stretch>
        </p:blipFill>
        <p:spPr bwMode="auto">
          <a:xfrm>
            <a:off x="234584" y="1530947"/>
            <a:ext cx="859410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591165" y="5166526"/>
            <a:ext cx="14590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Operational source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19121" y="1309636"/>
            <a:ext cx="215405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Analysis-centric independent subsets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861238" y="4225713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Staging Area</a:t>
            </a:r>
          </a:p>
        </p:txBody>
      </p:sp>
    </p:spTree>
    <p:extLst>
      <p:ext uri="{BB962C8B-B14F-4D97-AF65-F5344CB8AC3E}">
        <p14:creationId xmlns:p14="http://schemas.microsoft.com/office/powerpoint/2010/main" val="37728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/>
      <p:bldP spid="31" grpId="0" animBg="1"/>
      <p:bldP spid="32" grpId="0" animBg="1"/>
      <p:bldP spid="33" grpId="0" animBg="1"/>
      <p:bldP spid="49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Warehouse (DWH)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“A </a:t>
            </a:r>
            <a:r>
              <a:rPr lang="en-US" i="1" dirty="0"/>
              <a:t>data warehouse is a </a:t>
            </a:r>
            <a:r>
              <a:rPr lang="en-US" b="1" i="1" dirty="0"/>
              <a:t>subject-oriented, integrated, time-varying, </a:t>
            </a:r>
            <a:br>
              <a:rPr lang="en-US" b="1" i="1" dirty="0"/>
            </a:br>
            <a:r>
              <a:rPr lang="en-US" b="1" i="1" dirty="0"/>
              <a:t>non-volatile </a:t>
            </a:r>
            <a:r>
              <a:rPr lang="en-US" i="1" dirty="0"/>
              <a:t>collection of data in support of the management's </a:t>
            </a:r>
            <a:br>
              <a:rPr lang="en-US" i="1" dirty="0"/>
            </a:br>
            <a:r>
              <a:rPr lang="en-US" i="1" dirty="0"/>
              <a:t>decision-making process.” </a:t>
            </a:r>
            <a:r>
              <a:rPr lang="de-DE" dirty="0"/>
              <a:t>(Bill Inmon)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Subject-oriented:</a:t>
            </a:r>
            <a:r>
              <a:rPr lang="en-US" dirty="0"/>
              <a:t> analysis-centric organization (e.g., sales) </a:t>
            </a:r>
            <a:r>
              <a:rPr lang="en-US" dirty="0">
                <a:sym typeface="Wingdings" panose="05000000000000000000" pitchFamily="2" charset="2"/>
              </a:rPr>
              <a:t> Data Mart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Integrated:</a:t>
            </a:r>
            <a:r>
              <a:rPr lang="en-US" dirty="0">
                <a:sym typeface="Wingdings" panose="05000000000000000000" pitchFamily="2" charset="2"/>
              </a:rPr>
              <a:t> consistent data from different data sources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Time-varying: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History (snapshots of sources), and temporal modelling</a:t>
            </a:r>
            <a:endParaRPr lang="en-US" dirty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Non-volatile: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Read-only access, limited to periodic data loading by admin</a:t>
            </a:r>
          </a:p>
          <a:p>
            <a:pPr lvl="1"/>
            <a:endParaRPr lang="en-US" dirty="0"/>
          </a:p>
          <a:p>
            <a:r>
              <a:rPr lang="en-US" dirty="0"/>
              <a:t>Different DWH Instantiations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Single DWH system</a:t>
            </a:r>
            <a:r>
              <a:rPr lang="en-US" dirty="0"/>
              <a:t> with virtual/materialized views for data marts</a:t>
            </a:r>
          </a:p>
          <a:p>
            <a:pPr lvl="1"/>
            <a:r>
              <a:rPr lang="en-US" dirty="0"/>
              <a:t>Separate systems for consolidated DWH and aggregates/data marts (</a:t>
            </a:r>
            <a:r>
              <a:rPr lang="en-US" b="1" dirty="0">
                <a:solidFill>
                  <a:srgbClr val="7889FB"/>
                </a:solidFill>
              </a:rPr>
              <a:t>dependent data marts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Data-Mart-local staging areas and ETL (</a:t>
            </a:r>
            <a:r>
              <a:rPr lang="en-US" b="1" dirty="0">
                <a:solidFill>
                  <a:srgbClr val="7889FB"/>
                </a:solidFill>
              </a:rPr>
              <a:t>independent data marts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Warehousing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84" y="1452742"/>
            <a:ext cx="821347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19846</TotalTime>
  <Words>4582</Words>
  <Application>Microsoft Office PowerPoint</Application>
  <PresentationFormat>On-screen Show (4:3)</PresentationFormat>
  <Paragraphs>1284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Large Scale Analysis 02 Data Warehousing and ETL</vt:lpstr>
      <vt:lpstr>Announcements/Org</vt:lpstr>
      <vt:lpstr>Announcements/Org</vt:lpstr>
      <vt:lpstr>Agenda</vt:lpstr>
      <vt:lpstr>Data Warehousing</vt:lpstr>
      <vt:lpstr>Integration Architecture</vt:lpstr>
      <vt:lpstr>Motivation and Tradeoffs</vt:lpstr>
      <vt:lpstr>Data Warehouse Architecture</vt:lpstr>
      <vt:lpstr>Data Warehouse Architecture, cont.</vt:lpstr>
      <vt:lpstr>Multi-dimensional Modeling: Data Cube</vt:lpstr>
      <vt:lpstr>Multi-dimensional Modeling: Data Cube, cont.</vt:lpstr>
      <vt:lpstr>Multi-dimensional Modeling: Operations</vt:lpstr>
      <vt:lpstr>Multi-dimensional Modeling: Operations, cont.</vt:lpstr>
      <vt:lpstr>Multi-dimensional Modeling: Operations, cont.</vt:lpstr>
      <vt:lpstr>Aggregation Types</vt:lpstr>
      <vt:lpstr>Excursus: Other Misleading Statistics</vt:lpstr>
      <vt:lpstr>Aggregation Types, cont.</vt:lpstr>
      <vt:lpstr>Data Cube Mapping and MDX</vt:lpstr>
      <vt:lpstr>Recap: Relational Data Model</vt:lpstr>
      <vt:lpstr>ROLAP – Star Schema</vt:lpstr>
      <vt:lpstr>ROLAP – Snowflake Schema</vt:lpstr>
      <vt:lpstr>ROLAP – Other Schemas</vt:lpstr>
      <vt:lpstr>Evolution of DWH/OLAP Workloads</vt:lpstr>
      <vt:lpstr>BREAK (and Test Yourself)</vt:lpstr>
      <vt:lpstr>Extraction, Transformation, Loading  (ETL)</vt:lpstr>
      <vt:lpstr>Extract-Transform-Load (ETL) Overview</vt:lpstr>
      <vt:lpstr>Types of Heterogeneity</vt:lpstr>
      <vt:lpstr>Corrupted Data</vt:lpstr>
      <vt:lpstr>ETL – Planning and Design Phase</vt:lpstr>
      <vt:lpstr>Events and Change Data Capture</vt:lpstr>
      <vt:lpstr>Example ETL Flow</vt:lpstr>
      <vt:lpstr>ETL via Apache Spark</vt:lpstr>
      <vt:lpstr>SQL/OLAP Extensions</vt:lpstr>
      <vt:lpstr>Overview Multi-Groupings</vt:lpstr>
      <vt:lpstr>Grouping Sets</vt:lpstr>
      <vt:lpstr>Rollup (see also multi-dim ops)</vt:lpstr>
      <vt:lpstr>Rollup, cont. and Grouping</vt:lpstr>
      <vt:lpstr>Cube</vt:lpstr>
      <vt:lpstr>Cube, cont.</vt:lpstr>
      <vt:lpstr>Overview Reporting Functions</vt:lpstr>
      <vt:lpstr>RF – Aggregation Function</vt:lpstr>
      <vt:lpstr>RF – Partitioning</vt:lpstr>
      <vt:lpstr>RF – Partition Sorting</vt:lpstr>
      <vt:lpstr>RF – Windowing  </vt:lpstr>
      <vt:lpstr>Trend: Cloud Data Warehousing</vt:lpstr>
      <vt:lpstr>Trend: Data Lakes and Lakehouse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- 02 Data Warehousing and ETL</dc:title>
  <dc:subject/>
  <dc:creator>Shafaq</dc:creator>
  <cp:keywords/>
  <dc:description/>
  <cp:lastModifiedBy>Siddiqi, Shafaq</cp:lastModifiedBy>
  <cp:revision>633</cp:revision>
  <cp:lastPrinted>2019-03-11T22:00:16Z</cp:lastPrinted>
  <dcterms:created xsi:type="dcterms:W3CDTF">2018-07-12T06:39:10Z</dcterms:created>
  <dcterms:modified xsi:type="dcterms:W3CDTF">2024-10-18T14:55:03Z</dcterms:modified>
  <cp:category/>
</cp:coreProperties>
</file>