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88" r:id="rId2"/>
    <p:sldId id="289" r:id="rId3"/>
    <p:sldId id="440" r:id="rId4"/>
    <p:sldId id="442" r:id="rId5"/>
    <p:sldId id="443" r:id="rId6"/>
    <p:sldId id="445" r:id="rId7"/>
    <p:sldId id="444" r:id="rId8"/>
    <p:sldId id="397" r:id="rId9"/>
    <p:sldId id="396" r:id="rId10"/>
    <p:sldId id="401" r:id="rId11"/>
    <p:sldId id="414" r:id="rId12"/>
    <p:sldId id="402" r:id="rId13"/>
    <p:sldId id="403" r:id="rId14"/>
    <p:sldId id="425" r:id="rId15"/>
    <p:sldId id="438" r:id="rId16"/>
    <p:sldId id="427" r:id="rId17"/>
    <p:sldId id="430" r:id="rId18"/>
    <p:sldId id="428" r:id="rId19"/>
    <p:sldId id="429" r:id="rId20"/>
    <p:sldId id="432" r:id="rId21"/>
    <p:sldId id="433" r:id="rId22"/>
    <p:sldId id="434" r:id="rId23"/>
    <p:sldId id="398" r:id="rId24"/>
    <p:sldId id="407" r:id="rId25"/>
    <p:sldId id="416" r:id="rId26"/>
    <p:sldId id="415" r:id="rId27"/>
    <p:sldId id="435" r:id="rId28"/>
    <p:sldId id="405" r:id="rId29"/>
    <p:sldId id="409" r:id="rId30"/>
    <p:sldId id="410" r:id="rId31"/>
    <p:sldId id="436" r:id="rId32"/>
    <p:sldId id="400" r:id="rId33"/>
    <p:sldId id="417" r:id="rId34"/>
    <p:sldId id="420" r:id="rId35"/>
    <p:sldId id="422" r:id="rId36"/>
    <p:sldId id="423" r:id="rId37"/>
    <p:sldId id="431" r:id="rId38"/>
    <p:sldId id="424" r:id="rId39"/>
    <p:sldId id="418" r:id="rId40"/>
    <p:sldId id="419" r:id="rId41"/>
    <p:sldId id="395" r:id="rId42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FC9D8"/>
    <a:srgbClr val="FE7AA0"/>
    <a:srgbClr val="B5BEFD"/>
    <a:srgbClr val="133051"/>
    <a:srgbClr val="183D68"/>
    <a:srgbClr val="959595"/>
    <a:srgbClr val="ABABAB"/>
    <a:srgbClr val="989898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8" autoAdjust="0"/>
    <p:restoredTop sz="85835" autoAdjust="0"/>
  </p:normalViewPr>
  <p:slideViewPr>
    <p:cSldViewPr snapToGrid="0" snapToObjects="1">
      <p:cViewPr>
        <p:scale>
          <a:sx n="100" d="100"/>
          <a:sy n="100" d="100"/>
        </p:scale>
        <p:origin x="2251" y="4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25.10.2024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25.10.2024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77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64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732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ORC .. Optimized row </a:t>
            </a:r>
            <a:r>
              <a:rPr lang="en-US" dirty="0" err="1"/>
              <a:t>colum</a:t>
            </a:r>
            <a:endParaRPr lang="en-US" dirty="0"/>
          </a:p>
          <a:p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NetCDF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(network Common Data Form) is a set of interfaces for array-oriented data access and a freely distributed collection of data access libraries for C, Fortran, C++, Java, and other languages.</a:t>
            </a:r>
          </a:p>
          <a:p>
            <a:r>
              <a:rPr lang="en-US" b="0" i="0" dirty="0">
                <a:solidFill>
                  <a:srgbClr val="565A5C"/>
                </a:solidFill>
                <a:effectLst/>
                <a:latin typeface="Inter"/>
              </a:rPr>
              <a:t>The Hierarchical Data Format version 5 (HDF5), is an open source file format that supports large, complex, heterogeneous data. HDF5 uses a "file directory" like structure that allows you to organize data within the file in many different structured ways.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66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WL </a:t>
            </a:r>
            <a:r>
              <a:rPr lang="en-US" dirty="0" err="1"/>
              <a:t>Subskriptionssysteme</a:t>
            </a:r>
            <a:r>
              <a:rPr lang="en-US" baseline="0" dirty="0"/>
              <a:t> – minor example errors</a:t>
            </a:r>
          </a:p>
          <a:p>
            <a:r>
              <a:rPr lang="en-US" baseline="0" dirty="0"/>
              <a:t>Note 2: see </a:t>
            </a:r>
            <a:r>
              <a:rPr lang="en-US" baseline="0" dirty="0" err="1"/>
              <a:t>XGBoost</a:t>
            </a:r>
            <a:r>
              <a:rPr lang="en-US" baseline="0" dirty="0"/>
              <a:t> handling of default paths for missing values</a:t>
            </a:r>
          </a:p>
          <a:p>
            <a:r>
              <a:rPr lang="en-US" baseline="0" dirty="0"/>
              <a:t>TODO double </a:t>
            </a:r>
            <a:r>
              <a:rPr lang="en-US" baseline="0"/>
              <a:t>check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614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baseline="0" dirty="0"/>
              <a:t> Deutsche </a:t>
            </a:r>
            <a:r>
              <a:rPr lang="en-US" baseline="0" dirty="0" err="1"/>
              <a:t>Bahn</a:t>
            </a:r>
            <a:r>
              <a:rPr lang="en-US" baseline="0" dirty="0"/>
              <a:t>: 1.6M status messages/day through </a:t>
            </a:r>
            <a:r>
              <a:rPr lang="en-US" baseline="0" dirty="0" err="1"/>
              <a:t>kafka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97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Netflix Keystone since 2015, 100s of event types, 8.6M events/s and 21GB/s 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29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Scheduler for automated repetitive jobs</a:t>
            </a:r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53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05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DATB32UF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03 Replication, MoM, and EAI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24/25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DATB32UF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03 Replication, MoM, and EAI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24/25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tatic.com/onebox/dictionary/etymolog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fka.apache.org/documentation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netflix-techblog/delta-a-data-synchronization-and-enrichment-platform-e82c36a79ae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netflix-techblog/evolution-of-the-netflix-data-pipeline-da246ca36905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sz="3600" b="1" dirty="0"/>
              <a:t>Data Integration and Large Scale Analysis</a:t>
            </a:r>
            <a:br>
              <a:rPr lang="de-DE" b="1" dirty="0"/>
            </a:br>
            <a:r>
              <a:rPr lang="de-DE" sz="3400" b="1" dirty="0"/>
              <a:t>03 </a:t>
            </a:r>
            <a:r>
              <a:rPr lang="de-DE" sz="3400" dirty="0"/>
              <a:t>Replication, MoM</a:t>
            </a:r>
            <a:r>
              <a:rPr lang="de-DE" sz="3400" b="1" dirty="0"/>
              <a:t>, and EAI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Shafaq Siddiqi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25, 2024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374" y="128016"/>
            <a:ext cx="280166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Slides credit: Matthias Boehm</a:t>
            </a:r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Def: Message</a:t>
            </a:r>
          </a:p>
          <a:p>
            <a:pPr lvl="1"/>
            <a:r>
              <a:rPr lang="en-US" dirty="0"/>
              <a:t>Piece of information in certain structure</a:t>
            </a:r>
          </a:p>
          <a:p>
            <a:pPr lvl="1"/>
            <a:r>
              <a:rPr lang="en-US" dirty="0"/>
              <a:t>Send  from source (transmitter) over channel to destination (receiver)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Syntax:</a:t>
            </a:r>
            <a:r>
              <a:rPr lang="en-US" dirty="0"/>
              <a:t> different message formats (binary, text, XML, JSON, </a:t>
            </a:r>
            <a:r>
              <a:rPr lang="en-US" dirty="0" err="1"/>
              <a:t>Protobuf</a:t>
            </a:r>
            <a:r>
              <a:rPr lang="en-US" dirty="0"/>
              <a:t>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Semantic:</a:t>
            </a:r>
            <a:r>
              <a:rPr lang="en-US" dirty="0"/>
              <a:t> different domain-specific message schemas (aka data models)</a:t>
            </a:r>
          </a:p>
          <a:p>
            <a:pPr lvl="1"/>
            <a:endParaRPr lang="en-US" sz="1000" dirty="0"/>
          </a:p>
          <a:p>
            <a:r>
              <a:rPr lang="en-US" dirty="0"/>
              <a:t>Synchronous Messaging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Strict consistency requirements</a:t>
            </a:r>
          </a:p>
          <a:p>
            <a:pPr lvl="1"/>
            <a:r>
              <a:rPr lang="en-US" dirty="0"/>
              <a:t>Overhead for distributed transactions via 2PC</a:t>
            </a:r>
          </a:p>
          <a:p>
            <a:pPr lvl="1"/>
            <a:r>
              <a:rPr lang="en-US" dirty="0"/>
              <a:t>Low local autonomy, usually data-driven</a:t>
            </a:r>
          </a:p>
          <a:p>
            <a:pPr lvl="1"/>
            <a:endParaRPr lang="en-US" sz="1000" dirty="0"/>
          </a:p>
          <a:p>
            <a:r>
              <a:rPr lang="en-US" dirty="0"/>
              <a:t>Asynchronous Messaging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Loose coupling</a:t>
            </a:r>
            <a:r>
              <a:rPr lang="en-US" dirty="0"/>
              <a:t>, eventual consistency requirements</a:t>
            </a:r>
          </a:p>
          <a:p>
            <a:pPr lvl="1"/>
            <a:r>
              <a:rPr lang="en-US" dirty="0"/>
              <a:t>Batching for efficient replication and updates</a:t>
            </a:r>
          </a:p>
          <a:p>
            <a:pPr lvl="1"/>
            <a:r>
              <a:rPr lang="en-US" dirty="0"/>
              <a:t>Latency of update propagation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12" y="758805"/>
            <a:ext cx="3736766" cy="635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1862" y="1384338"/>
            <a:ext cx="315136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https://www.gstatic.com/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onebox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/dictionary/etymology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30230" y="3336921"/>
            <a:ext cx="1921783" cy="895435"/>
            <a:chOff x="6830230" y="3336921"/>
            <a:chExt cx="1921783" cy="895435"/>
          </a:xfrm>
        </p:grpSpPr>
        <p:sp>
          <p:nvSpPr>
            <p:cNvPr id="7" name="Textfeld 4"/>
            <p:cNvSpPr txBox="1"/>
            <p:nvPr/>
          </p:nvSpPr>
          <p:spPr>
            <a:xfrm>
              <a:off x="6830230" y="3651348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S1</a:t>
              </a:r>
            </a:p>
          </p:txBody>
        </p:sp>
        <p:sp>
          <p:nvSpPr>
            <p:cNvPr id="8" name="Textfeld 5"/>
            <p:cNvSpPr txBox="1"/>
            <p:nvPr/>
          </p:nvSpPr>
          <p:spPr>
            <a:xfrm>
              <a:off x="8097921" y="3336921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S2</a:t>
              </a:r>
            </a:p>
          </p:txBody>
        </p:sp>
        <p:cxnSp>
          <p:nvCxnSpPr>
            <p:cNvPr id="9" name="Gerade Verbindung mit Pfeil 6"/>
            <p:cNvCxnSpPr>
              <a:stCxn id="7" idx="3"/>
              <a:endCxn id="8" idx="1"/>
            </p:cNvCxnSpPr>
            <p:nvPr/>
          </p:nvCxnSpPr>
          <p:spPr bwMode="auto">
            <a:xfrm flipV="1">
              <a:off x="7484322" y="3506198"/>
              <a:ext cx="613599" cy="31442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42" name="Textfeld 4"/>
            <p:cNvSpPr txBox="1"/>
            <p:nvPr/>
          </p:nvSpPr>
          <p:spPr>
            <a:xfrm>
              <a:off x="7924738" y="3893802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S3</a:t>
              </a:r>
            </a:p>
          </p:txBody>
        </p:sp>
        <p:cxnSp>
          <p:nvCxnSpPr>
            <p:cNvPr id="43" name="Gerade Verbindung mit Pfeil 6"/>
            <p:cNvCxnSpPr>
              <a:stCxn id="7" idx="3"/>
              <a:endCxn id="42" idx="1"/>
            </p:cNvCxnSpPr>
            <p:nvPr/>
          </p:nvCxnSpPr>
          <p:spPr bwMode="auto">
            <a:xfrm>
              <a:off x="7484322" y="3820625"/>
              <a:ext cx="440416" cy="2424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6657049" y="5237694"/>
            <a:ext cx="2226584" cy="345482"/>
            <a:chOff x="6657049" y="5237694"/>
            <a:chExt cx="2226584" cy="345482"/>
          </a:xfrm>
        </p:grpSpPr>
        <p:cxnSp>
          <p:nvCxnSpPr>
            <p:cNvPr id="17" name="Gerade Verbindung mit Pfeil 6"/>
            <p:cNvCxnSpPr>
              <a:stCxn id="48" idx="3"/>
            </p:cNvCxnSpPr>
            <p:nvPr/>
          </p:nvCxnSpPr>
          <p:spPr bwMode="auto">
            <a:xfrm>
              <a:off x="7311141" y="5413899"/>
              <a:ext cx="25456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grpSp>
          <p:nvGrpSpPr>
            <p:cNvPr id="46" name="Group 45"/>
            <p:cNvGrpSpPr/>
            <p:nvPr/>
          </p:nvGrpSpPr>
          <p:grpSpPr>
            <a:xfrm rot="16200000">
              <a:off x="7590526" y="5269714"/>
              <a:ext cx="236706" cy="286340"/>
              <a:chOff x="6641489" y="5338987"/>
              <a:chExt cx="236706" cy="286340"/>
            </a:xfrm>
          </p:grpSpPr>
          <p:sp>
            <p:nvSpPr>
              <p:cNvPr id="25" name="Rectangle 24"/>
              <p:cNvSpPr/>
              <p:nvPr/>
            </p:nvSpPr>
            <p:spPr>
              <a:xfrm rot="10800000">
                <a:off x="6641490" y="5552279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0800000">
                <a:off x="6641490" y="5479232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0800000">
                <a:off x="6641490" y="540556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9" name="Gerade Verbindung mit Pfeil 6"/>
              <p:cNvCxnSpPr/>
              <p:nvPr/>
            </p:nvCxnSpPr>
            <p:spPr bwMode="auto">
              <a:xfrm>
                <a:off x="6641489" y="5338987"/>
                <a:ext cx="0" cy="28634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889FB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</p:cxnSp>
          <p:cxnSp>
            <p:nvCxnSpPr>
              <p:cNvPr id="32" name="Gerade Verbindung mit Pfeil 6"/>
              <p:cNvCxnSpPr/>
              <p:nvPr/>
            </p:nvCxnSpPr>
            <p:spPr bwMode="auto">
              <a:xfrm>
                <a:off x="6878195" y="5338987"/>
                <a:ext cx="0" cy="27993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889FB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</p:cxnSp>
        </p:grpSp>
        <p:sp>
          <p:nvSpPr>
            <p:cNvPr id="47" name="Textfeld 4"/>
            <p:cNvSpPr txBox="1"/>
            <p:nvPr/>
          </p:nvSpPr>
          <p:spPr>
            <a:xfrm>
              <a:off x="8229541" y="5237694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S2</a:t>
              </a:r>
            </a:p>
          </p:txBody>
        </p:sp>
        <p:sp>
          <p:nvSpPr>
            <p:cNvPr id="48" name="Textfeld 4"/>
            <p:cNvSpPr txBox="1"/>
            <p:nvPr/>
          </p:nvSpPr>
          <p:spPr>
            <a:xfrm>
              <a:off x="6657049" y="5244622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S1</a:t>
              </a:r>
            </a:p>
          </p:txBody>
        </p:sp>
        <p:cxnSp>
          <p:nvCxnSpPr>
            <p:cNvPr id="51" name="Gerade Verbindung mit Pfeil 6"/>
            <p:cNvCxnSpPr>
              <a:endCxn id="47" idx="1"/>
            </p:cNvCxnSpPr>
            <p:nvPr/>
          </p:nvCxnSpPr>
          <p:spPr bwMode="auto">
            <a:xfrm>
              <a:off x="7966366" y="5406971"/>
              <a:ext cx="26317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5773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General-Purpose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CLI/API</a:t>
            </a:r>
            <a:r>
              <a:rPr lang="en-US" dirty="0"/>
              <a:t> access to DBs, KV-stores, doc-stores, time series DBs,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CSV</a:t>
            </a:r>
            <a:r>
              <a:rPr lang="en-US" dirty="0"/>
              <a:t> (comma separated values)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(</a:t>
            </a:r>
            <a:r>
              <a:rPr lang="en-US" dirty="0" err="1"/>
              <a:t>javascript</a:t>
            </a:r>
            <a:r>
              <a:rPr lang="en-US" dirty="0"/>
              <a:t> object notation), </a:t>
            </a:r>
            <a:r>
              <a:rPr lang="en-US" b="1" dirty="0">
                <a:solidFill>
                  <a:srgbClr val="7889FB"/>
                </a:solidFill>
              </a:rPr>
              <a:t>XML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Protobuf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1000" dirty="0"/>
          </a:p>
          <a:p>
            <a:r>
              <a:rPr lang="en-US" dirty="0"/>
              <a:t>Sparse Matrix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 market:</a:t>
            </a:r>
            <a:r>
              <a:rPr lang="en-US" dirty="0"/>
              <a:t> text IJV (row, col, value)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Libsvm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text compressed sparse rows</a:t>
            </a:r>
          </a:p>
          <a:p>
            <a:pPr lvl="1"/>
            <a:r>
              <a:rPr lang="en-US" dirty="0"/>
              <a:t>Scientific formats: </a:t>
            </a:r>
            <a:r>
              <a:rPr lang="en-US" b="1" dirty="0" err="1">
                <a:solidFill>
                  <a:srgbClr val="7889FB"/>
                </a:solidFill>
              </a:rPr>
              <a:t>NetCDF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HDF5</a:t>
            </a:r>
          </a:p>
          <a:p>
            <a:pPr lvl="1"/>
            <a:endParaRPr lang="en-US" sz="1000" dirty="0"/>
          </a:p>
          <a:p>
            <a:r>
              <a:rPr lang="en-US" dirty="0"/>
              <a:t>Large-Scale Data Format</a:t>
            </a:r>
          </a:p>
          <a:p>
            <a:pPr lvl="1"/>
            <a:r>
              <a:rPr lang="en-US" dirty="0"/>
              <a:t>ORC, Parquet (column-oriented file formats)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Arrow</a:t>
            </a:r>
            <a:r>
              <a:rPr lang="en-US" dirty="0"/>
              <a:t> (cross-platform columnar in-memory data)</a:t>
            </a:r>
          </a:p>
          <a:p>
            <a:pPr lvl="1"/>
            <a:endParaRPr lang="en-US" sz="1000" dirty="0"/>
          </a:p>
          <a:p>
            <a:r>
              <a:rPr lang="en-US" sz="1800" dirty="0"/>
              <a:t>Domain-specific Formats: often binary, structured text, XML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012" y="2846812"/>
            <a:ext cx="2796684" cy="19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1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Domain-specific Message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Finance: </a:t>
            </a:r>
            <a:r>
              <a:rPr lang="en-US" dirty="0">
                <a:solidFill>
                  <a:srgbClr val="7889FB"/>
                </a:solidFill>
              </a:rPr>
              <a:t>SWIFT</a:t>
            </a:r>
          </a:p>
          <a:p>
            <a:pPr lvl="1"/>
            <a:r>
              <a:rPr lang="en-US" dirty="0"/>
              <a:t>Society for Worldwide Interbank Financial Telecommunication </a:t>
            </a:r>
          </a:p>
          <a:p>
            <a:pPr lvl="1"/>
            <a:r>
              <a:rPr lang="en-US" dirty="0"/>
              <a:t>&gt;10,000 orgs (banks, stock exchanges, brokers and traders)</a:t>
            </a:r>
          </a:p>
          <a:p>
            <a:pPr lvl="1"/>
            <a:r>
              <a:rPr lang="en-US" dirty="0"/>
              <a:t>Network and message formats for financial messaging</a:t>
            </a:r>
          </a:p>
          <a:p>
            <a:pPr lvl="1"/>
            <a:r>
              <a:rPr lang="en-US" dirty="0"/>
              <a:t>MT and MX (XML, ISO 20022) messages </a:t>
            </a:r>
          </a:p>
          <a:p>
            <a:pPr lvl="1"/>
            <a:endParaRPr lang="en-US" sz="700" dirty="0"/>
          </a:p>
          <a:p>
            <a:r>
              <a:rPr lang="en-US" dirty="0"/>
              <a:t>Health Care: </a:t>
            </a:r>
            <a:r>
              <a:rPr lang="en-US" dirty="0">
                <a:solidFill>
                  <a:srgbClr val="7889FB"/>
                </a:solidFill>
              </a:rPr>
              <a:t>HL/7</a:t>
            </a:r>
            <a:r>
              <a:rPr lang="en-US" dirty="0"/>
              <a:t>, </a:t>
            </a:r>
            <a:r>
              <a:rPr lang="en-US" dirty="0">
                <a:solidFill>
                  <a:srgbClr val="7889FB"/>
                </a:solidFill>
              </a:rPr>
              <a:t>DICOM</a:t>
            </a:r>
          </a:p>
          <a:p>
            <a:pPr lvl="1"/>
            <a:r>
              <a:rPr lang="en-US" dirty="0"/>
              <a:t>Health Level 7 (HL7) messages for clinical and admin data exchange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v2.x structured text </a:t>
            </a:r>
            <a:r>
              <a:rPr lang="en-US" dirty="0" err="1"/>
              <a:t>msgs</a:t>
            </a:r>
            <a:r>
              <a:rPr lang="en-US" dirty="0"/>
              <a:t>, v3 XML-based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Digital Imaging and Communications in Medicine (DICOM)</a:t>
            </a:r>
          </a:p>
          <a:p>
            <a:pPr lvl="1"/>
            <a:endParaRPr lang="en-US" sz="700" dirty="0"/>
          </a:p>
          <a:p>
            <a:r>
              <a:rPr lang="en-US" dirty="0"/>
              <a:t>Automotive: </a:t>
            </a:r>
            <a:r>
              <a:rPr lang="en-US" dirty="0">
                <a:solidFill>
                  <a:srgbClr val="7889FB"/>
                </a:solidFill>
              </a:rPr>
              <a:t>ATF</a:t>
            </a:r>
            <a:r>
              <a:rPr lang="en-US" dirty="0"/>
              <a:t>, </a:t>
            </a:r>
            <a:r>
              <a:rPr lang="en-US" dirty="0">
                <a:solidFill>
                  <a:srgbClr val="7889FB"/>
                </a:solidFill>
              </a:rPr>
              <a:t>MDF</a:t>
            </a:r>
          </a:p>
          <a:p>
            <a:pPr lvl="1"/>
            <a:r>
              <a:rPr lang="en-US" dirty="0"/>
              <a:t>Association for </a:t>
            </a:r>
            <a:r>
              <a:rPr lang="en-US" dirty="0" err="1"/>
              <a:t>Standardisation</a:t>
            </a:r>
            <a:r>
              <a:rPr lang="en-US" dirty="0"/>
              <a:t> of Automation and Measuring Systems (ASAM)</a:t>
            </a:r>
          </a:p>
          <a:p>
            <a:pPr lvl="1"/>
            <a:r>
              <a:rPr lang="en-US" dirty="0"/>
              <a:t>E.g., Open Transport Data Format (ATF), Measurement Data Format (MDF),</a:t>
            </a:r>
            <a:br>
              <a:rPr lang="en-US" dirty="0"/>
            </a:br>
            <a:r>
              <a:rPr lang="en-US" dirty="0"/>
              <a:t>calibrations (CDF), auto-lead XML (ADF), open platform communications (OPC)</a:t>
            </a:r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Note: </a:t>
            </a:r>
            <a:r>
              <a:rPr lang="en-US" dirty="0"/>
              <a:t>Sometimes Large-scale analytics over histories of messages</a:t>
            </a:r>
            <a:br>
              <a:rPr lang="en-US" dirty="0"/>
            </a:br>
            <a:r>
              <a:rPr lang="en-US" b="0" dirty="0"/>
              <a:t>(e.g., health care analytics, fraud detection, money laundering)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27" t="10767" r="1795"/>
          <a:stretch/>
        </p:blipFill>
        <p:spPr>
          <a:xfrm>
            <a:off x="7375492" y="1698174"/>
            <a:ext cx="1645173" cy="1123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5733" y="2793439"/>
            <a:ext cx="154246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[https://ihodl.com]</a:t>
            </a:r>
          </a:p>
        </p:txBody>
      </p:sp>
    </p:spTree>
    <p:extLst>
      <p:ext uri="{BB962C8B-B14F-4D97-AF65-F5344CB8AC3E}">
        <p14:creationId xmlns:p14="http://schemas.microsoft.com/office/powerpoint/2010/main" val="9293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Message-Oriented Middleware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Distributed TXs &amp; Replication</a:t>
            </a:r>
          </a:p>
          <a:p>
            <a:pPr lvl="1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Message Queueing</a:t>
            </a:r>
          </a:p>
          <a:p>
            <a:pPr lvl="1"/>
            <a:r>
              <a:rPr lang="en-US" dirty="0"/>
              <a:t>Persistent message queues with well-defined delivery semantics</a:t>
            </a:r>
          </a:p>
          <a:p>
            <a:pPr lvl="1"/>
            <a:r>
              <a:rPr lang="en-US" dirty="0"/>
              <a:t>Loose coupling of connected systems or services (e.g., availability)</a:t>
            </a:r>
          </a:p>
          <a:p>
            <a:pPr lvl="1"/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Publish Subscribe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Large number of subscribers to messages of certain topics/predicates</a:t>
            </a:r>
          </a:p>
          <a:p>
            <a:pPr lvl="1"/>
            <a:r>
              <a:rPr lang="en-US" dirty="0"/>
              <a:t>Published messages forwarded to qualifying subscriptions</a:t>
            </a:r>
          </a:p>
          <a:p>
            <a:pPr lvl="1"/>
            <a:endParaRPr lang="en-US" sz="10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Integration Platforms</a:t>
            </a:r>
          </a:p>
          <a:p>
            <a:pPr lvl="1"/>
            <a:r>
              <a:rPr lang="en-US" dirty="0"/>
              <a:t>Inbound/outbound adapters for external systems</a:t>
            </a:r>
          </a:p>
          <a:p>
            <a:pPr lvl="1"/>
            <a:r>
              <a:rPr lang="en-US" dirty="0"/>
              <a:t>Sync and </a:t>
            </a:r>
            <a:r>
              <a:rPr lang="en-US" dirty="0" err="1"/>
              <a:t>async</a:t>
            </a:r>
            <a:r>
              <a:rPr lang="en-US" dirty="0"/>
              <a:t> messaging, message transformations, enrichment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</p:spTree>
    <p:extLst>
      <p:ext uri="{BB962C8B-B14F-4D97-AF65-F5344CB8AC3E}">
        <p14:creationId xmlns:p14="http://schemas.microsoft.com/office/powerpoint/2010/main" val="9826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Replication Techniques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Database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DBS</a:t>
            </a:r>
          </a:p>
          <a:p>
            <a:pPr lvl="1"/>
            <a:r>
              <a:rPr lang="en-US" dirty="0"/>
              <a:t>Distributed database: Virtual (logical) </a:t>
            </a:r>
            <a:br>
              <a:rPr lang="en-US" dirty="0"/>
            </a:br>
            <a:r>
              <a:rPr lang="en-US" dirty="0"/>
              <a:t>database that appears like a local database </a:t>
            </a:r>
            <a:br>
              <a:rPr lang="en-US" dirty="0"/>
            </a:br>
            <a:r>
              <a:rPr lang="en-US" dirty="0"/>
              <a:t>but consists of multiple physical databases</a:t>
            </a:r>
          </a:p>
          <a:p>
            <a:pPr lvl="1"/>
            <a:r>
              <a:rPr lang="en-US" dirty="0"/>
              <a:t>Multiple local DBMS, components for global query processing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Terminology:</a:t>
            </a:r>
            <a:r>
              <a:rPr lang="en-US" b="1" dirty="0">
                <a:solidFill>
                  <a:srgbClr val="7889FB"/>
                </a:solidFill>
              </a:rPr>
              <a:t> virtual DBS</a:t>
            </a:r>
            <a:r>
              <a:rPr lang="en-US" dirty="0"/>
              <a:t> (homogeneous), </a:t>
            </a:r>
            <a:r>
              <a:rPr lang="en-US" b="1" dirty="0">
                <a:solidFill>
                  <a:srgbClr val="7889FB"/>
                </a:solidFill>
              </a:rPr>
              <a:t>federated DBS </a:t>
            </a:r>
            <a:r>
              <a:rPr lang="en-US" dirty="0"/>
              <a:t>(heterogeneous)</a:t>
            </a:r>
          </a:p>
          <a:p>
            <a:pPr lvl="1"/>
            <a:endParaRPr lang="en-US" sz="1000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Tradeoffs:</a:t>
            </a:r>
            <a:r>
              <a:rPr lang="en-US" dirty="0"/>
              <a:t> Transparency – autonomy, </a:t>
            </a:r>
            <a:r>
              <a:rPr lang="en-US" b="1" dirty="0">
                <a:solidFill>
                  <a:schemeClr val="accent1"/>
                </a:solidFill>
              </a:rPr>
              <a:t>consistency – efficiency/fault tolerance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Global view and query language </a:t>
            </a:r>
            <a:r>
              <a:rPr lang="en-US" dirty="0">
                <a:sym typeface="Wingdings" panose="05000000000000000000" pitchFamily="2" charset="2"/>
              </a:rPr>
              <a:t> schema architecture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</a:t>
            </a:r>
            <a:r>
              <a:rPr lang="en-US" dirty="0">
                <a:sym typeface="Wingdings" panose="05000000000000000000" pitchFamily="2" charset="2"/>
              </a:rPr>
              <a:t> Distribution transparency  global catalog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#3</a:t>
            </a:r>
            <a:r>
              <a:rPr lang="en-US" dirty="0">
                <a:sym typeface="Wingdings" panose="05000000000000000000" pitchFamily="2" charset="2"/>
              </a:rPr>
              <a:t> Distribution of data  data partitioning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#4</a:t>
            </a:r>
            <a:r>
              <a:rPr lang="en-US" dirty="0">
                <a:sym typeface="Wingdings" panose="05000000000000000000" pitchFamily="2" charset="2"/>
              </a:rPr>
              <a:t> Global queries  distributed join operators,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#5</a:t>
            </a:r>
            <a:r>
              <a:rPr lang="en-US" dirty="0">
                <a:sym typeface="Wingdings" panose="05000000000000000000" pitchFamily="2" charset="2"/>
              </a:rPr>
              <a:t> Concurrent transactions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2PC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#6</a:t>
            </a:r>
            <a:r>
              <a:rPr lang="en-US" dirty="0">
                <a:sym typeface="Wingdings" panose="05000000000000000000" pitchFamily="2" charset="2"/>
              </a:rPr>
              <a:t> Consistency of copies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replication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18211" y="676620"/>
            <a:ext cx="2569555" cy="1914125"/>
            <a:chOff x="6318211" y="676620"/>
            <a:chExt cx="2569555" cy="1914125"/>
          </a:xfrm>
        </p:grpSpPr>
        <p:sp>
          <p:nvSpPr>
            <p:cNvPr id="3" name="Rectangle 2"/>
            <p:cNvSpPr/>
            <p:nvPr/>
          </p:nvSpPr>
          <p:spPr>
            <a:xfrm>
              <a:off x="7224765" y="140971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18211" y="202798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59229" y="219885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34623" y="200961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1" name="Gerade Verbindung mit Pfeil 6"/>
            <p:cNvCxnSpPr>
              <a:endCxn id="3" idx="0"/>
            </p:cNvCxnSpPr>
            <p:nvPr/>
          </p:nvCxnSpPr>
          <p:spPr bwMode="auto">
            <a:xfrm>
              <a:off x="7551336" y="106512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Gerade Verbindung mit Pfeil 6"/>
            <p:cNvCxnSpPr>
              <a:stCxn id="3" idx="2"/>
              <a:endCxn id="8" idx="0"/>
            </p:cNvCxnSpPr>
            <p:nvPr/>
          </p:nvCxnSpPr>
          <p:spPr bwMode="auto">
            <a:xfrm flipH="1">
              <a:off x="6644783" y="180160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6" name="Gerade Verbindung mit Pfeil 6"/>
            <p:cNvCxnSpPr>
              <a:stCxn id="3" idx="2"/>
              <a:endCxn id="9" idx="0"/>
            </p:cNvCxnSpPr>
            <p:nvPr/>
          </p:nvCxnSpPr>
          <p:spPr bwMode="auto">
            <a:xfrm>
              <a:off x="7551337" y="180160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9" name="Gerade Verbindung mit Pfeil 6"/>
            <p:cNvCxnSpPr>
              <a:stCxn id="3" idx="2"/>
              <a:endCxn id="10" idx="0"/>
            </p:cNvCxnSpPr>
            <p:nvPr/>
          </p:nvCxnSpPr>
          <p:spPr bwMode="auto">
            <a:xfrm>
              <a:off x="7551337" y="180160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7298994" y="67662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77670" y="157259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5483" y="157427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Q’’’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93482" y="185730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153289" y="4461469"/>
            <a:ext cx="169428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Meaning of “Transparency” (invisibility) here</a:t>
            </a:r>
          </a:p>
        </p:txBody>
      </p:sp>
    </p:spTree>
    <p:extLst>
      <p:ext uri="{BB962C8B-B14F-4D97-AF65-F5344CB8AC3E}">
        <p14:creationId xmlns:p14="http://schemas.microsoft.com/office/powerpoint/2010/main" val="38616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Commit (2PC)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Database Transaction</a:t>
            </a:r>
          </a:p>
          <a:p>
            <a:pPr lvl="1"/>
            <a:r>
              <a:rPr lang="en-US" dirty="0"/>
              <a:t>A transaction (TX) is a </a:t>
            </a:r>
            <a:r>
              <a:rPr lang="en-US" b="1" dirty="0">
                <a:solidFill>
                  <a:srgbClr val="7889FB"/>
                </a:solidFill>
              </a:rPr>
              <a:t>series of steps</a:t>
            </a:r>
            <a:r>
              <a:rPr lang="en-US" dirty="0"/>
              <a:t> that brings a database from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  <a:r>
              <a:rPr lang="en-US" dirty="0"/>
              <a:t> into another (not necessarily different)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ACID properties</a:t>
            </a:r>
            <a:r>
              <a:rPr lang="en-US" dirty="0"/>
              <a:t> (atomicity, consistency, isolation, durability)</a:t>
            </a:r>
          </a:p>
          <a:p>
            <a:pPr lvl="1"/>
            <a:endParaRPr lang="en-US" sz="1000" dirty="0"/>
          </a:p>
          <a:p>
            <a:r>
              <a:rPr lang="en-US" dirty="0"/>
              <a:t>Problems in Distributed DBS</a:t>
            </a:r>
          </a:p>
          <a:p>
            <a:pPr lvl="1"/>
            <a:r>
              <a:rPr lang="en-US" dirty="0"/>
              <a:t>Node failures, and communication failures (e.g., network partitioning)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Distributed TX processing to ensure consistent view</a:t>
            </a:r>
            <a:r>
              <a:rPr lang="en-US" dirty="0"/>
              <a:t> (atomicity/durability)</a:t>
            </a:r>
          </a:p>
          <a:p>
            <a:pPr lvl="1"/>
            <a:endParaRPr lang="en-US" sz="1000" dirty="0"/>
          </a:p>
          <a:p>
            <a:r>
              <a:rPr lang="en-US" dirty="0"/>
              <a:t>Two-Phase Commit </a:t>
            </a:r>
            <a:r>
              <a:rPr lang="en-US" b="0" dirty="0"/>
              <a:t>(via 4*(n-1) </a:t>
            </a:r>
            <a:r>
              <a:rPr lang="en-US" b="0" dirty="0" err="1"/>
              <a:t>msgs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 PREPARE:</a:t>
            </a:r>
            <a:r>
              <a:rPr lang="en-US" dirty="0"/>
              <a:t> check for </a:t>
            </a:r>
            <a:br>
              <a:rPr lang="en-US" dirty="0"/>
            </a:br>
            <a:r>
              <a:rPr lang="en-US" dirty="0"/>
              <a:t>successful completion, logging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 COMMIT:</a:t>
            </a:r>
            <a:r>
              <a:rPr lang="en-US" dirty="0"/>
              <a:t> commit/abort,</a:t>
            </a:r>
            <a:br>
              <a:rPr lang="en-US" dirty="0"/>
            </a:br>
            <a:r>
              <a:rPr lang="en-US" dirty="0"/>
              <a:t>release locks, and other cleanups</a:t>
            </a:r>
          </a:p>
          <a:p>
            <a:pPr lvl="1"/>
            <a:r>
              <a:rPr lang="en-US" dirty="0"/>
              <a:t>What happens if nodes unavailable,</a:t>
            </a:r>
            <a:br>
              <a:rPr lang="en-US" dirty="0"/>
            </a:br>
            <a:r>
              <a:rPr lang="en-US" dirty="0"/>
              <a:t>or report errors on prepare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57207" y="4819896"/>
            <a:ext cx="9914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9081" y="5867978"/>
            <a:ext cx="12136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58356" y="4823247"/>
            <a:ext cx="9841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10107" y="4580403"/>
            <a:ext cx="7714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62953" y="5626237"/>
            <a:ext cx="6445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75568" y="4561979"/>
            <a:ext cx="5862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37532" y="6028173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52782" y="5036738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7766" y="5058507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14170" y="3942340"/>
            <a:ext cx="3478005" cy="2094215"/>
            <a:chOff x="5614170" y="3942340"/>
            <a:chExt cx="3478005" cy="2094215"/>
          </a:xfrm>
        </p:grpSpPr>
        <p:sp>
          <p:nvSpPr>
            <p:cNvPr id="20" name="Rectangle 19"/>
            <p:cNvSpPr/>
            <p:nvPr/>
          </p:nvSpPr>
          <p:spPr>
            <a:xfrm>
              <a:off x="6591721" y="467543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85167" y="529370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26185" y="546457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1579" y="527533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24" name="Gerade Verbindung mit Pfeil 6"/>
            <p:cNvCxnSpPr>
              <a:endCxn id="20" idx="0"/>
            </p:cNvCxnSpPr>
            <p:nvPr/>
          </p:nvCxnSpPr>
          <p:spPr bwMode="auto">
            <a:xfrm>
              <a:off x="6918292" y="433084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5" name="Gerade Verbindung mit Pfeil 6"/>
            <p:cNvCxnSpPr>
              <a:stCxn id="20" idx="2"/>
              <a:endCxn id="21" idx="0"/>
            </p:cNvCxnSpPr>
            <p:nvPr/>
          </p:nvCxnSpPr>
          <p:spPr bwMode="auto">
            <a:xfrm flipH="1">
              <a:off x="6011739" y="506732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6" name="Gerade Verbindung mit Pfeil 6"/>
            <p:cNvCxnSpPr>
              <a:stCxn id="20" idx="2"/>
              <a:endCxn id="22" idx="0"/>
            </p:cNvCxnSpPr>
            <p:nvPr/>
          </p:nvCxnSpPr>
          <p:spPr bwMode="auto">
            <a:xfrm>
              <a:off x="6918293" y="506732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7" name="Gerade Verbindung mit Pfeil 6"/>
            <p:cNvCxnSpPr>
              <a:stCxn id="20" idx="2"/>
              <a:endCxn id="23" idx="0"/>
            </p:cNvCxnSpPr>
            <p:nvPr/>
          </p:nvCxnSpPr>
          <p:spPr bwMode="auto">
            <a:xfrm>
              <a:off x="6918293" y="506732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6826723" y="394234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44626" y="483831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22439" y="483999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60438" y="512302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14170" y="4198739"/>
              <a:ext cx="13300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Coordinator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162112" y="5667223"/>
              <a:ext cx="9300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Cohorts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9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Commit (2PC),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Excursus: Wedding Analogy</a:t>
            </a:r>
          </a:p>
          <a:p>
            <a:pPr lvl="1"/>
            <a:r>
              <a:rPr lang="en-US" dirty="0"/>
              <a:t>Coordinator: marriage registrar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1:</a:t>
            </a:r>
            <a:r>
              <a:rPr lang="en-US" dirty="0"/>
              <a:t> Ask for willingness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2:</a:t>
            </a:r>
            <a:r>
              <a:rPr lang="en-US" dirty="0"/>
              <a:t> If all willing, declare marriage</a:t>
            </a:r>
          </a:p>
          <a:p>
            <a:pPr lvl="1"/>
            <a:endParaRPr lang="en-US" sz="1000" dirty="0"/>
          </a:p>
          <a:p>
            <a:r>
              <a:rPr lang="en-US" dirty="0">
                <a:sym typeface="Wingdings" panose="05000000000000000000" pitchFamily="2" charset="2"/>
              </a:rPr>
              <a:t>#1 Problem: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Many Messages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4(n-1) messages in successful case, otherwise additional </a:t>
            </a:r>
            <a:r>
              <a:rPr lang="en-US" dirty="0" err="1">
                <a:sym typeface="Wingdings" panose="05000000000000000000" pitchFamily="2" charset="2"/>
              </a:rPr>
              <a:t>msgs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sz="1000" dirty="0"/>
          </a:p>
          <a:p>
            <a:r>
              <a:rPr lang="en-US" dirty="0"/>
              <a:t>#2 Problem: </a:t>
            </a:r>
            <a:r>
              <a:rPr lang="en-US" dirty="0">
                <a:solidFill>
                  <a:schemeClr val="accent1"/>
                </a:solidFill>
              </a:rPr>
              <a:t>Blocking Protocol</a:t>
            </a:r>
          </a:p>
          <a:p>
            <a:pPr lvl="1"/>
            <a:r>
              <a:rPr lang="en-US" dirty="0"/>
              <a:t>Local node PREPARE </a:t>
            </a:r>
            <a:r>
              <a:rPr lang="en-US" dirty="0">
                <a:sym typeface="Wingdings" panose="05000000000000000000" pitchFamily="2" charset="2"/>
              </a:rPr>
              <a:t> FAILED  TX is guaranteed to be aborted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Local node PREPARE  READY  waiting for global response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Failure of </a:t>
            </a:r>
            <a:r>
              <a:rPr lang="en-US" dirty="0" err="1">
                <a:sym typeface="Wingdings" panose="05000000000000000000" pitchFamily="2" charset="2"/>
              </a:rPr>
              <a:t>coordinator+cohort</a:t>
            </a:r>
            <a:r>
              <a:rPr lang="en-US" dirty="0">
                <a:sym typeface="Wingdings" panose="05000000000000000000" pitchFamily="2" charset="2"/>
              </a:rPr>
              <a:t>, or participating coordinator 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outcome unknown</a:t>
            </a:r>
          </a:p>
          <a:p>
            <a:pPr lvl="1"/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Other Problems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Atomicity in heterogeneous systems w/o XA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Deadlock detection, optimistic concurrency control,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310" y="1425111"/>
            <a:ext cx="1885986" cy="1255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64102" y="5298377"/>
            <a:ext cx="2517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Note: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APIs for automatic vs programmatic 2PC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8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Distributed Commit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2PC Improvements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Hierarchical Commit: </a:t>
            </a:r>
            <a:r>
              <a:rPr lang="en-US" dirty="0"/>
              <a:t>establish message tree from coordinator to local nodes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parallelization of message handling over inner nodes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Presumed Abort:</a:t>
            </a:r>
            <a:r>
              <a:rPr lang="en-US" dirty="0"/>
              <a:t> assume abort if there are no commit log entries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asynchronous logging of aborts, no ACK on abort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1PC</a:t>
            </a:r>
            <a:r>
              <a:rPr lang="en-US" dirty="0"/>
              <a:t> (fewer messages)</a:t>
            </a:r>
          </a:p>
          <a:p>
            <a:pPr lvl="1"/>
            <a:r>
              <a:rPr lang="en-US" dirty="0"/>
              <a:t>Combine TX operations w/ PREPARE to reduce 2(n-1) messages</a:t>
            </a:r>
          </a:p>
          <a:p>
            <a:pPr lvl="1"/>
            <a:r>
              <a:rPr lang="en-US" dirty="0"/>
              <a:t>Local nodes enter waiting state earlier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3PC</a:t>
            </a:r>
            <a:r>
              <a:rPr lang="en-US" dirty="0"/>
              <a:t> (non-blocking)</a:t>
            </a:r>
          </a:p>
          <a:p>
            <a:pPr lvl="1"/>
            <a:r>
              <a:rPr lang="en-US" dirty="0"/>
              <a:t>a) CAN COMMIT? Yes/no</a:t>
            </a:r>
          </a:p>
          <a:p>
            <a:pPr lvl="1"/>
            <a:r>
              <a:rPr lang="en-US" dirty="0"/>
              <a:t>b) PREPARE COMMIT? </a:t>
            </a:r>
            <a:r>
              <a:rPr lang="en-US" dirty="0" err="1"/>
              <a:t>Ack</a:t>
            </a:r>
            <a:endParaRPr lang="en-US" dirty="0"/>
          </a:p>
          <a:p>
            <a:pPr lvl="1"/>
            <a:r>
              <a:rPr lang="en-US" dirty="0"/>
              <a:t>c) COMMIT? </a:t>
            </a:r>
            <a:r>
              <a:rPr lang="en-US" dirty="0" err="1"/>
              <a:t>Ack</a:t>
            </a:r>
            <a:endParaRPr lang="en-US" dirty="0"/>
          </a:p>
          <a:p>
            <a:pPr lvl="1"/>
            <a:r>
              <a:rPr lang="en-US" dirty="0"/>
              <a:t>Cohorts can collectively decide on commit if at least one in PREPARE-COMMIT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09785"/>
              </p:ext>
            </p:extLst>
          </p:nvPr>
        </p:nvGraphicFramePr>
        <p:xfrm>
          <a:off x="5869954" y="4323865"/>
          <a:ext cx="304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5614141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18830143"/>
                    </a:ext>
                  </a:extLst>
                </a:gridCol>
              </a:tblGrid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Msgs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170606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48646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91830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2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48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Redundancy of stored fragments</a:t>
            </a:r>
          </a:p>
          <a:p>
            <a:pPr lvl="1"/>
            <a:r>
              <a:rPr lang="en-US" dirty="0"/>
              <a:t>Availability/efficiency (read)</a:t>
            </a:r>
            <a:br>
              <a:rPr lang="en-US" dirty="0"/>
            </a:br>
            <a:r>
              <a:rPr lang="en-US" dirty="0"/>
              <a:t>vs update overhead / storage</a:t>
            </a:r>
          </a:p>
          <a:p>
            <a:pPr lvl="1"/>
            <a:endParaRPr lang="en-US" dirty="0"/>
          </a:p>
          <a:p>
            <a:r>
              <a:rPr lang="en-US" dirty="0"/>
              <a:t>Replication </a:t>
            </a:r>
            <a:br>
              <a:rPr lang="en-US" dirty="0"/>
            </a:br>
            <a:r>
              <a:rPr lang="en-US" dirty="0"/>
              <a:t>Techniques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sp>
        <p:nvSpPr>
          <p:cNvPr id="6" name="Rechteck 29"/>
          <p:cNvSpPr/>
          <p:nvPr/>
        </p:nvSpPr>
        <p:spPr>
          <a:xfrm>
            <a:off x="6344038" y="1399315"/>
            <a:ext cx="1073449" cy="429379"/>
          </a:xfrm>
          <a:prstGeom prst="rect">
            <a:avLst/>
          </a:prstGeom>
          <a:solidFill>
            <a:srgbClr val="7889FB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VDBMS</a:t>
            </a:r>
          </a:p>
        </p:txBody>
      </p:sp>
      <p:sp>
        <p:nvSpPr>
          <p:cNvPr id="7" name="Flussdiagramm: Magnetplattenspeicher 35"/>
          <p:cNvSpPr/>
          <p:nvPr/>
        </p:nvSpPr>
        <p:spPr>
          <a:xfrm>
            <a:off x="5156705" y="2164364"/>
            <a:ext cx="885595" cy="649436"/>
          </a:xfrm>
          <a:prstGeom prst="flowChartMagneticDisk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1</a:t>
            </a:r>
          </a:p>
        </p:txBody>
      </p:sp>
      <p:sp>
        <p:nvSpPr>
          <p:cNvPr id="8" name="Flussdiagramm: Magnetplattenspeicher 36"/>
          <p:cNvSpPr/>
          <p:nvPr/>
        </p:nvSpPr>
        <p:spPr>
          <a:xfrm>
            <a:off x="7751570" y="2164364"/>
            <a:ext cx="885595" cy="649436"/>
          </a:xfrm>
          <a:prstGeom prst="flowChartMagneticDisk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2</a:t>
            </a:r>
          </a:p>
        </p:txBody>
      </p:sp>
      <p:sp>
        <p:nvSpPr>
          <p:cNvPr id="12" name="Textfeld 40"/>
          <p:cNvSpPr txBox="1"/>
          <p:nvPr/>
        </p:nvSpPr>
        <p:spPr>
          <a:xfrm>
            <a:off x="6666448" y="774645"/>
            <a:ext cx="41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</a:p>
        </p:txBody>
      </p:sp>
      <p:sp>
        <p:nvSpPr>
          <p:cNvPr id="13" name="Textfeld 34"/>
          <p:cNvSpPr txBox="1"/>
          <p:nvPr/>
        </p:nvSpPr>
        <p:spPr>
          <a:xfrm>
            <a:off x="7535953" y="974362"/>
            <a:ext cx="162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Replication Transparency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50"/>
          <p:cNvSpPr txBox="1"/>
          <p:nvPr/>
        </p:nvSpPr>
        <p:spPr>
          <a:xfrm>
            <a:off x="5809192" y="2096173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Replication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Gerade Verbindung 52"/>
          <p:cNvCxnSpPr>
            <a:stCxn id="6" idx="3"/>
          </p:cNvCxnSpPr>
          <p:nvPr/>
        </p:nvCxnSpPr>
        <p:spPr>
          <a:xfrm>
            <a:off x="7417487" y="1614005"/>
            <a:ext cx="1605927" cy="1587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6"/>
          <p:cNvCxnSpPr>
            <a:stCxn id="12" idx="2"/>
            <a:endCxn id="6" idx="0"/>
          </p:cNvCxnSpPr>
          <p:nvPr/>
        </p:nvCxnSpPr>
        <p:spPr bwMode="auto">
          <a:xfrm>
            <a:off x="6873396" y="1143977"/>
            <a:ext cx="7367" cy="25533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1" name="Gerade Verbindung mit Pfeil 6"/>
          <p:cNvCxnSpPr>
            <a:stCxn id="6" idx="2"/>
            <a:endCxn id="7" idx="1"/>
          </p:cNvCxnSpPr>
          <p:nvPr/>
        </p:nvCxnSpPr>
        <p:spPr bwMode="auto">
          <a:xfrm flipH="1">
            <a:off x="5599503" y="1828694"/>
            <a:ext cx="1281260" cy="33567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4" name="Gerade Verbindung mit Pfeil 6"/>
          <p:cNvCxnSpPr>
            <a:stCxn id="6" idx="2"/>
            <a:endCxn id="8" idx="1"/>
          </p:cNvCxnSpPr>
          <p:nvPr/>
        </p:nvCxnSpPr>
        <p:spPr bwMode="auto">
          <a:xfrm>
            <a:off x="6880763" y="1828694"/>
            <a:ext cx="1313605" cy="33567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7" name="Gerade Verbindung mit Pfeil 6"/>
          <p:cNvCxnSpPr>
            <a:stCxn id="7" idx="4"/>
            <a:endCxn id="8" idx="2"/>
          </p:cNvCxnSpPr>
          <p:nvPr/>
        </p:nvCxnSpPr>
        <p:spPr bwMode="auto">
          <a:xfrm>
            <a:off x="6042300" y="2489082"/>
            <a:ext cx="1709270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627458" y="3155183"/>
            <a:ext cx="16077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Copy-Update Strategies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06601" y="4031062"/>
            <a:ext cx="6479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cxnSp>
        <p:nvCxnSpPr>
          <p:cNvPr id="35" name="Gerade Verbindung mit Pfeil 6"/>
          <p:cNvCxnSpPr>
            <a:stCxn id="33" idx="2"/>
            <a:endCxn id="34" idx="3"/>
          </p:cNvCxnSpPr>
          <p:nvPr/>
        </p:nvCxnSpPr>
        <p:spPr bwMode="auto">
          <a:xfrm flipH="1">
            <a:off x="2354598" y="3801514"/>
            <a:ext cx="2076728" cy="41421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188399" y="4096375"/>
            <a:ext cx="13464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</a:p>
        </p:txBody>
      </p:sp>
      <p:cxnSp>
        <p:nvCxnSpPr>
          <p:cNvPr id="39" name="Gerade Verbindung mit Pfeil 6"/>
          <p:cNvCxnSpPr>
            <a:stCxn id="33" idx="2"/>
            <a:endCxn id="38" idx="0"/>
          </p:cNvCxnSpPr>
          <p:nvPr/>
        </p:nvCxnSpPr>
        <p:spPr bwMode="auto">
          <a:xfrm>
            <a:off x="4431326" y="3801514"/>
            <a:ext cx="1430281" cy="29486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702922" y="4721048"/>
            <a:ext cx="15053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Predetermined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87993" y="4712676"/>
            <a:ext cx="15053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Consensus</a:t>
            </a:r>
          </a:p>
        </p:txBody>
      </p:sp>
      <p:cxnSp>
        <p:nvCxnSpPr>
          <p:cNvPr id="44" name="Gerade Verbindung mit Pfeil 6"/>
          <p:cNvCxnSpPr>
            <a:stCxn id="38" idx="2"/>
            <a:endCxn id="43" idx="0"/>
          </p:cNvCxnSpPr>
          <p:nvPr/>
        </p:nvCxnSpPr>
        <p:spPr bwMode="auto">
          <a:xfrm>
            <a:off x="5861607" y="4465707"/>
            <a:ext cx="1379070" cy="24696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8" name="Gerade Verbindung mit Pfeil 6"/>
          <p:cNvCxnSpPr>
            <a:stCxn id="38" idx="2"/>
            <a:endCxn id="42" idx="0"/>
          </p:cNvCxnSpPr>
          <p:nvPr/>
        </p:nvCxnSpPr>
        <p:spPr bwMode="auto">
          <a:xfrm flipH="1">
            <a:off x="4455606" y="4465707"/>
            <a:ext cx="1406001" cy="25534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256100" y="4695931"/>
            <a:ext cx="6479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21931" y="4697606"/>
            <a:ext cx="7920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ROWAA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21082" y="5340696"/>
            <a:ext cx="8724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69113" y="5352751"/>
            <a:ext cx="10818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Majority Consensus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65572" y="5354427"/>
            <a:ext cx="10818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Voting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60361" y="5364475"/>
            <a:ext cx="12899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Hierarchical Quorum</a:t>
            </a:r>
          </a:p>
        </p:txBody>
      </p:sp>
      <p:cxnSp>
        <p:nvCxnSpPr>
          <p:cNvPr id="57" name="Gerade Verbindung mit Pfeil 6"/>
          <p:cNvCxnSpPr>
            <a:stCxn id="34" idx="2"/>
            <a:endCxn id="51" idx="0"/>
          </p:cNvCxnSpPr>
          <p:nvPr/>
        </p:nvCxnSpPr>
        <p:spPr bwMode="auto">
          <a:xfrm flipH="1">
            <a:off x="1580099" y="4400394"/>
            <a:ext cx="450501" cy="2955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0" name="Gerade Verbindung mit Pfeil 6"/>
          <p:cNvCxnSpPr>
            <a:stCxn id="34" idx="2"/>
            <a:endCxn id="52" idx="0"/>
          </p:cNvCxnSpPr>
          <p:nvPr/>
        </p:nvCxnSpPr>
        <p:spPr bwMode="auto">
          <a:xfrm>
            <a:off x="2030600" y="4400394"/>
            <a:ext cx="487375" cy="29721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3" name="Gerade Verbindung mit Pfeil 6"/>
          <p:cNvCxnSpPr>
            <a:stCxn id="42" idx="2"/>
            <a:endCxn id="53" idx="0"/>
          </p:cNvCxnSpPr>
          <p:nvPr/>
        </p:nvCxnSpPr>
        <p:spPr bwMode="auto">
          <a:xfrm>
            <a:off x="4455606" y="5090380"/>
            <a:ext cx="1710" cy="25031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6" name="Gerade Verbindung mit Pfeil 6"/>
          <p:cNvCxnSpPr>
            <a:stCxn id="43" idx="2"/>
            <a:endCxn id="54" idx="0"/>
          </p:cNvCxnSpPr>
          <p:nvPr/>
        </p:nvCxnSpPr>
        <p:spPr bwMode="auto">
          <a:xfrm flipH="1">
            <a:off x="6210016" y="5082008"/>
            <a:ext cx="1030661" cy="27074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9" name="Gerade Verbindung mit Pfeil 6"/>
          <p:cNvCxnSpPr>
            <a:stCxn id="43" idx="2"/>
            <a:endCxn id="55" idx="0"/>
          </p:cNvCxnSpPr>
          <p:nvPr/>
        </p:nvCxnSpPr>
        <p:spPr bwMode="auto">
          <a:xfrm flipH="1">
            <a:off x="7206475" y="5082008"/>
            <a:ext cx="34202" cy="27241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2" name="Gerade Verbindung mit Pfeil 6"/>
          <p:cNvCxnSpPr>
            <a:stCxn id="43" idx="2"/>
            <a:endCxn id="56" idx="0"/>
          </p:cNvCxnSpPr>
          <p:nvPr/>
        </p:nvCxnSpPr>
        <p:spPr bwMode="auto">
          <a:xfrm>
            <a:off x="7240677" y="5082008"/>
            <a:ext cx="1064666" cy="28246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08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8" grpId="0"/>
      <p:bldP spid="42" grpId="0"/>
      <p:bldP spid="43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Overview of</a:t>
            </a:r>
            <a:r>
              <a:rPr lang="en-US">
                <a:solidFill>
                  <a:srgbClr val="7889FB"/>
                </a:solidFill>
              </a:rPr>
              <a:t> </a:t>
            </a:r>
            <a:r>
              <a:rPr lang="en-US" dirty="0">
                <a:solidFill>
                  <a:srgbClr val="7889FB"/>
                </a:solidFill>
              </a:rPr>
              <a:t>Exercises</a:t>
            </a:r>
          </a:p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</a:p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</a:p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Techniques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ROWA</a:t>
            </a:r>
          </a:p>
          <a:p>
            <a:pPr lvl="1"/>
            <a:r>
              <a:rPr lang="de-DE" dirty="0"/>
              <a:t>Read-One/Write-All</a:t>
            </a:r>
          </a:p>
          <a:p>
            <a:pPr lvl="1"/>
            <a:r>
              <a:rPr lang="de-DE" dirty="0"/>
              <a:t>Read: good performance/availability</a:t>
            </a:r>
          </a:p>
          <a:p>
            <a:pPr lvl="1"/>
            <a:r>
              <a:rPr lang="de-DE" dirty="0"/>
              <a:t>Write: high overhead and </a:t>
            </a:r>
            <a:br>
              <a:rPr lang="de-DE" dirty="0"/>
            </a:br>
            <a:r>
              <a:rPr lang="de-DE" dirty="0"/>
              <a:t>only successful if all available</a:t>
            </a:r>
          </a:p>
          <a:p>
            <a:pPr lvl="1"/>
            <a:endParaRPr lang="en-US" sz="1000" dirty="0"/>
          </a:p>
          <a:p>
            <a:pPr lvl="0"/>
            <a:r>
              <a:rPr lang="de-DE" dirty="0"/>
              <a:t>ROWAA</a:t>
            </a:r>
          </a:p>
          <a:p>
            <a:pPr lvl="1"/>
            <a:r>
              <a:rPr lang="de-DE" dirty="0"/>
              <a:t>Read-One/Write-All-Available </a:t>
            </a:r>
          </a:p>
          <a:p>
            <a:pPr lvl="1"/>
            <a:r>
              <a:rPr lang="en-US" dirty="0"/>
              <a:t>Relaxed availability requirement</a:t>
            </a:r>
            <a:br>
              <a:rPr lang="en-US" dirty="0"/>
            </a:br>
            <a:r>
              <a:rPr lang="en-US" dirty="0"/>
              <a:t>for write operations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752907" y="1054743"/>
            <a:ext cx="3195636" cy="1902978"/>
            <a:chOff x="5752907" y="1054743"/>
            <a:chExt cx="3195636" cy="1902978"/>
          </a:xfrm>
        </p:grpSpPr>
        <p:sp>
          <p:nvSpPr>
            <p:cNvPr id="5" name="Rechteck 29"/>
            <p:cNvSpPr/>
            <p:nvPr/>
          </p:nvSpPr>
          <p:spPr>
            <a:xfrm>
              <a:off x="7037418" y="1436576"/>
              <a:ext cx="550849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" name="Gerade Verbindung mit Pfeil 6"/>
            <p:cNvCxnSpPr>
              <a:endCxn id="5" idx="0"/>
            </p:cNvCxnSpPr>
            <p:nvPr/>
          </p:nvCxnSpPr>
          <p:spPr bwMode="auto">
            <a:xfrm>
              <a:off x="7305476" y="1143978"/>
              <a:ext cx="7367" cy="29259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7" name="Rechteck 29"/>
            <p:cNvSpPr/>
            <p:nvPr/>
          </p:nvSpPr>
          <p:spPr>
            <a:xfrm>
              <a:off x="5752907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hteck 29"/>
            <p:cNvSpPr/>
            <p:nvPr/>
          </p:nvSpPr>
          <p:spPr>
            <a:xfrm>
              <a:off x="6597100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29"/>
            <p:cNvSpPr/>
            <p:nvPr/>
          </p:nvSpPr>
          <p:spPr>
            <a:xfrm>
              <a:off x="7441293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29"/>
            <p:cNvSpPr/>
            <p:nvPr/>
          </p:nvSpPr>
          <p:spPr>
            <a:xfrm>
              <a:off x="8285486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mit Pfeil 6"/>
            <p:cNvCxnSpPr>
              <a:stCxn id="5" idx="2"/>
              <a:endCxn id="7" idx="0"/>
            </p:cNvCxnSpPr>
            <p:nvPr/>
          </p:nvCxnSpPr>
          <p:spPr bwMode="auto">
            <a:xfrm flipH="1">
              <a:off x="6028332" y="1791435"/>
              <a:ext cx="1284511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/>
            <p:cNvCxnSpPr>
              <a:stCxn id="5" idx="2"/>
              <a:endCxn id="8" idx="0"/>
            </p:cNvCxnSpPr>
            <p:nvPr/>
          </p:nvCxnSpPr>
          <p:spPr bwMode="auto">
            <a:xfrm flipH="1">
              <a:off x="6872525" y="1791435"/>
              <a:ext cx="44031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7" name="Gerade Verbindung mit Pfeil 6"/>
            <p:cNvCxnSpPr>
              <a:stCxn id="5" idx="2"/>
              <a:endCxn id="9" idx="0"/>
            </p:cNvCxnSpPr>
            <p:nvPr/>
          </p:nvCxnSpPr>
          <p:spPr bwMode="auto">
            <a:xfrm>
              <a:off x="7312843" y="1791435"/>
              <a:ext cx="403875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0" name="Gerade Verbindung mit Pfeil 6"/>
            <p:cNvCxnSpPr>
              <a:stCxn id="5" idx="2"/>
              <a:endCxn id="10" idx="0"/>
            </p:cNvCxnSpPr>
            <p:nvPr/>
          </p:nvCxnSpPr>
          <p:spPr bwMode="auto">
            <a:xfrm>
              <a:off x="7312843" y="1791435"/>
              <a:ext cx="124806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7224351" y="1054743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logical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28926" y="1629172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physical</a:t>
              </a:r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6818" y="2631686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4342" y="2633488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62031" y="2633488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8782" y="2634694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5764632" y="3066084"/>
            <a:ext cx="3195636" cy="1902978"/>
            <a:chOff x="5764632" y="3066084"/>
            <a:chExt cx="3195636" cy="1902978"/>
          </a:xfrm>
        </p:grpSpPr>
        <p:sp>
          <p:nvSpPr>
            <p:cNvPr id="29" name="Rechteck 29"/>
            <p:cNvSpPr/>
            <p:nvPr/>
          </p:nvSpPr>
          <p:spPr>
            <a:xfrm>
              <a:off x="7049143" y="3447917"/>
              <a:ext cx="550849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Gerade Verbindung mit Pfeil 6"/>
            <p:cNvCxnSpPr>
              <a:endCxn id="29" idx="0"/>
            </p:cNvCxnSpPr>
            <p:nvPr/>
          </p:nvCxnSpPr>
          <p:spPr bwMode="auto">
            <a:xfrm>
              <a:off x="7317201" y="3155319"/>
              <a:ext cx="7367" cy="29259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1" name="Rechteck 29"/>
            <p:cNvSpPr/>
            <p:nvPr/>
          </p:nvSpPr>
          <p:spPr>
            <a:xfrm>
              <a:off x="5764632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hteck 29"/>
            <p:cNvSpPr/>
            <p:nvPr/>
          </p:nvSpPr>
          <p:spPr>
            <a:xfrm>
              <a:off x="6608825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hteck 29"/>
            <p:cNvSpPr/>
            <p:nvPr/>
          </p:nvSpPr>
          <p:spPr>
            <a:xfrm>
              <a:off x="7453018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hteck 29"/>
            <p:cNvSpPr/>
            <p:nvPr/>
          </p:nvSpPr>
          <p:spPr>
            <a:xfrm>
              <a:off x="8297211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Gerade Verbindung mit Pfeil 6"/>
            <p:cNvCxnSpPr>
              <a:stCxn id="29" idx="2"/>
              <a:endCxn id="31" idx="0"/>
            </p:cNvCxnSpPr>
            <p:nvPr/>
          </p:nvCxnSpPr>
          <p:spPr bwMode="auto">
            <a:xfrm flipH="1">
              <a:off x="6040057" y="3802776"/>
              <a:ext cx="1284511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6" name="Gerade Verbindung mit Pfeil 6"/>
            <p:cNvCxnSpPr>
              <a:stCxn id="29" idx="2"/>
              <a:endCxn id="32" idx="0"/>
            </p:cNvCxnSpPr>
            <p:nvPr/>
          </p:nvCxnSpPr>
          <p:spPr bwMode="auto">
            <a:xfrm flipH="1">
              <a:off x="6884250" y="3802776"/>
              <a:ext cx="44031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7" name="Gerade Verbindung mit Pfeil 6"/>
            <p:cNvCxnSpPr>
              <a:stCxn id="29" idx="2"/>
              <a:endCxn id="33" idx="0"/>
            </p:cNvCxnSpPr>
            <p:nvPr/>
          </p:nvCxnSpPr>
          <p:spPr bwMode="auto">
            <a:xfrm>
              <a:off x="7324568" y="3802776"/>
              <a:ext cx="403875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8" name="Gerade Verbindung mit Pfeil 6"/>
            <p:cNvCxnSpPr>
              <a:stCxn id="29" idx="2"/>
              <a:endCxn id="34" idx="0"/>
            </p:cNvCxnSpPr>
            <p:nvPr/>
          </p:nvCxnSpPr>
          <p:spPr bwMode="auto">
            <a:xfrm>
              <a:off x="7324568" y="3802776"/>
              <a:ext cx="124806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7236076" y="3066084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logical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40651" y="3640513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physical</a:t>
              </a:r>
            </a:p>
          </p:txBody>
        </p:sp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8543" y="4643027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16067" y="4644829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10507" y="4646035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8" y="4698947"/>
              <a:ext cx="252512" cy="25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267" y="5489480"/>
            <a:ext cx="554947" cy="716178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5888352" y="5460952"/>
            <a:ext cx="32140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Jim Gray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Patrick E. O'Neil, Dennis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Shasha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 The Dangers of Replication and a Solution,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1777" y="4702223"/>
            <a:ext cx="4317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anywhere-anytime-anyway transactional replication has unstable behavior as the workload scales up: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ten-fold increase in nodes and traffic gives a thousand fold increase in  deadlocks or reconciliations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Master copy replication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schemes reduce this problem.”</a:t>
            </a:r>
          </a:p>
        </p:txBody>
      </p:sp>
    </p:spTree>
    <p:extLst>
      <p:ext uri="{BB962C8B-B14F-4D97-AF65-F5344CB8AC3E}">
        <p14:creationId xmlns:p14="http://schemas.microsoft.com/office/powerpoint/2010/main" val="222147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Techniques,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Copy</a:t>
            </a:r>
          </a:p>
          <a:p>
            <a:pPr lvl="1"/>
            <a:r>
              <a:rPr lang="en-US" dirty="0"/>
              <a:t>Update single primary copy </a:t>
            </a:r>
            <a:r>
              <a:rPr lang="en-US" b="1" dirty="0">
                <a:solidFill>
                  <a:schemeClr val="accent1"/>
                </a:solidFill>
              </a:rPr>
              <a:t>synchronously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Asynchronous propagation</a:t>
            </a:r>
            <a:r>
              <a:rPr lang="en-US" dirty="0"/>
              <a:t> of updates to other replicates, read from 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Pro: </a:t>
            </a:r>
            <a:r>
              <a:rPr lang="en-US" dirty="0"/>
              <a:t>Higher update performance, good locality, and availability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Con:</a:t>
            </a:r>
            <a:r>
              <a:rPr lang="en-US" dirty="0"/>
              <a:t> Potentially stale read on secondary copies (w/ and w/o locks)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Load balancing:</a:t>
            </a:r>
            <a:r>
              <a:rPr lang="en-US" dirty="0"/>
              <a:t> place PC of different objects on different nodes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sp>
        <p:nvSpPr>
          <p:cNvPr id="5" name="Rechteck 29"/>
          <p:cNvSpPr/>
          <p:nvPr/>
        </p:nvSpPr>
        <p:spPr>
          <a:xfrm>
            <a:off x="3982584" y="2989130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</a:p>
        </p:txBody>
      </p:sp>
      <p:sp>
        <p:nvSpPr>
          <p:cNvPr id="6" name="Rechteck 29"/>
          <p:cNvSpPr/>
          <p:nvPr/>
        </p:nvSpPr>
        <p:spPr>
          <a:xfrm>
            <a:off x="5671883" y="2689894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9" name="Gerade Verbindung mit Pfeil 6"/>
          <p:cNvCxnSpPr>
            <a:stCxn id="10" idx="3"/>
            <a:endCxn id="5" idx="1"/>
          </p:cNvCxnSpPr>
          <p:nvPr/>
        </p:nvCxnSpPr>
        <p:spPr bwMode="auto">
          <a:xfrm flipV="1">
            <a:off x="2971782" y="3166560"/>
            <a:ext cx="1010802" cy="256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499323" y="2984462"/>
            <a:ext cx="14724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T1:  write r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  <a:endParaRPr lang="de-DE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hteck 29"/>
          <p:cNvSpPr/>
          <p:nvPr/>
        </p:nvSpPr>
        <p:spPr>
          <a:xfrm>
            <a:off x="6890178" y="3025883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Rechteck 29"/>
          <p:cNvSpPr/>
          <p:nvPr/>
        </p:nvSpPr>
        <p:spPr>
          <a:xfrm>
            <a:off x="6148274" y="3373574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5" name="Gerade Verbindung mit Pfeil 6"/>
          <p:cNvCxnSpPr>
            <a:stCxn id="5" idx="3"/>
            <a:endCxn id="6" idx="1"/>
          </p:cNvCxnSpPr>
          <p:nvPr/>
        </p:nvCxnSpPr>
        <p:spPr bwMode="auto">
          <a:xfrm flipV="1">
            <a:off x="4533433" y="2867324"/>
            <a:ext cx="1138450" cy="29923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8" name="Gerade Verbindung mit Pfeil 6"/>
          <p:cNvCxnSpPr>
            <a:stCxn id="5" idx="3"/>
            <a:endCxn id="13" idx="1"/>
          </p:cNvCxnSpPr>
          <p:nvPr/>
        </p:nvCxnSpPr>
        <p:spPr bwMode="auto">
          <a:xfrm>
            <a:off x="4533433" y="3166560"/>
            <a:ext cx="2356745" cy="3675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1" name="Gerade Verbindung mit Pfeil 6"/>
          <p:cNvCxnSpPr>
            <a:stCxn id="5" idx="3"/>
            <a:endCxn id="14" idx="1"/>
          </p:cNvCxnSpPr>
          <p:nvPr/>
        </p:nvCxnSpPr>
        <p:spPr bwMode="auto">
          <a:xfrm>
            <a:off x="4533433" y="3166560"/>
            <a:ext cx="1614841" cy="38444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197966" y="3172214"/>
            <a:ext cx="5513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47568" y="3374853"/>
            <a:ext cx="5513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56633" y="2612571"/>
            <a:ext cx="161587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41705" y="2564004"/>
            <a:ext cx="19175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Secondary Copies</a:t>
            </a:r>
          </a:p>
        </p:txBody>
      </p:sp>
    </p:spTree>
    <p:extLst>
      <p:ext uri="{BB962C8B-B14F-4D97-AF65-F5344CB8AC3E}">
        <p14:creationId xmlns:p14="http://schemas.microsoft.com/office/powerpoint/2010/main" val="29568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Techniques,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  <a:noFill/>
        </p:spPr>
        <p:txBody>
          <a:bodyPr/>
          <a:lstStyle/>
          <a:p>
            <a:r>
              <a:rPr lang="en-US" dirty="0"/>
              <a:t>Consensus Protocols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 idea: </a:t>
            </a:r>
            <a:r>
              <a:rPr lang="en-US" dirty="0"/>
              <a:t>voting if read/write access is permissible</a:t>
            </a:r>
            <a:br>
              <a:rPr lang="en-US" dirty="0"/>
            </a:br>
            <a:r>
              <a:rPr lang="en-US" dirty="0"/>
              <a:t>(with regard to </a:t>
            </a:r>
            <a:r>
              <a:rPr lang="en-US" dirty="0" err="1"/>
              <a:t>serializability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Each replicate has vote </a:t>
            </a:r>
            <a:r>
              <a:rPr lang="en-US" dirty="0">
                <a:sym typeface="Wingdings" panose="05000000000000000000" pitchFamily="2" charset="2"/>
              </a:rPr>
              <a:t> all votes Q</a:t>
            </a:r>
            <a:endParaRPr lang="en-US" dirty="0"/>
          </a:p>
          <a:p>
            <a:pPr lvl="1"/>
            <a:r>
              <a:rPr lang="en-US" dirty="0"/>
              <a:t>Read quorum Q</a:t>
            </a:r>
            <a:r>
              <a:rPr lang="en-US" baseline="-25000" dirty="0"/>
              <a:t>R</a:t>
            </a:r>
            <a:r>
              <a:rPr lang="en-US" dirty="0"/>
              <a:t> and write quorum Q</a:t>
            </a:r>
            <a:r>
              <a:rPr lang="en-US" baseline="-25000" dirty="0"/>
              <a:t>W</a:t>
            </a:r>
          </a:p>
          <a:p>
            <a:pPr lvl="1"/>
            <a:endParaRPr lang="en-US" sz="1000" dirty="0"/>
          </a:p>
          <a:p>
            <a:r>
              <a:rPr lang="en-US" dirty="0"/>
              <a:t>#1 Majority Consensus</a:t>
            </a:r>
          </a:p>
          <a:p>
            <a:pPr lvl="1"/>
            <a:r>
              <a:rPr lang="en-US" dirty="0"/>
              <a:t>Read requires </a:t>
            </a:r>
            <a:r>
              <a:rPr lang="en-US" b="1" dirty="0">
                <a:solidFill>
                  <a:schemeClr val="accent1"/>
                </a:solidFill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</a:rPr>
              <a:t>R </a:t>
            </a:r>
            <a:r>
              <a:rPr lang="en-US" b="1" dirty="0">
                <a:solidFill>
                  <a:schemeClr val="accent1"/>
                </a:solidFill>
              </a:rPr>
              <a:t>&gt; Q/2</a:t>
            </a:r>
            <a:r>
              <a:rPr lang="en-US" dirty="0"/>
              <a:t>, lock all and read newest replica</a:t>
            </a:r>
          </a:p>
          <a:p>
            <a:pPr lvl="1"/>
            <a:r>
              <a:rPr lang="en-US" dirty="0"/>
              <a:t>Write requires </a:t>
            </a:r>
            <a:r>
              <a:rPr lang="en-US" b="1" dirty="0">
                <a:solidFill>
                  <a:schemeClr val="accent1"/>
                </a:solidFill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</a:rPr>
              <a:t>W </a:t>
            </a:r>
            <a:r>
              <a:rPr lang="en-US" b="1" dirty="0">
                <a:solidFill>
                  <a:schemeClr val="accent1"/>
                </a:solidFill>
              </a:rPr>
              <a:t>&gt; Q/2</a:t>
            </a:r>
            <a:r>
              <a:rPr lang="en-US" dirty="0"/>
              <a:t>, lock and update all</a:t>
            </a:r>
          </a:p>
          <a:p>
            <a:pPr lvl="1"/>
            <a:endParaRPr lang="en-US" sz="1000" dirty="0"/>
          </a:p>
          <a:p>
            <a:r>
              <a:rPr lang="en-US" dirty="0"/>
              <a:t>#2 Dynamic Quorums</a:t>
            </a:r>
          </a:p>
          <a:p>
            <a:pPr lvl="1"/>
            <a:r>
              <a:rPr lang="en-US" dirty="0"/>
              <a:t>Problem: network partitioning </a:t>
            </a:r>
            <a:r>
              <a:rPr lang="en-US" dirty="0">
                <a:sym typeface="Wingdings" panose="05000000000000000000" pitchFamily="2" charset="2"/>
              </a:rPr>
              <a:t> retain vote for updated replica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#3 Hierarchical Quorums </a:t>
            </a:r>
          </a:p>
          <a:p>
            <a:pPr lvl="1"/>
            <a:r>
              <a:rPr lang="en-US" dirty="0"/>
              <a:t>Obtain majority of nodes </a:t>
            </a:r>
            <a:br>
              <a:rPr lang="en-US" dirty="0"/>
            </a:br>
            <a:r>
              <a:rPr lang="en-US" dirty="0"/>
              <a:t>in multiple levels of the tree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32395" y="1748412"/>
            <a:ext cx="184889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Overlap Rules: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Q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Q/2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16" y="5251623"/>
            <a:ext cx="1019803" cy="550693"/>
          </a:xfrm>
          <a:prstGeom prst="rect">
            <a:avLst/>
          </a:prstGeom>
        </p:spPr>
      </p:pic>
      <p:pic>
        <p:nvPicPr>
          <p:cNvPr id="11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DC6AB0B5-1FBE-493F-8514-8ED35611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2512" y="5189283"/>
            <a:ext cx="1138097" cy="26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512538" y="5302466"/>
            <a:ext cx="2661988" cy="932639"/>
            <a:chOff x="4512538" y="5302466"/>
            <a:chExt cx="2661988" cy="932639"/>
          </a:xfrm>
        </p:grpSpPr>
        <p:sp>
          <p:nvSpPr>
            <p:cNvPr id="6" name="Rechteck 29"/>
            <p:cNvSpPr/>
            <p:nvPr/>
          </p:nvSpPr>
          <p:spPr>
            <a:xfrm>
              <a:off x="4932892" y="53024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" name="Rechteck 29"/>
            <p:cNvSpPr/>
            <p:nvPr/>
          </p:nvSpPr>
          <p:spPr>
            <a:xfrm>
              <a:off x="5658046" y="5314190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" name="Rechteck 29"/>
            <p:cNvSpPr/>
            <p:nvPr/>
          </p:nvSpPr>
          <p:spPr>
            <a:xfrm>
              <a:off x="6353056" y="5315864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" name="Rechteck 29"/>
            <p:cNvSpPr/>
            <p:nvPr/>
          </p:nvSpPr>
          <p:spPr>
            <a:xfrm>
              <a:off x="4512538" y="5866847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29"/>
            <p:cNvSpPr/>
            <p:nvPr/>
          </p:nvSpPr>
          <p:spPr>
            <a:xfrm>
              <a:off x="4799082" y="5866847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eck 29"/>
            <p:cNvSpPr/>
            <p:nvPr/>
          </p:nvSpPr>
          <p:spPr>
            <a:xfrm>
              <a:off x="5085628" y="5866847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hteck 29"/>
            <p:cNvSpPr/>
            <p:nvPr/>
          </p:nvSpPr>
          <p:spPr>
            <a:xfrm>
              <a:off x="5438653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hteck 29"/>
            <p:cNvSpPr/>
            <p:nvPr/>
          </p:nvSpPr>
          <p:spPr>
            <a:xfrm>
              <a:off x="5725200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hteck 29"/>
            <p:cNvSpPr/>
            <p:nvPr/>
          </p:nvSpPr>
          <p:spPr>
            <a:xfrm>
              <a:off x="6011746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hteck 29"/>
            <p:cNvSpPr/>
            <p:nvPr/>
          </p:nvSpPr>
          <p:spPr>
            <a:xfrm>
              <a:off x="6354729" y="5880246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hteck 29"/>
            <p:cNvSpPr/>
            <p:nvPr/>
          </p:nvSpPr>
          <p:spPr>
            <a:xfrm>
              <a:off x="6661371" y="5880246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hteck 29"/>
            <p:cNvSpPr/>
            <p:nvPr/>
          </p:nvSpPr>
          <p:spPr>
            <a:xfrm>
              <a:off x="6947916" y="5880246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Gerade Verbindung mit Pfeil 6"/>
            <p:cNvCxnSpPr>
              <a:stCxn id="6" idx="2"/>
              <a:endCxn id="9" idx="0"/>
            </p:cNvCxnSpPr>
            <p:nvPr/>
          </p:nvCxnSpPr>
          <p:spPr bwMode="auto">
            <a:xfrm flipH="1">
              <a:off x="4625843" y="5657325"/>
              <a:ext cx="496834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" name="Gerade Verbindung mit Pfeil 6"/>
            <p:cNvCxnSpPr>
              <a:stCxn id="6" idx="2"/>
              <a:endCxn id="12" idx="0"/>
            </p:cNvCxnSpPr>
            <p:nvPr/>
          </p:nvCxnSpPr>
          <p:spPr bwMode="auto">
            <a:xfrm flipH="1">
              <a:off x="4912387" y="5657325"/>
              <a:ext cx="210290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" name="Gerade Verbindung mit Pfeil 6"/>
            <p:cNvCxnSpPr>
              <a:endCxn id="13" idx="0"/>
            </p:cNvCxnSpPr>
            <p:nvPr/>
          </p:nvCxnSpPr>
          <p:spPr bwMode="auto">
            <a:xfrm>
              <a:off x="5122677" y="5657325"/>
              <a:ext cx="76256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" name="Gerade Verbindung mit Pfeil 6"/>
            <p:cNvCxnSpPr>
              <a:stCxn id="7" idx="2"/>
              <a:endCxn id="15" idx="0"/>
            </p:cNvCxnSpPr>
            <p:nvPr/>
          </p:nvCxnSpPr>
          <p:spPr bwMode="auto">
            <a:xfrm flipH="1">
              <a:off x="5551958" y="5669049"/>
              <a:ext cx="295873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3" name="Gerade Verbindung mit Pfeil 6"/>
            <p:cNvCxnSpPr>
              <a:stCxn id="7" idx="2"/>
              <a:endCxn id="16" idx="0"/>
            </p:cNvCxnSpPr>
            <p:nvPr/>
          </p:nvCxnSpPr>
          <p:spPr bwMode="auto">
            <a:xfrm flipH="1">
              <a:off x="5838505" y="5669049"/>
              <a:ext cx="9326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6" name="Gerade Verbindung mit Pfeil 6"/>
            <p:cNvCxnSpPr>
              <a:stCxn id="7" idx="2"/>
              <a:endCxn id="17" idx="0"/>
            </p:cNvCxnSpPr>
            <p:nvPr/>
          </p:nvCxnSpPr>
          <p:spPr bwMode="auto">
            <a:xfrm>
              <a:off x="5847831" y="5669049"/>
              <a:ext cx="277220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9" name="Gerade Verbindung mit Pfeil 6"/>
            <p:cNvCxnSpPr>
              <a:stCxn id="8" idx="2"/>
              <a:endCxn id="18" idx="0"/>
            </p:cNvCxnSpPr>
            <p:nvPr/>
          </p:nvCxnSpPr>
          <p:spPr bwMode="auto">
            <a:xfrm flipH="1">
              <a:off x="6468034" y="5670723"/>
              <a:ext cx="74807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42" name="Gerade Verbindung mit Pfeil 6"/>
            <p:cNvCxnSpPr>
              <a:stCxn id="8" idx="2"/>
              <a:endCxn id="19" idx="0"/>
            </p:cNvCxnSpPr>
            <p:nvPr/>
          </p:nvCxnSpPr>
          <p:spPr bwMode="auto">
            <a:xfrm>
              <a:off x="6542841" y="5670723"/>
              <a:ext cx="231835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45" name="Gerade Verbindung mit Pfeil 6"/>
            <p:cNvCxnSpPr>
              <a:stCxn id="8" idx="2"/>
              <a:endCxn id="20" idx="0"/>
            </p:cNvCxnSpPr>
            <p:nvPr/>
          </p:nvCxnSpPr>
          <p:spPr bwMode="auto">
            <a:xfrm>
              <a:off x="6542841" y="5670723"/>
              <a:ext cx="518380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7780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45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Queueing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  <a:p>
            <a:pPr lvl="1"/>
            <a:r>
              <a:rPr lang="en-US" dirty="0"/>
              <a:t>Atomic packet of data + meta data, wrapped as a message</a:t>
            </a:r>
          </a:p>
          <a:p>
            <a:pPr lvl="1"/>
            <a:endParaRPr lang="en-US" dirty="0"/>
          </a:p>
          <a:p>
            <a:r>
              <a:rPr lang="en-US" dirty="0"/>
              <a:t>Message Queue</a:t>
            </a:r>
          </a:p>
          <a:p>
            <a:pPr lvl="1"/>
            <a:r>
              <a:rPr lang="en-US" dirty="0"/>
              <a:t>FIFO or priority queue of messages</a:t>
            </a:r>
          </a:p>
          <a:p>
            <a:pPr lvl="1"/>
            <a:r>
              <a:rPr lang="en-US" dirty="0"/>
              <a:t>In-memory, sometimes with persistent storage </a:t>
            </a:r>
            <a:br>
              <a:rPr lang="en-US" dirty="0"/>
            </a:br>
            <a:r>
              <a:rPr lang="en-US" dirty="0"/>
              <a:t>backend and transactional semantics</a:t>
            </a:r>
          </a:p>
          <a:p>
            <a:pPr lvl="1"/>
            <a:r>
              <a:rPr lang="en-US" dirty="0"/>
              <a:t>Internal IDs, receive time</a:t>
            </a:r>
          </a:p>
          <a:p>
            <a:pPr lvl="1"/>
            <a:endParaRPr lang="en-US" dirty="0"/>
          </a:p>
          <a:p>
            <a:r>
              <a:rPr lang="en-US" dirty="0"/>
              <a:t>Remote Message Queues</a:t>
            </a:r>
          </a:p>
          <a:p>
            <a:pPr lvl="1"/>
            <a:r>
              <a:rPr lang="en-US" dirty="0"/>
              <a:t>Loose coupling of applications</a:t>
            </a:r>
            <a:br>
              <a:rPr lang="en-US" dirty="0"/>
            </a:br>
            <a:r>
              <a:rPr lang="en-US" dirty="0"/>
              <a:t>(no direct API calls,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Independent of HW and OS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7524392" y="2716482"/>
            <a:ext cx="1221474" cy="1033008"/>
            <a:chOff x="5581337" y="3056661"/>
            <a:chExt cx="293277" cy="236705"/>
          </a:xfrm>
        </p:grpSpPr>
        <p:sp>
          <p:nvSpPr>
            <p:cNvPr id="9" name="Rectangle 8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83207" y="5079823"/>
            <a:ext cx="388442" cy="325885"/>
            <a:chOff x="5581337" y="3056661"/>
            <a:chExt cx="293277" cy="236705"/>
          </a:xfrm>
        </p:grpSpPr>
        <p:sp>
          <p:nvSpPr>
            <p:cNvPr id="14" name="Rectangle 13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Can 17"/>
          <p:cNvSpPr/>
          <p:nvPr/>
        </p:nvSpPr>
        <p:spPr>
          <a:xfrm>
            <a:off x="6518969" y="3359317"/>
            <a:ext cx="1008420" cy="465803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29890" r="23574" b="37143"/>
          <a:stretch/>
        </p:blipFill>
        <p:spPr>
          <a:xfrm>
            <a:off x="7911816" y="1479135"/>
            <a:ext cx="431056" cy="2939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265" y="2980053"/>
            <a:ext cx="304800" cy="2000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427" y="3281969"/>
            <a:ext cx="304800" cy="2000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427" y="3589836"/>
            <a:ext cx="304800" cy="2000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37230" y="3502564"/>
            <a:ext cx="1946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38906" y="3222887"/>
            <a:ext cx="1946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48953" y="2911388"/>
            <a:ext cx="1946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6" name="Gerade Verbindung mit Pfeil 6"/>
          <p:cNvCxnSpPr/>
          <p:nvPr/>
        </p:nvCxnSpPr>
        <p:spPr bwMode="auto">
          <a:xfrm flipH="1">
            <a:off x="8115619" y="1921851"/>
            <a:ext cx="2838" cy="49415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8" name="Rounded Rectangle 27"/>
          <p:cNvSpPr/>
          <p:nvPr/>
        </p:nvSpPr>
        <p:spPr>
          <a:xfrm>
            <a:off x="4772967" y="4710491"/>
            <a:ext cx="1030146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 1</a:t>
            </a:r>
          </a:p>
        </p:txBody>
      </p:sp>
      <p:cxnSp>
        <p:nvCxnSpPr>
          <p:cNvPr id="29" name="Gerade Verbindung mit Pfeil 6"/>
          <p:cNvCxnSpPr>
            <a:stCxn id="28" idx="3"/>
            <a:endCxn id="17" idx="2"/>
          </p:cNvCxnSpPr>
          <p:nvPr/>
        </p:nvCxnSpPr>
        <p:spPr bwMode="auto">
          <a:xfrm>
            <a:off x="5803113" y="4895157"/>
            <a:ext cx="280094" cy="34761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4" name="Rounded Rectangle 33"/>
          <p:cNvSpPr/>
          <p:nvPr/>
        </p:nvSpPr>
        <p:spPr>
          <a:xfrm>
            <a:off x="7872175" y="4711287"/>
            <a:ext cx="1030146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 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230388" y="5081500"/>
            <a:ext cx="388442" cy="325885"/>
            <a:chOff x="5581337" y="3056661"/>
            <a:chExt cx="293277" cy="236705"/>
          </a:xfrm>
        </p:grpSpPr>
        <p:sp>
          <p:nvSpPr>
            <p:cNvPr id="36" name="Rectangle 35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0" name="Gerade Verbindung mit Pfeil 6"/>
          <p:cNvCxnSpPr>
            <a:stCxn id="36" idx="0"/>
            <a:endCxn id="34" idx="1"/>
          </p:cNvCxnSpPr>
          <p:nvPr/>
        </p:nvCxnSpPr>
        <p:spPr bwMode="auto">
          <a:xfrm flipV="1">
            <a:off x="7618831" y="4895953"/>
            <a:ext cx="253344" cy="34849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3" name="Gerade Verbindung mit Pfeil 6"/>
          <p:cNvCxnSpPr>
            <a:stCxn id="14" idx="0"/>
            <a:endCxn id="39" idx="2"/>
          </p:cNvCxnSpPr>
          <p:nvPr/>
        </p:nvCxnSpPr>
        <p:spPr bwMode="auto">
          <a:xfrm>
            <a:off x="6471650" y="5242767"/>
            <a:ext cx="758738" cy="16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401774" y="5425804"/>
            <a:ext cx="85548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Message channel</a:t>
            </a:r>
          </a:p>
        </p:txBody>
      </p:sp>
    </p:spTree>
    <p:extLst>
      <p:ext uri="{BB962C8B-B14F-4D97-AF65-F5344CB8AC3E}">
        <p14:creationId xmlns:p14="http://schemas.microsoft.com/office/powerpoint/2010/main" val="381410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  <p:bldP spid="24" grpId="0"/>
      <p:bldP spid="25" grpId="0"/>
      <p:bldP spid="28" grpId="0" animBg="1"/>
      <p:bldP spid="34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Message Delivery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At Most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“Send and forget”</a:t>
            </a:r>
            <a:r>
              <a:rPr lang="en-US" dirty="0"/>
              <a:t>, ensure data is never counted twice</a:t>
            </a:r>
          </a:p>
          <a:p>
            <a:pPr lvl="1"/>
            <a:r>
              <a:rPr lang="en-US" dirty="0"/>
              <a:t>Might cause data loss on failures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At Least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</a:t>
            </a:r>
            <a:r>
              <a:rPr lang="en-US" dirty="0"/>
              <a:t> or acknowledgements from receiver, </a:t>
            </a:r>
            <a:br>
              <a:rPr lang="en-US" dirty="0"/>
            </a:br>
            <a:r>
              <a:rPr lang="en-US" dirty="0"/>
              <a:t>replay stream from a checkpoint on failures</a:t>
            </a:r>
          </a:p>
          <a:p>
            <a:pPr lvl="1"/>
            <a:r>
              <a:rPr lang="en-US" dirty="0"/>
              <a:t>Might create incorrect state (processed multiple times)</a:t>
            </a:r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Exactly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 w/ guarantees </a:t>
            </a:r>
            <a:r>
              <a:rPr lang="en-US" dirty="0"/>
              <a:t>regarding state updates and sent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Often via dedicated transaction mechanisms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IBM </a:t>
            </a:r>
            <a:r>
              <a:rPr lang="en-US" dirty="0" err="1">
                <a:solidFill>
                  <a:srgbClr val="7889FB"/>
                </a:solidFill>
              </a:rPr>
              <a:t>MQSeries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Message-oriented middleware for </a:t>
            </a:r>
            <a:r>
              <a:rPr lang="en-US" dirty="0" err="1"/>
              <a:t>async</a:t>
            </a:r>
            <a:r>
              <a:rPr lang="en-US" dirty="0"/>
              <a:t> queue communication</a:t>
            </a:r>
          </a:p>
          <a:p>
            <a:pPr lvl="1"/>
            <a:r>
              <a:rPr lang="en-US" dirty="0"/>
              <a:t>Connections/objects: </a:t>
            </a:r>
            <a:r>
              <a:rPr lang="en-US" b="1" dirty="0">
                <a:solidFill>
                  <a:schemeClr val="accent1"/>
                </a:solidFill>
              </a:rPr>
              <a:t>MQCONN</a:t>
            </a:r>
            <a:r>
              <a:rPr lang="en-US" dirty="0"/>
              <a:t>, MQDISC, MQOPEN, MQCLOSE</a:t>
            </a:r>
          </a:p>
          <a:p>
            <a:pPr lvl="1"/>
            <a:r>
              <a:rPr lang="en-US" dirty="0"/>
              <a:t>Queue ops: MQCRTMH, </a:t>
            </a:r>
            <a:r>
              <a:rPr lang="en-US" b="1" dirty="0">
                <a:solidFill>
                  <a:schemeClr val="accent1"/>
                </a:solidFill>
              </a:rPr>
              <a:t>MQPUT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MQGET</a:t>
            </a:r>
            <a:r>
              <a:rPr lang="en-US" dirty="0"/>
              <a:t>, MQSET, MQINQ, MQSTAT</a:t>
            </a:r>
          </a:p>
          <a:p>
            <a:pPr lvl="1"/>
            <a:r>
              <a:rPr lang="en-US" dirty="0"/>
              <a:t>Transactions: MQBEGIN, MQBACK, MQCMIT</a:t>
            </a:r>
          </a:p>
          <a:p>
            <a:pPr lvl="1"/>
            <a:endParaRPr lang="en-US" dirty="0"/>
          </a:p>
          <a:p>
            <a:r>
              <a:rPr lang="en-US" dirty="0"/>
              <a:t>JMS (Java Message Service)</a:t>
            </a:r>
          </a:p>
          <a:p>
            <a:pPr lvl="1"/>
            <a:r>
              <a:rPr lang="en-US" dirty="0"/>
              <a:t>J2EE API of messaging services in Java (messages, queues, sessions,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JMS providers: e.g., </a:t>
            </a:r>
            <a:r>
              <a:rPr lang="en-US" b="1" dirty="0">
                <a:solidFill>
                  <a:srgbClr val="7889FB"/>
                </a:solidFill>
              </a:rPr>
              <a:t>IBM </a:t>
            </a:r>
            <a:r>
              <a:rPr lang="en-US" b="1" dirty="0" err="1">
                <a:solidFill>
                  <a:srgbClr val="7889FB"/>
                </a:solidFill>
              </a:rPr>
              <a:t>Websphere</a:t>
            </a:r>
            <a:r>
              <a:rPr lang="en-US" b="1" dirty="0">
                <a:solidFill>
                  <a:srgbClr val="7889FB"/>
                </a:solidFill>
              </a:rPr>
              <a:t> MQ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ActiveMQ</a:t>
            </a:r>
            <a:r>
              <a:rPr lang="en-US" b="1" dirty="0">
                <a:solidFill>
                  <a:srgbClr val="7889FB"/>
                </a:solidFill>
              </a:rPr>
              <a:t>, </a:t>
            </a:r>
            <a:r>
              <a:rPr lang="en-US" b="1" dirty="0" err="1">
                <a:solidFill>
                  <a:srgbClr val="7889FB"/>
                </a:solidFill>
              </a:rPr>
              <a:t>RabbitMQ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AWS </a:t>
            </a:r>
            <a:r>
              <a:rPr lang="en-US" dirty="0">
                <a:solidFill>
                  <a:srgbClr val="7889FB"/>
                </a:solidFill>
              </a:rPr>
              <a:t>Simple Queueing Service</a:t>
            </a:r>
            <a:r>
              <a:rPr lang="en-US" dirty="0"/>
              <a:t> (SQS)</a:t>
            </a:r>
          </a:p>
          <a:p>
            <a:pPr lvl="1"/>
            <a:r>
              <a:rPr lang="en-US" dirty="0"/>
              <a:t>Message queueing service for loose coupling of micro services</a:t>
            </a:r>
          </a:p>
          <a:p>
            <a:pPr lvl="1"/>
            <a:r>
              <a:rPr lang="en-US" dirty="0"/>
              <a:t>Default queue: best effort order, </a:t>
            </a:r>
            <a:r>
              <a:rPr lang="en-US" b="1" dirty="0">
                <a:solidFill>
                  <a:schemeClr val="accent1"/>
                </a:solidFill>
              </a:rPr>
              <a:t>at-least-once</a:t>
            </a:r>
            <a:r>
              <a:rPr lang="en-US" dirty="0"/>
              <a:t>, high throughput</a:t>
            </a:r>
          </a:p>
          <a:p>
            <a:pPr lvl="1"/>
            <a:r>
              <a:rPr lang="en-US" dirty="0"/>
              <a:t>FIFO: guarantees FIFO order, and </a:t>
            </a:r>
            <a:r>
              <a:rPr lang="en-US" b="1" dirty="0">
                <a:solidFill>
                  <a:schemeClr val="accent1"/>
                </a:solidFill>
              </a:rPr>
              <a:t>exactly-once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14988" r="20439" b="15378"/>
          <a:stretch/>
        </p:blipFill>
        <p:spPr>
          <a:xfrm>
            <a:off x="7914471" y="1449913"/>
            <a:ext cx="1035854" cy="897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23" y="4971635"/>
            <a:ext cx="718750" cy="8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2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Message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Pipeline Parallelism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“Pipes and filters”</a:t>
            </a:r>
            <a:r>
              <a:rPr lang="en-US" dirty="0"/>
              <a:t>: leverage </a:t>
            </a:r>
            <a:br>
              <a:rPr lang="en-US" dirty="0"/>
            </a:br>
            <a:r>
              <a:rPr lang="en-US" dirty="0"/>
              <a:t>pipeline parallelism</a:t>
            </a:r>
            <a:br>
              <a:rPr lang="en-US" dirty="0"/>
            </a:br>
            <a:r>
              <a:rPr lang="en-US" dirty="0"/>
              <a:t>of chains of operators</a:t>
            </a:r>
          </a:p>
          <a:p>
            <a:pPr lvl="1"/>
            <a:r>
              <a:rPr lang="en-US" dirty="0"/>
              <a:t>More complex w/ routing / control flow</a:t>
            </a:r>
            <a:br>
              <a:rPr lang="en-US" dirty="0"/>
            </a:br>
            <a:r>
              <a:rPr lang="en-US" dirty="0"/>
              <a:t>(possible via punctuations)</a:t>
            </a:r>
          </a:p>
          <a:p>
            <a:pPr lvl="1"/>
            <a:endParaRPr lang="en-US" sz="1000" dirty="0"/>
          </a:p>
          <a:p>
            <a:r>
              <a:rPr lang="en-US" dirty="0"/>
              <a:t>#2 Operator Parallelism</a:t>
            </a:r>
          </a:p>
          <a:p>
            <a:pPr lvl="1"/>
            <a:r>
              <a:rPr lang="en-US" dirty="0"/>
              <a:t>Multi-threaded execution of multiple messages within one operator</a:t>
            </a:r>
            <a:br>
              <a:rPr lang="en-US" dirty="0"/>
            </a:br>
            <a:r>
              <a:rPr lang="en-US" dirty="0"/>
              <a:t>(pattern </a:t>
            </a:r>
            <a:r>
              <a:rPr lang="en-US" b="1" dirty="0">
                <a:solidFill>
                  <a:srgbClr val="7889FB"/>
                </a:solidFill>
              </a:rPr>
              <a:t>“competing consumers”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Requires robustness against partial out-of-order, or resequencing</a:t>
            </a:r>
          </a:p>
          <a:p>
            <a:pPr lvl="1"/>
            <a:endParaRPr lang="en-US" sz="1000" dirty="0"/>
          </a:p>
          <a:p>
            <a:r>
              <a:rPr lang="en-US" dirty="0"/>
              <a:t>#3 Key Range Partitioning</a:t>
            </a:r>
          </a:p>
          <a:p>
            <a:pPr lvl="1"/>
            <a:r>
              <a:rPr lang="en-US" dirty="0"/>
              <a:t>Explicit routing to independent pipelines </a:t>
            </a:r>
            <a:br>
              <a:rPr lang="en-US" dirty="0"/>
            </a:br>
            <a:r>
              <a:rPr lang="en-US" dirty="0"/>
              <a:t>(patterns </a:t>
            </a:r>
            <a:r>
              <a:rPr lang="en-US" b="1" dirty="0">
                <a:solidFill>
                  <a:srgbClr val="7889FB"/>
                </a:solidFill>
              </a:rPr>
              <a:t>“message router”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“content-based router”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Ordering requirements only within each pipeline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415" y="726075"/>
            <a:ext cx="613862" cy="811321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87852" y="756219"/>
            <a:ext cx="24015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Gregor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Hohpe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Bobby Woolf: Enterprise Integration Patterns, Addison-Wesley, 2004]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09019" y="1502606"/>
            <a:ext cx="4256549" cy="606084"/>
            <a:chOff x="4709019" y="1502606"/>
            <a:chExt cx="4256549" cy="606084"/>
          </a:xfrm>
        </p:grpSpPr>
        <p:sp>
          <p:nvSpPr>
            <p:cNvPr id="8" name="Rechteck 29"/>
            <p:cNvSpPr/>
            <p:nvPr/>
          </p:nvSpPr>
          <p:spPr>
            <a:xfrm>
              <a:off x="4861419" y="1747132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eck 29"/>
            <p:cNvSpPr/>
            <p:nvPr/>
          </p:nvSpPr>
          <p:spPr>
            <a:xfrm>
              <a:off x="5295171" y="1749200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hteck 29"/>
            <p:cNvSpPr/>
            <p:nvPr/>
          </p:nvSpPr>
          <p:spPr>
            <a:xfrm>
              <a:off x="5728924" y="1750482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hteck 29"/>
            <p:cNvSpPr/>
            <p:nvPr/>
          </p:nvSpPr>
          <p:spPr>
            <a:xfrm>
              <a:off x="6289955" y="1748807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eck 29"/>
            <p:cNvSpPr/>
            <p:nvPr/>
          </p:nvSpPr>
          <p:spPr>
            <a:xfrm>
              <a:off x="6723707" y="1750875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eck 29"/>
            <p:cNvSpPr/>
            <p:nvPr/>
          </p:nvSpPr>
          <p:spPr>
            <a:xfrm>
              <a:off x="7157460" y="1752157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" name="Rechteck 29"/>
            <p:cNvSpPr/>
            <p:nvPr/>
          </p:nvSpPr>
          <p:spPr>
            <a:xfrm>
              <a:off x="7718493" y="1750481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eck 29"/>
            <p:cNvSpPr/>
            <p:nvPr/>
          </p:nvSpPr>
          <p:spPr>
            <a:xfrm>
              <a:off x="8152245" y="1752549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eck 29"/>
            <p:cNvSpPr/>
            <p:nvPr/>
          </p:nvSpPr>
          <p:spPr>
            <a:xfrm>
              <a:off x="8585998" y="1753831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9019" y="1502606"/>
              <a:ext cx="304800" cy="2000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7799" y="1504281"/>
              <a:ext cx="304800" cy="2000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6240" y="1505956"/>
              <a:ext cx="304800" cy="20002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474415" y="2331613"/>
            <a:ext cx="2512927" cy="1235762"/>
            <a:chOff x="6474415" y="2331613"/>
            <a:chExt cx="2512927" cy="1235762"/>
          </a:xfrm>
        </p:grpSpPr>
        <p:sp>
          <p:nvSpPr>
            <p:cNvPr id="20" name="Rechteck 29"/>
            <p:cNvSpPr/>
            <p:nvPr/>
          </p:nvSpPr>
          <p:spPr>
            <a:xfrm>
              <a:off x="6852666" y="2331613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echteck 29"/>
            <p:cNvSpPr/>
            <p:nvPr/>
          </p:nvSpPr>
          <p:spPr>
            <a:xfrm>
              <a:off x="7286418" y="2333681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" name="Rechteck 29"/>
            <p:cNvSpPr/>
            <p:nvPr/>
          </p:nvSpPr>
          <p:spPr>
            <a:xfrm>
              <a:off x="7720171" y="2334963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4415" y="2409029"/>
              <a:ext cx="304800" cy="200025"/>
            </a:xfrm>
            <a:prstGeom prst="rect">
              <a:avLst/>
            </a:prstGeom>
          </p:spPr>
        </p:pic>
        <p:sp>
          <p:nvSpPr>
            <p:cNvPr id="24" name="Rechteck 29"/>
            <p:cNvSpPr/>
            <p:nvPr/>
          </p:nvSpPr>
          <p:spPr>
            <a:xfrm>
              <a:off x="7276370" y="27653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eck 29"/>
            <p:cNvSpPr/>
            <p:nvPr/>
          </p:nvSpPr>
          <p:spPr>
            <a:xfrm>
              <a:off x="7710122" y="2767434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eck 29"/>
            <p:cNvSpPr/>
            <p:nvPr/>
          </p:nvSpPr>
          <p:spPr>
            <a:xfrm>
              <a:off x="8143875" y="2768716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8119" y="2842782"/>
              <a:ext cx="304800" cy="200025"/>
            </a:xfrm>
            <a:prstGeom prst="rect">
              <a:avLst/>
            </a:prstGeom>
          </p:spPr>
        </p:pic>
        <p:sp>
          <p:nvSpPr>
            <p:cNvPr id="28" name="Rechteck 29"/>
            <p:cNvSpPr/>
            <p:nvPr/>
          </p:nvSpPr>
          <p:spPr>
            <a:xfrm>
              <a:off x="7740267" y="32091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" name="Rechteck 29"/>
            <p:cNvSpPr/>
            <p:nvPr/>
          </p:nvSpPr>
          <p:spPr>
            <a:xfrm>
              <a:off x="8174019" y="3211234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8607772" y="3212516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2016" y="3286582"/>
              <a:ext cx="304800" cy="200025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580" y="5166007"/>
            <a:ext cx="2426651" cy="10974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18" y="4931769"/>
            <a:ext cx="1283998" cy="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3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Publish/Subscribe Architecture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Pub/Sub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 Characteristics</a:t>
            </a:r>
          </a:p>
          <a:p>
            <a:pPr lvl="1"/>
            <a:r>
              <a:rPr lang="en-US" dirty="0"/>
              <a:t>Often imbalance between few publishers and many subscribers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Topics:</a:t>
            </a:r>
            <a:r>
              <a:rPr lang="en-US" dirty="0"/>
              <a:t> explicit or implicit (e.g., predicates) groups of messages </a:t>
            </a:r>
            <a:br>
              <a:rPr lang="en-US" dirty="0"/>
            </a:br>
            <a:r>
              <a:rPr lang="en-US" dirty="0"/>
              <a:t>to publish into or subscribe from</a:t>
            </a:r>
          </a:p>
          <a:p>
            <a:pPr lvl="1"/>
            <a:r>
              <a:rPr lang="en-US" dirty="0"/>
              <a:t>Addition and deletion of subscribers rare compared to message load</a:t>
            </a:r>
          </a:p>
          <a:p>
            <a:pPr lvl="1"/>
            <a:r>
              <a:rPr lang="en-US" dirty="0"/>
              <a:t>ECA (event condition action) evaluation model</a:t>
            </a:r>
          </a:p>
          <a:p>
            <a:pPr lvl="1"/>
            <a:r>
              <a:rPr lang="en-US" dirty="0"/>
              <a:t>Often </a:t>
            </a:r>
            <a:r>
              <a:rPr lang="en-US" b="1" dirty="0">
                <a:solidFill>
                  <a:schemeClr val="accent1"/>
                </a:solidFill>
              </a:rPr>
              <a:t>at-least-once</a:t>
            </a:r>
            <a:r>
              <a:rPr lang="en-US" dirty="0"/>
              <a:t> guarantee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09672" y="2181071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Publisher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01299" y="2795693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Publisher 2</a:t>
            </a:r>
          </a:p>
        </p:txBody>
      </p:sp>
      <p:sp>
        <p:nvSpPr>
          <p:cNvPr id="2" name="Oval 1"/>
          <p:cNvSpPr/>
          <p:nvPr/>
        </p:nvSpPr>
        <p:spPr>
          <a:xfrm>
            <a:off x="4300696" y="2381459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10" name="Oval 9"/>
          <p:cNvSpPr/>
          <p:nvPr/>
        </p:nvSpPr>
        <p:spPr>
          <a:xfrm>
            <a:off x="4362664" y="2443425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11" name="Oval 10"/>
          <p:cNvSpPr/>
          <p:nvPr/>
        </p:nvSpPr>
        <p:spPr>
          <a:xfrm>
            <a:off x="4434677" y="2505391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71853" y="1579844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63480" y="2194466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83578" y="2837559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75205" y="3452181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4</a:t>
            </a:r>
          </a:p>
        </p:txBody>
      </p:sp>
      <p:cxnSp>
        <p:nvCxnSpPr>
          <p:cNvPr id="16" name="Gerade Verbindung mit Pfeil 6"/>
          <p:cNvCxnSpPr>
            <a:stCxn id="8" idx="3"/>
            <a:endCxn id="2" idx="2"/>
          </p:cNvCxnSpPr>
          <p:nvPr/>
        </p:nvCxnSpPr>
        <p:spPr bwMode="auto">
          <a:xfrm>
            <a:off x="3642719" y="2365737"/>
            <a:ext cx="657977" cy="27027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0" name="Gerade Verbindung mit Pfeil 6"/>
          <p:cNvCxnSpPr>
            <a:stCxn id="9" idx="3"/>
            <a:endCxn id="11" idx="2"/>
          </p:cNvCxnSpPr>
          <p:nvPr/>
        </p:nvCxnSpPr>
        <p:spPr bwMode="auto">
          <a:xfrm flipV="1">
            <a:off x="3634346" y="2759948"/>
            <a:ext cx="800331" cy="22041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3" name="Gerade Verbindung mit Pfeil 6"/>
          <p:cNvCxnSpPr>
            <a:stCxn id="9" idx="3"/>
            <a:endCxn id="2" idx="2"/>
          </p:cNvCxnSpPr>
          <p:nvPr/>
        </p:nvCxnSpPr>
        <p:spPr bwMode="auto">
          <a:xfrm flipV="1">
            <a:off x="3634346" y="2636016"/>
            <a:ext cx="666350" cy="34434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6" name="Gerade Verbindung mit Pfeil 6"/>
          <p:cNvCxnSpPr>
            <a:stCxn id="9" idx="3"/>
            <a:endCxn id="10" idx="2"/>
          </p:cNvCxnSpPr>
          <p:nvPr/>
        </p:nvCxnSpPr>
        <p:spPr bwMode="auto">
          <a:xfrm flipV="1">
            <a:off x="3634346" y="2697982"/>
            <a:ext cx="728318" cy="2823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Gerade Verbindung mit Pfeil 6"/>
          <p:cNvCxnSpPr>
            <a:stCxn id="2" idx="7"/>
            <a:endCxn id="12" idx="1"/>
          </p:cNvCxnSpPr>
          <p:nvPr/>
        </p:nvCxnSpPr>
        <p:spPr bwMode="auto">
          <a:xfrm flipV="1">
            <a:off x="5347065" y="1764510"/>
            <a:ext cx="924788" cy="69150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2" name="Gerade Verbindung mit Pfeil 6"/>
          <p:cNvCxnSpPr>
            <a:stCxn id="10" idx="7"/>
          </p:cNvCxnSpPr>
          <p:nvPr/>
        </p:nvCxnSpPr>
        <p:spPr bwMode="auto">
          <a:xfrm flipV="1">
            <a:off x="5409033" y="1916911"/>
            <a:ext cx="862820" cy="60107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5" name="Gerade Verbindung mit Pfeil 6"/>
          <p:cNvCxnSpPr>
            <a:stCxn id="11" idx="6"/>
            <a:endCxn id="13" idx="1"/>
          </p:cNvCxnSpPr>
          <p:nvPr/>
        </p:nvCxnSpPr>
        <p:spPr bwMode="auto">
          <a:xfrm flipV="1">
            <a:off x="5660575" y="2379132"/>
            <a:ext cx="602905" cy="38081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0" name="Gerade Verbindung mit Pfeil 6"/>
          <p:cNvCxnSpPr>
            <a:stCxn id="11" idx="6"/>
            <a:endCxn id="14" idx="1"/>
          </p:cNvCxnSpPr>
          <p:nvPr/>
        </p:nvCxnSpPr>
        <p:spPr bwMode="auto">
          <a:xfrm>
            <a:off x="5660575" y="2759948"/>
            <a:ext cx="623003" cy="2622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3" name="Gerade Verbindung mit Pfeil 6"/>
          <p:cNvCxnSpPr>
            <a:stCxn id="11" idx="6"/>
            <a:endCxn id="15" idx="1"/>
          </p:cNvCxnSpPr>
          <p:nvPr/>
        </p:nvCxnSpPr>
        <p:spPr bwMode="auto">
          <a:xfrm>
            <a:off x="5660575" y="2759948"/>
            <a:ext cx="614630" cy="87689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767393" y="1996405"/>
            <a:ext cx="46222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97865" y="1566003"/>
            <a:ext cx="46222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17344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47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Publish/Subscribe Architecture, cont.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Subscriber Filtering</a:t>
            </a:r>
          </a:p>
          <a:p>
            <a:pPr lvl="1"/>
            <a:r>
              <a:rPr lang="en-US" dirty="0"/>
              <a:t>Complex predicates of range filters, </a:t>
            </a:r>
            <a:r>
              <a:rPr lang="en-US" dirty="0" err="1"/>
              <a:t>equi</a:t>
            </a:r>
            <a:r>
              <a:rPr lang="en-US" dirty="0"/>
              <a:t>-predicates, and negation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Goal: </a:t>
            </a:r>
            <a:r>
              <a:rPr lang="en-US" dirty="0"/>
              <a:t>Avoid naïve scan over all subscriber predicates / topics</a:t>
            </a:r>
          </a:p>
          <a:p>
            <a:pPr lvl="1"/>
            <a:endParaRPr lang="en-US" sz="1000" dirty="0"/>
          </a:p>
          <a:p>
            <a:r>
              <a:rPr lang="en-US" dirty="0"/>
              <a:t>Matching Algorithm</a:t>
            </a:r>
          </a:p>
          <a:p>
            <a:pPr lvl="1"/>
            <a:r>
              <a:rPr lang="en-US" dirty="0"/>
              <a:t>Matching event against a set of subscriptions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Approach:</a:t>
            </a:r>
            <a:r>
              <a:rPr lang="en-US" dirty="0"/>
              <a:t> sorting and parallel search tree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606" y="2690918"/>
            <a:ext cx="639719" cy="82296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77317" y="2632670"/>
            <a:ext cx="254223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Guruduth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Banavar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An Efficient Multicast Protocol for Content-Based Publish-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Subscribe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ICDCS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231111" y="3817888"/>
            <a:ext cx="180166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Example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=3,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=2}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1783811" y="3703094"/>
            <a:ext cx="6604543" cy="2478151"/>
            <a:chOff x="1783811" y="1140766"/>
            <a:chExt cx="6604543" cy="2478151"/>
          </a:xfrm>
        </p:grpSpPr>
        <p:sp>
          <p:nvSpPr>
            <p:cNvPr id="149" name="Rechteck 29"/>
            <p:cNvSpPr/>
            <p:nvPr/>
          </p:nvSpPr>
          <p:spPr>
            <a:xfrm>
              <a:off x="4496889" y="11407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0" name="Rechteck 29"/>
            <p:cNvSpPr/>
            <p:nvPr/>
          </p:nvSpPr>
          <p:spPr>
            <a:xfrm>
              <a:off x="2880774" y="154437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hteck 29"/>
            <p:cNvSpPr/>
            <p:nvPr/>
          </p:nvSpPr>
          <p:spPr>
            <a:xfrm>
              <a:off x="6238606" y="155610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hteck 29"/>
            <p:cNvSpPr/>
            <p:nvPr/>
          </p:nvSpPr>
          <p:spPr>
            <a:xfrm>
              <a:off x="2200826" y="20300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hteck 29"/>
            <p:cNvSpPr/>
            <p:nvPr/>
          </p:nvSpPr>
          <p:spPr>
            <a:xfrm>
              <a:off x="3418348" y="20417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Rechteck 29"/>
            <p:cNvSpPr/>
            <p:nvPr/>
          </p:nvSpPr>
          <p:spPr>
            <a:xfrm>
              <a:off x="3420022" y="252576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Rechteck 29"/>
            <p:cNvSpPr/>
            <p:nvPr/>
          </p:nvSpPr>
          <p:spPr>
            <a:xfrm>
              <a:off x="3421696" y="294947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Rechteck 29"/>
            <p:cNvSpPr/>
            <p:nvPr/>
          </p:nvSpPr>
          <p:spPr>
            <a:xfrm>
              <a:off x="3423371" y="338322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7" name="Gerade Verbindung mit Pfeil 6"/>
            <p:cNvCxnSpPr>
              <a:stCxn id="149" idx="2"/>
              <a:endCxn id="150" idx="0"/>
            </p:cNvCxnSpPr>
            <p:nvPr/>
          </p:nvCxnSpPr>
          <p:spPr bwMode="auto">
            <a:xfrm flipH="1">
              <a:off x="2965902" y="1322865"/>
              <a:ext cx="1616115" cy="2215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58" name="Gerade Verbindung mit Pfeil 6"/>
            <p:cNvCxnSpPr>
              <a:stCxn id="149" idx="2"/>
              <a:endCxn id="151" idx="0"/>
            </p:cNvCxnSpPr>
            <p:nvPr/>
          </p:nvCxnSpPr>
          <p:spPr bwMode="auto">
            <a:xfrm>
              <a:off x="4582017" y="1322865"/>
              <a:ext cx="1741717" cy="233235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59" name="Gerade Verbindung mit Pfeil 6"/>
            <p:cNvCxnSpPr>
              <a:stCxn id="150" idx="2"/>
              <a:endCxn id="153" idx="0"/>
            </p:cNvCxnSpPr>
            <p:nvPr/>
          </p:nvCxnSpPr>
          <p:spPr bwMode="auto">
            <a:xfrm>
              <a:off x="2965902" y="1726474"/>
              <a:ext cx="537574" cy="3152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0" name="Gerade Verbindung mit Pfeil 6"/>
            <p:cNvCxnSpPr>
              <a:stCxn id="150" idx="2"/>
              <a:endCxn id="152" idx="0"/>
            </p:cNvCxnSpPr>
            <p:nvPr/>
          </p:nvCxnSpPr>
          <p:spPr bwMode="auto">
            <a:xfrm flipH="1">
              <a:off x="2285954" y="1726474"/>
              <a:ext cx="679948" cy="30357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1" name="Gerade Verbindung mit Pfeil 6"/>
            <p:cNvCxnSpPr>
              <a:stCxn id="153" idx="2"/>
              <a:endCxn id="154" idx="0"/>
            </p:cNvCxnSpPr>
            <p:nvPr/>
          </p:nvCxnSpPr>
          <p:spPr bwMode="auto">
            <a:xfrm>
              <a:off x="3503476" y="2223870"/>
              <a:ext cx="1674" cy="3018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2" name="Gerade Verbindung mit Pfeil 6"/>
            <p:cNvCxnSpPr>
              <a:stCxn id="154" idx="2"/>
              <a:endCxn id="155" idx="0"/>
            </p:cNvCxnSpPr>
            <p:nvPr/>
          </p:nvCxnSpPr>
          <p:spPr bwMode="auto">
            <a:xfrm>
              <a:off x="3505150" y="270786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3" name="Gerade Verbindung mit Pfeil 6"/>
            <p:cNvCxnSpPr>
              <a:stCxn id="155" idx="2"/>
              <a:endCxn id="156" idx="0"/>
            </p:cNvCxnSpPr>
            <p:nvPr/>
          </p:nvCxnSpPr>
          <p:spPr bwMode="auto">
            <a:xfrm>
              <a:off x="3506824" y="313157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64" name="Rechteck 29"/>
            <p:cNvSpPr/>
            <p:nvPr/>
          </p:nvSpPr>
          <p:spPr>
            <a:xfrm>
              <a:off x="1783811" y="253748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5" name="Rechteck 29"/>
            <p:cNvSpPr/>
            <p:nvPr/>
          </p:nvSpPr>
          <p:spPr>
            <a:xfrm>
              <a:off x="1785485" y="296119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6" name="Rechteck 29"/>
            <p:cNvSpPr/>
            <p:nvPr/>
          </p:nvSpPr>
          <p:spPr>
            <a:xfrm>
              <a:off x="1787160" y="33949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7" name="Gerade Verbindung mit Pfeil 6"/>
            <p:cNvCxnSpPr>
              <a:stCxn id="164" idx="2"/>
              <a:endCxn id="165" idx="0"/>
            </p:cNvCxnSpPr>
            <p:nvPr/>
          </p:nvCxnSpPr>
          <p:spPr bwMode="auto">
            <a:xfrm>
              <a:off x="1868939" y="2719587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8" name="Gerade Verbindung mit Pfeil 6"/>
            <p:cNvCxnSpPr>
              <a:stCxn id="165" idx="2"/>
              <a:endCxn id="166" idx="0"/>
            </p:cNvCxnSpPr>
            <p:nvPr/>
          </p:nvCxnSpPr>
          <p:spPr bwMode="auto">
            <a:xfrm>
              <a:off x="1870613" y="3143294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69" name="Rechteck 29"/>
            <p:cNvSpPr/>
            <p:nvPr/>
          </p:nvSpPr>
          <p:spPr>
            <a:xfrm>
              <a:off x="2599394" y="253916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0" name="Rechteck 29"/>
            <p:cNvSpPr/>
            <p:nvPr/>
          </p:nvSpPr>
          <p:spPr>
            <a:xfrm>
              <a:off x="2822130" y="296287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1" name="Rechteck 29"/>
            <p:cNvSpPr/>
            <p:nvPr/>
          </p:nvSpPr>
          <p:spPr>
            <a:xfrm>
              <a:off x="2823805" y="339662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2" name="Gerade Verbindung mit Pfeil 6"/>
            <p:cNvCxnSpPr>
              <a:stCxn id="169" idx="2"/>
              <a:endCxn id="170" idx="0"/>
            </p:cNvCxnSpPr>
            <p:nvPr/>
          </p:nvCxnSpPr>
          <p:spPr bwMode="auto">
            <a:xfrm>
              <a:off x="2684522" y="2721262"/>
              <a:ext cx="222736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3" name="Gerade Verbindung mit Pfeil 6"/>
            <p:cNvCxnSpPr>
              <a:stCxn id="170" idx="2"/>
              <a:endCxn id="171" idx="0"/>
            </p:cNvCxnSpPr>
            <p:nvPr/>
          </p:nvCxnSpPr>
          <p:spPr bwMode="auto">
            <a:xfrm>
              <a:off x="2907258" y="3144969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74" name="Rechteck 29"/>
            <p:cNvSpPr/>
            <p:nvPr/>
          </p:nvSpPr>
          <p:spPr>
            <a:xfrm>
              <a:off x="2371632" y="29645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5" name="Rechteck 29"/>
            <p:cNvSpPr/>
            <p:nvPr/>
          </p:nvSpPr>
          <p:spPr>
            <a:xfrm>
              <a:off x="2373307" y="339829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6" name="Gerade Verbindung mit Pfeil 6"/>
            <p:cNvCxnSpPr>
              <a:stCxn id="174" idx="2"/>
              <a:endCxn id="175" idx="0"/>
            </p:cNvCxnSpPr>
            <p:nvPr/>
          </p:nvCxnSpPr>
          <p:spPr bwMode="auto">
            <a:xfrm>
              <a:off x="2456760" y="3146645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7" name="Gerade Verbindung mit Pfeil 6"/>
            <p:cNvCxnSpPr>
              <a:stCxn id="169" idx="2"/>
              <a:endCxn id="174" idx="0"/>
            </p:cNvCxnSpPr>
            <p:nvPr/>
          </p:nvCxnSpPr>
          <p:spPr bwMode="auto">
            <a:xfrm flipH="1">
              <a:off x="2456760" y="2721262"/>
              <a:ext cx="227762" cy="24328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8" name="Gerade Verbindung mit Pfeil 6"/>
            <p:cNvCxnSpPr>
              <a:stCxn id="152" idx="2"/>
              <a:endCxn id="164" idx="0"/>
            </p:cNvCxnSpPr>
            <p:nvPr/>
          </p:nvCxnSpPr>
          <p:spPr bwMode="auto">
            <a:xfrm flipH="1">
              <a:off x="1868939" y="2212145"/>
              <a:ext cx="417015" cy="32534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9" name="Gerade Verbindung mit Pfeil 6"/>
            <p:cNvCxnSpPr>
              <a:stCxn id="152" idx="2"/>
              <a:endCxn id="169" idx="0"/>
            </p:cNvCxnSpPr>
            <p:nvPr/>
          </p:nvCxnSpPr>
          <p:spPr bwMode="auto">
            <a:xfrm>
              <a:off x="2285954" y="2212145"/>
              <a:ext cx="398568" cy="32701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80" name="Rechteck 29"/>
            <p:cNvSpPr/>
            <p:nvPr/>
          </p:nvSpPr>
          <p:spPr>
            <a:xfrm>
              <a:off x="4265762" y="253749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1" name="Rechteck 29"/>
            <p:cNvSpPr/>
            <p:nvPr/>
          </p:nvSpPr>
          <p:spPr>
            <a:xfrm>
              <a:off x="4267436" y="296119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2" name="Rechteck 29"/>
            <p:cNvSpPr/>
            <p:nvPr/>
          </p:nvSpPr>
          <p:spPr>
            <a:xfrm>
              <a:off x="4269111" y="339494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3" name="Gerade Verbindung mit Pfeil 6"/>
            <p:cNvCxnSpPr>
              <a:stCxn id="180" idx="2"/>
              <a:endCxn id="181" idx="0"/>
            </p:cNvCxnSpPr>
            <p:nvPr/>
          </p:nvCxnSpPr>
          <p:spPr bwMode="auto">
            <a:xfrm>
              <a:off x="4350890" y="2719590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4" name="Gerade Verbindung mit Pfeil 6"/>
            <p:cNvCxnSpPr>
              <a:stCxn id="181" idx="2"/>
              <a:endCxn id="182" idx="0"/>
            </p:cNvCxnSpPr>
            <p:nvPr/>
          </p:nvCxnSpPr>
          <p:spPr bwMode="auto">
            <a:xfrm>
              <a:off x="4352564" y="3143297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85" name="Rechteck 29"/>
            <p:cNvSpPr/>
            <p:nvPr/>
          </p:nvSpPr>
          <p:spPr>
            <a:xfrm>
              <a:off x="4810046" y="25391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6" name="Rechteck 29"/>
            <p:cNvSpPr/>
            <p:nvPr/>
          </p:nvSpPr>
          <p:spPr>
            <a:xfrm>
              <a:off x="4811720" y="296287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7" name="Rechteck 29"/>
            <p:cNvSpPr/>
            <p:nvPr/>
          </p:nvSpPr>
          <p:spPr>
            <a:xfrm>
              <a:off x="4813395" y="339662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8" name="Gerade Verbindung mit Pfeil 6"/>
            <p:cNvCxnSpPr>
              <a:stCxn id="185" idx="2"/>
              <a:endCxn id="186" idx="0"/>
            </p:cNvCxnSpPr>
            <p:nvPr/>
          </p:nvCxnSpPr>
          <p:spPr bwMode="auto">
            <a:xfrm>
              <a:off x="4895174" y="2721265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9" name="Gerade Verbindung mit Pfeil 6"/>
            <p:cNvCxnSpPr>
              <a:stCxn id="186" idx="2"/>
              <a:endCxn id="187" idx="0"/>
            </p:cNvCxnSpPr>
            <p:nvPr/>
          </p:nvCxnSpPr>
          <p:spPr bwMode="auto">
            <a:xfrm>
              <a:off x="4896848" y="3144972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90" name="Rechteck 29"/>
            <p:cNvSpPr/>
            <p:nvPr/>
          </p:nvSpPr>
          <p:spPr>
            <a:xfrm>
              <a:off x="5314135" y="254084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1" name="Rechteck 29"/>
            <p:cNvSpPr/>
            <p:nvPr/>
          </p:nvSpPr>
          <p:spPr>
            <a:xfrm>
              <a:off x="5315809" y="296454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2" name="Rechteck 29"/>
            <p:cNvSpPr/>
            <p:nvPr/>
          </p:nvSpPr>
          <p:spPr>
            <a:xfrm>
              <a:off x="5317484" y="339829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3" name="Gerade Verbindung mit Pfeil 6"/>
            <p:cNvCxnSpPr>
              <a:stCxn id="190" idx="2"/>
              <a:endCxn id="191" idx="0"/>
            </p:cNvCxnSpPr>
            <p:nvPr/>
          </p:nvCxnSpPr>
          <p:spPr bwMode="auto">
            <a:xfrm>
              <a:off x="5399263" y="2722940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94" name="Gerade Verbindung mit Pfeil 6"/>
            <p:cNvCxnSpPr>
              <a:stCxn id="191" idx="2"/>
              <a:endCxn id="192" idx="0"/>
            </p:cNvCxnSpPr>
            <p:nvPr/>
          </p:nvCxnSpPr>
          <p:spPr bwMode="auto">
            <a:xfrm>
              <a:off x="5400937" y="3146647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95" name="Rechteck 29"/>
            <p:cNvSpPr/>
            <p:nvPr/>
          </p:nvSpPr>
          <p:spPr>
            <a:xfrm>
              <a:off x="5958902" y="255256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6" name="Rechteck 29"/>
            <p:cNvSpPr/>
            <p:nvPr/>
          </p:nvSpPr>
          <p:spPr>
            <a:xfrm>
              <a:off x="5960576" y="29762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7" name="Rechteck 29"/>
            <p:cNvSpPr/>
            <p:nvPr/>
          </p:nvSpPr>
          <p:spPr>
            <a:xfrm>
              <a:off x="5962251" y="341002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8" name="Gerade Verbindung mit Pfeil 6"/>
            <p:cNvCxnSpPr>
              <a:stCxn id="195" idx="2"/>
              <a:endCxn id="196" idx="0"/>
            </p:cNvCxnSpPr>
            <p:nvPr/>
          </p:nvCxnSpPr>
          <p:spPr bwMode="auto">
            <a:xfrm>
              <a:off x="6044030" y="273466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99" name="Gerade Verbindung mit Pfeil 6"/>
            <p:cNvCxnSpPr>
              <a:stCxn id="196" idx="2"/>
              <a:endCxn id="197" idx="0"/>
            </p:cNvCxnSpPr>
            <p:nvPr/>
          </p:nvCxnSpPr>
          <p:spPr bwMode="auto">
            <a:xfrm>
              <a:off x="6045704" y="315837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00" name="Rechteck 29"/>
            <p:cNvSpPr/>
            <p:nvPr/>
          </p:nvSpPr>
          <p:spPr>
            <a:xfrm>
              <a:off x="6533331" y="255424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1" name="Rechteck 29"/>
            <p:cNvSpPr/>
            <p:nvPr/>
          </p:nvSpPr>
          <p:spPr>
            <a:xfrm>
              <a:off x="6535005" y="297794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2" name="Rechteck 29"/>
            <p:cNvSpPr/>
            <p:nvPr/>
          </p:nvSpPr>
          <p:spPr>
            <a:xfrm>
              <a:off x="6536680" y="341169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3" name="Gerade Verbindung mit Pfeil 6"/>
            <p:cNvCxnSpPr>
              <a:stCxn id="200" idx="2"/>
              <a:endCxn id="201" idx="0"/>
            </p:cNvCxnSpPr>
            <p:nvPr/>
          </p:nvCxnSpPr>
          <p:spPr bwMode="auto">
            <a:xfrm>
              <a:off x="6618459" y="273633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04" name="Gerade Verbindung mit Pfeil 6"/>
            <p:cNvCxnSpPr>
              <a:stCxn id="201" idx="2"/>
              <a:endCxn id="202" idx="0"/>
            </p:cNvCxnSpPr>
            <p:nvPr/>
          </p:nvCxnSpPr>
          <p:spPr bwMode="auto">
            <a:xfrm>
              <a:off x="6620133" y="316004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05" name="Rechteck 29"/>
            <p:cNvSpPr/>
            <p:nvPr/>
          </p:nvSpPr>
          <p:spPr>
            <a:xfrm>
              <a:off x="7198192" y="256596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6" name="Rechteck 29"/>
            <p:cNvSpPr/>
            <p:nvPr/>
          </p:nvSpPr>
          <p:spPr>
            <a:xfrm>
              <a:off x="7199866" y="29896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7" name="Rechteck 29"/>
            <p:cNvSpPr/>
            <p:nvPr/>
          </p:nvSpPr>
          <p:spPr>
            <a:xfrm>
              <a:off x="7201541" y="342342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8" name="Gerade Verbindung mit Pfeil 6"/>
            <p:cNvCxnSpPr>
              <a:stCxn id="205" idx="2"/>
              <a:endCxn id="206" idx="0"/>
            </p:cNvCxnSpPr>
            <p:nvPr/>
          </p:nvCxnSpPr>
          <p:spPr bwMode="auto">
            <a:xfrm>
              <a:off x="7283320" y="274806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09" name="Gerade Verbindung mit Pfeil 6"/>
            <p:cNvCxnSpPr>
              <a:stCxn id="206" idx="2"/>
              <a:endCxn id="207" idx="0"/>
            </p:cNvCxnSpPr>
            <p:nvPr/>
          </p:nvCxnSpPr>
          <p:spPr bwMode="auto">
            <a:xfrm>
              <a:off x="7284994" y="317177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10" name="Rechteck 29"/>
            <p:cNvSpPr/>
            <p:nvPr/>
          </p:nvSpPr>
          <p:spPr>
            <a:xfrm>
              <a:off x="7983639" y="256763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1" name="Rechteck 29"/>
            <p:cNvSpPr/>
            <p:nvPr/>
          </p:nvSpPr>
          <p:spPr>
            <a:xfrm>
              <a:off x="7985313" y="29913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2" name="Rechteck 29"/>
            <p:cNvSpPr/>
            <p:nvPr/>
          </p:nvSpPr>
          <p:spPr>
            <a:xfrm>
              <a:off x="8218099" y="342509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3" name="Gerade Verbindung mit Pfeil 6"/>
            <p:cNvCxnSpPr>
              <a:stCxn id="210" idx="2"/>
              <a:endCxn id="211" idx="0"/>
            </p:cNvCxnSpPr>
            <p:nvPr/>
          </p:nvCxnSpPr>
          <p:spPr bwMode="auto">
            <a:xfrm>
              <a:off x="8068767" y="2749738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4" name="Gerade Verbindung mit Pfeil 6"/>
            <p:cNvCxnSpPr>
              <a:stCxn id="211" idx="2"/>
              <a:endCxn id="212" idx="0"/>
            </p:cNvCxnSpPr>
            <p:nvPr/>
          </p:nvCxnSpPr>
          <p:spPr bwMode="auto">
            <a:xfrm>
              <a:off x="8070441" y="3173445"/>
              <a:ext cx="232786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15" name="Rechteck 29"/>
            <p:cNvSpPr/>
            <p:nvPr/>
          </p:nvSpPr>
          <p:spPr>
            <a:xfrm>
              <a:off x="7767602" y="34368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6" name="Gerade Verbindung mit Pfeil 6"/>
            <p:cNvCxnSpPr>
              <a:stCxn id="211" idx="2"/>
              <a:endCxn id="215" idx="0"/>
            </p:cNvCxnSpPr>
            <p:nvPr/>
          </p:nvCxnSpPr>
          <p:spPr bwMode="auto">
            <a:xfrm flipH="1">
              <a:off x="7852730" y="3173445"/>
              <a:ext cx="217711" cy="26337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17" name="Rechteck 29"/>
            <p:cNvSpPr/>
            <p:nvPr/>
          </p:nvSpPr>
          <p:spPr>
            <a:xfrm>
              <a:off x="7556307" y="205181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8" name="Gerade Verbindung mit Pfeil 6"/>
            <p:cNvCxnSpPr>
              <a:stCxn id="217" idx="2"/>
              <a:endCxn id="205" idx="0"/>
            </p:cNvCxnSpPr>
            <p:nvPr/>
          </p:nvCxnSpPr>
          <p:spPr bwMode="auto">
            <a:xfrm flipH="1">
              <a:off x="7283320" y="2233918"/>
              <a:ext cx="358115" cy="33204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9" name="Gerade Verbindung mit Pfeil 6"/>
            <p:cNvCxnSpPr>
              <a:stCxn id="217" idx="2"/>
              <a:endCxn id="210" idx="0"/>
            </p:cNvCxnSpPr>
            <p:nvPr/>
          </p:nvCxnSpPr>
          <p:spPr bwMode="auto">
            <a:xfrm>
              <a:off x="7641435" y="2233918"/>
              <a:ext cx="427332" cy="3337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0" name="Gerade Verbindung mit Pfeil 6"/>
            <p:cNvCxnSpPr>
              <a:stCxn id="151" idx="2"/>
              <a:endCxn id="217" idx="0"/>
            </p:cNvCxnSpPr>
            <p:nvPr/>
          </p:nvCxnSpPr>
          <p:spPr bwMode="auto">
            <a:xfrm>
              <a:off x="6323734" y="1738199"/>
              <a:ext cx="1317701" cy="31362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21" name="Rechteck 29"/>
            <p:cNvSpPr/>
            <p:nvPr/>
          </p:nvSpPr>
          <p:spPr>
            <a:xfrm>
              <a:off x="6241649" y="204344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2" name="Gerade Verbindung mit Pfeil 6"/>
            <p:cNvCxnSpPr>
              <a:stCxn id="151" idx="2"/>
              <a:endCxn id="221" idx="0"/>
            </p:cNvCxnSpPr>
            <p:nvPr/>
          </p:nvCxnSpPr>
          <p:spPr bwMode="auto">
            <a:xfrm>
              <a:off x="6323734" y="1738199"/>
              <a:ext cx="3043" cy="3052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3" name="Gerade Verbindung mit Pfeil 6"/>
            <p:cNvCxnSpPr>
              <a:stCxn id="200" idx="0"/>
              <a:endCxn id="221" idx="2"/>
            </p:cNvCxnSpPr>
            <p:nvPr/>
          </p:nvCxnSpPr>
          <p:spPr bwMode="auto">
            <a:xfrm flipH="1" flipV="1">
              <a:off x="6326777" y="2225547"/>
              <a:ext cx="291682" cy="32869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4" name="Gerade Verbindung mit Pfeil 6"/>
            <p:cNvCxnSpPr>
              <a:stCxn id="195" idx="0"/>
              <a:endCxn id="221" idx="2"/>
            </p:cNvCxnSpPr>
            <p:nvPr/>
          </p:nvCxnSpPr>
          <p:spPr bwMode="auto">
            <a:xfrm flipV="1">
              <a:off x="6044030" y="2225547"/>
              <a:ext cx="282747" cy="3270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25" name="Rechteck 29"/>
            <p:cNvSpPr/>
            <p:nvPr/>
          </p:nvSpPr>
          <p:spPr>
            <a:xfrm>
              <a:off x="4806415" y="204512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6" name="Gerade Verbindung mit Pfeil 6"/>
            <p:cNvCxnSpPr>
              <a:stCxn id="151" idx="2"/>
              <a:endCxn id="225" idx="0"/>
            </p:cNvCxnSpPr>
            <p:nvPr/>
          </p:nvCxnSpPr>
          <p:spPr bwMode="auto">
            <a:xfrm flipH="1">
              <a:off x="4891543" y="1738199"/>
              <a:ext cx="1432191" cy="30692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7" name="Gerade Verbindung mit Pfeil 6"/>
            <p:cNvCxnSpPr>
              <a:stCxn id="190" idx="0"/>
              <a:endCxn id="225" idx="2"/>
            </p:cNvCxnSpPr>
            <p:nvPr/>
          </p:nvCxnSpPr>
          <p:spPr bwMode="auto">
            <a:xfrm flipH="1" flipV="1">
              <a:off x="4891543" y="2227224"/>
              <a:ext cx="507720" cy="3136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8" name="Gerade Verbindung mit Pfeil 6"/>
            <p:cNvCxnSpPr>
              <a:stCxn id="185" idx="0"/>
              <a:endCxn id="225" idx="2"/>
            </p:cNvCxnSpPr>
            <p:nvPr/>
          </p:nvCxnSpPr>
          <p:spPr bwMode="auto">
            <a:xfrm flipH="1" flipV="1">
              <a:off x="4891543" y="2227224"/>
              <a:ext cx="3631" cy="31194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9" name="Gerade Verbindung mit Pfeil 6"/>
            <p:cNvCxnSpPr>
              <a:stCxn id="180" idx="0"/>
              <a:endCxn id="225" idx="2"/>
            </p:cNvCxnSpPr>
            <p:nvPr/>
          </p:nvCxnSpPr>
          <p:spPr bwMode="auto">
            <a:xfrm flipV="1">
              <a:off x="4350890" y="2227224"/>
              <a:ext cx="540653" cy="31026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230" name="Group 229"/>
          <p:cNvGrpSpPr/>
          <p:nvPr/>
        </p:nvGrpSpPr>
        <p:grpSpPr>
          <a:xfrm>
            <a:off x="1782138" y="3701413"/>
            <a:ext cx="6604543" cy="2478151"/>
            <a:chOff x="1782138" y="3751662"/>
            <a:chExt cx="6604543" cy="2478151"/>
          </a:xfrm>
        </p:grpSpPr>
        <p:sp>
          <p:nvSpPr>
            <p:cNvPr id="231" name="Rechteck 29"/>
            <p:cNvSpPr/>
            <p:nvPr/>
          </p:nvSpPr>
          <p:spPr>
            <a:xfrm>
              <a:off x="4495216" y="375166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2" name="Rechteck 29"/>
            <p:cNvSpPr/>
            <p:nvPr/>
          </p:nvSpPr>
          <p:spPr>
            <a:xfrm>
              <a:off x="2879101" y="415527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3" name="Rechteck 29"/>
            <p:cNvSpPr/>
            <p:nvPr/>
          </p:nvSpPr>
          <p:spPr>
            <a:xfrm>
              <a:off x="6236933" y="4166996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4" name="Rechteck 29"/>
            <p:cNvSpPr/>
            <p:nvPr/>
          </p:nvSpPr>
          <p:spPr>
            <a:xfrm>
              <a:off x="2199153" y="46409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" name="Rechteck 29"/>
            <p:cNvSpPr/>
            <p:nvPr/>
          </p:nvSpPr>
          <p:spPr>
            <a:xfrm>
              <a:off x="3416675" y="465266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6" name="Rechteck 29"/>
            <p:cNvSpPr/>
            <p:nvPr/>
          </p:nvSpPr>
          <p:spPr>
            <a:xfrm>
              <a:off x="3418349" y="5136663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" name="Rechteck 29"/>
            <p:cNvSpPr/>
            <p:nvPr/>
          </p:nvSpPr>
          <p:spPr>
            <a:xfrm>
              <a:off x="3420023" y="5560370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" name="Rechteck 29"/>
            <p:cNvSpPr/>
            <p:nvPr/>
          </p:nvSpPr>
          <p:spPr>
            <a:xfrm>
              <a:off x="3421698" y="599412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9" name="Gerade Verbindung mit Pfeil 6"/>
            <p:cNvCxnSpPr>
              <a:stCxn id="231" idx="2"/>
              <a:endCxn id="232" idx="0"/>
            </p:cNvCxnSpPr>
            <p:nvPr/>
          </p:nvCxnSpPr>
          <p:spPr bwMode="auto">
            <a:xfrm flipH="1">
              <a:off x="2964229" y="3933761"/>
              <a:ext cx="1616115" cy="2215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0" name="Gerade Verbindung mit Pfeil 6"/>
            <p:cNvCxnSpPr>
              <a:stCxn id="231" idx="2"/>
              <a:endCxn id="233" idx="0"/>
            </p:cNvCxnSpPr>
            <p:nvPr/>
          </p:nvCxnSpPr>
          <p:spPr bwMode="auto">
            <a:xfrm>
              <a:off x="4580344" y="3933761"/>
              <a:ext cx="1741717" cy="233235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1" name="Gerade Verbindung mit Pfeil 6"/>
            <p:cNvCxnSpPr>
              <a:stCxn id="232" idx="2"/>
              <a:endCxn id="235" idx="0"/>
            </p:cNvCxnSpPr>
            <p:nvPr/>
          </p:nvCxnSpPr>
          <p:spPr bwMode="auto">
            <a:xfrm>
              <a:off x="2964229" y="4337370"/>
              <a:ext cx="537574" cy="3152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2" name="Gerade Verbindung mit Pfeil 6"/>
            <p:cNvCxnSpPr>
              <a:stCxn id="232" idx="2"/>
              <a:endCxn id="234" idx="0"/>
            </p:cNvCxnSpPr>
            <p:nvPr/>
          </p:nvCxnSpPr>
          <p:spPr bwMode="auto">
            <a:xfrm flipH="1">
              <a:off x="2284281" y="4337370"/>
              <a:ext cx="679948" cy="30357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3" name="Gerade Verbindung mit Pfeil 6"/>
            <p:cNvCxnSpPr>
              <a:stCxn id="235" idx="2"/>
              <a:endCxn id="236" idx="0"/>
            </p:cNvCxnSpPr>
            <p:nvPr/>
          </p:nvCxnSpPr>
          <p:spPr bwMode="auto">
            <a:xfrm>
              <a:off x="3501803" y="4834766"/>
              <a:ext cx="1674" cy="3018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4" name="Gerade Verbindung mit Pfeil 6"/>
            <p:cNvCxnSpPr>
              <a:stCxn id="236" idx="2"/>
              <a:endCxn id="237" idx="0"/>
            </p:cNvCxnSpPr>
            <p:nvPr/>
          </p:nvCxnSpPr>
          <p:spPr bwMode="auto">
            <a:xfrm>
              <a:off x="3503477" y="5318762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5" name="Gerade Verbindung mit Pfeil 6"/>
            <p:cNvCxnSpPr>
              <a:stCxn id="237" idx="2"/>
              <a:endCxn id="238" idx="0"/>
            </p:cNvCxnSpPr>
            <p:nvPr/>
          </p:nvCxnSpPr>
          <p:spPr bwMode="auto">
            <a:xfrm>
              <a:off x="3505151" y="5742469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46" name="Rechteck 29"/>
            <p:cNvSpPr/>
            <p:nvPr/>
          </p:nvSpPr>
          <p:spPr>
            <a:xfrm>
              <a:off x="1782138" y="514838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" name="Rechteck 29"/>
            <p:cNvSpPr/>
            <p:nvPr/>
          </p:nvSpPr>
          <p:spPr>
            <a:xfrm>
              <a:off x="1783812" y="557209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8" name="Rechteck 29"/>
            <p:cNvSpPr/>
            <p:nvPr/>
          </p:nvSpPr>
          <p:spPr>
            <a:xfrm>
              <a:off x="1785487" y="600584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9" name="Gerade Verbindung mit Pfeil 6"/>
            <p:cNvCxnSpPr>
              <a:stCxn id="246" idx="2"/>
              <a:endCxn id="247" idx="0"/>
            </p:cNvCxnSpPr>
            <p:nvPr/>
          </p:nvCxnSpPr>
          <p:spPr bwMode="auto">
            <a:xfrm>
              <a:off x="1867266" y="533048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50" name="Gerade Verbindung mit Pfeil 6"/>
            <p:cNvCxnSpPr>
              <a:stCxn id="247" idx="2"/>
              <a:endCxn id="248" idx="0"/>
            </p:cNvCxnSpPr>
            <p:nvPr/>
          </p:nvCxnSpPr>
          <p:spPr bwMode="auto">
            <a:xfrm>
              <a:off x="1868940" y="575419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51" name="Rechteck 29"/>
            <p:cNvSpPr/>
            <p:nvPr/>
          </p:nvSpPr>
          <p:spPr>
            <a:xfrm>
              <a:off x="2597721" y="5150059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2" name="Rechteck 29"/>
            <p:cNvSpPr/>
            <p:nvPr/>
          </p:nvSpPr>
          <p:spPr>
            <a:xfrm>
              <a:off x="2820457" y="55737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3" name="Rechteck 29"/>
            <p:cNvSpPr/>
            <p:nvPr/>
          </p:nvSpPr>
          <p:spPr>
            <a:xfrm>
              <a:off x="2822132" y="600751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4" name="Gerade Verbindung mit Pfeil 6"/>
            <p:cNvCxnSpPr>
              <a:stCxn id="251" idx="2"/>
              <a:endCxn id="252" idx="0"/>
            </p:cNvCxnSpPr>
            <p:nvPr/>
          </p:nvCxnSpPr>
          <p:spPr bwMode="auto">
            <a:xfrm>
              <a:off x="2682849" y="5332158"/>
              <a:ext cx="222736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55" name="Gerade Verbindung mit Pfeil 6"/>
            <p:cNvCxnSpPr>
              <a:stCxn id="252" idx="2"/>
              <a:endCxn id="253" idx="0"/>
            </p:cNvCxnSpPr>
            <p:nvPr/>
          </p:nvCxnSpPr>
          <p:spPr bwMode="auto">
            <a:xfrm>
              <a:off x="2905585" y="5755865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56" name="Rechteck 29"/>
            <p:cNvSpPr/>
            <p:nvPr/>
          </p:nvSpPr>
          <p:spPr>
            <a:xfrm>
              <a:off x="2369959" y="55754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7" name="Rechteck 29"/>
            <p:cNvSpPr/>
            <p:nvPr/>
          </p:nvSpPr>
          <p:spPr>
            <a:xfrm>
              <a:off x="2371634" y="6009193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8" name="Gerade Verbindung mit Pfeil 6"/>
            <p:cNvCxnSpPr>
              <a:stCxn id="256" idx="2"/>
              <a:endCxn id="257" idx="0"/>
            </p:cNvCxnSpPr>
            <p:nvPr/>
          </p:nvCxnSpPr>
          <p:spPr bwMode="auto">
            <a:xfrm>
              <a:off x="2455087" y="5757541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59" name="Gerade Verbindung mit Pfeil 6"/>
            <p:cNvCxnSpPr>
              <a:stCxn id="251" idx="2"/>
              <a:endCxn id="256" idx="0"/>
            </p:cNvCxnSpPr>
            <p:nvPr/>
          </p:nvCxnSpPr>
          <p:spPr bwMode="auto">
            <a:xfrm flipH="1">
              <a:off x="2455087" y="5332158"/>
              <a:ext cx="227762" cy="24328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60" name="Gerade Verbindung mit Pfeil 6"/>
            <p:cNvCxnSpPr>
              <a:stCxn id="234" idx="2"/>
              <a:endCxn id="246" idx="0"/>
            </p:cNvCxnSpPr>
            <p:nvPr/>
          </p:nvCxnSpPr>
          <p:spPr bwMode="auto">
            <a:xfrm flipH="1">
              <a:off x="1867266" y="4823041"/>
              <a:ext cx="417015" cy="32534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61" name="Gerade Verbindung mit Pfeil 6"/>
            <p:cNvCxnSpPr>
              <a:stCxn id="234" idx="2"/>
              <a:endCxn id="251" idx="0"/>
            </p:cNvCxnSpPr>
            <p:nvPr/>
          </p:nvCxnSpPr>
          <p:spPr bwMode="auto">
            <a:xfrm>
              <a:off x="2284281" y="4823041"/>
              <a:ext cx="398568" cy="32701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62" name="Rechteck 29"/>
            <p:cNvSpPr/>
            <p:nvPr/>
          </p:nvSpPr>
          <p:spPr>
            <a:xfrm>
              <a:off x="4264089" y="514838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3" name="Rechteck 29"/>
            <p:cNvSpPr/>
            <p:nvPr/>
          </p:nvSpPr>
          <p:spPr>
            <a:xfrm>
              <a:off x="4265763" y="557209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4" name="Rechteck 29"/>
            <p:cNvSpPr/>
            <p:nvPr/>
          </p:nvSpPr>
          <p:spPr>
            <a:xfrm>
              <a:off x="4267438" y="600584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5" name="Gerade Verbindung mit Pfeil 6"/>
            <p:cNvCxnSpPr>
              <a:stCxn id="262" idx="2"/>
              <a:endCxn id="263" idx="0"/>
            </p:cNvCxnSpPr>
            <p:nvPr/>
          </p:nvCxnSpPr>
          <p:spPr bwMode="auto">
            <a:xfrm>
              <a:off x="4349217" y="533048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66" name="Gerade Verbindung mit Pfeil 6"/>
            <p:cNvCxnSpPr>
              <a:stCxn id="263" idx="2"/>
              <a:endCxn id="264" idx="0"/>
            </p:cNvCxnSpPr>
            <p:nvPr/>
          </p:nvCxnSpPr>
          <p:spPr bwMode="auto">
            <a:xfrm>
              <a:off x="4350891" y="575419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67" name="Rechteck 29"/>
            <p:cNvSpPr/>
            <p:nvPr/>
          </p:nvSpPr>
          <p:spPr>
            <a:xfrm>
              <a:off x="4808373" y="515006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8" name="Rechteck 29"/>
            <p:cNvSpPr/>
            <p:nvPr/>
          </p:nvSpPr>
          <p:spPr>
            <a:xfrm>
              <a:off x="4810047" y="557376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9" name="Rechteck 29"/>
            <p:cNvSpPr/>
            <p:nvPr/>
          </p:nvSpPr>
          <p:spPr>
            <a:xfrm>
              <a:off x="4811722" y="600752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0" name="Gerade Verbindung mit Pfeil 6"/>
            <p:cNvCxnSpPr>
              <a:stCxn id="267" idx="2"/>
              <a:endCxn id="268" idx="0"/>
            </p:cNvCxnSpPr>
            <p:nvPr/>
          </p:nvCxnSpPr>
          <p:spPr bwMode="auto">
            <a:xfrm>
              <a:off x="4893501" y="5332161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1" name="Gerade Verbindung mit Pfeil 6"/>
            <p:cNvCxnSpPr>
              <a:stCxn id="268" idx="2"/>
              <a:endCxn id="269" idx="0"/>
            </p:cNvCxnSpPr>
            <p:nvPr/>
          </p:nvCxnSpPr>
          <p:spPr bwMode="auto">
            <a:xfrm>
              <a:off x="4895175" y="5755868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72" name="Rechteck 29"/>
            <p:cNvSpPr/>
            <p:nvPr/>
          </p:nvSpPr>
          <p:spPr>
            <a:xfrm>
              <a:off x="5312462" y="515173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3" name="Rechteck 29"/>
            <p:cNvSpPr/>
            <p:nvPr/>
          </p:nvSpPr>
          <p:spPr>
            <a:xfrm>
              <a:off x="5314136" y="557544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4" name="Rechteck 29"/>
            <p:cNvSpPr/>
            <p:nvPr/>
          </p:nvSpPr>
          <p:spPr>
            <a:xfrm>
              <a:off x="5315811" y="600919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5" name="Gerade Verbindung mit Pfeil 6"/>
            <p:cNvCxnSpPr>
              <a:stCxn id="272" idx="2"/>
              <a:endCxn id="273" idx="0"/>
            </p:cNvCxnSpPr>
            <p:nvPr/>
          </p:nvCxnSpPr>
          <p:spPr bwMode="auto">
            <a:xfrm>
              <a:off x="5397590" y="533383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6" name="Gerade Verbindung mit Pfeil 6"/>
            <p:cNvCxnSpPr>
              <a:stCxn id="273" idx="2"/>
              <a:endCxn id="274" idx="0"/>
            </p:cNvCxnSpPr>
            <p:nvPr/>
          </p:nvCxnSpPr>
          <p:spPr bwMode="auto">
            <a:xfrm>
              <a:off x="5399264" y="575754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77" name="Rechteck 29"/>
            <p:cNvSpPr/>
            <p:nvPr/>
          </p:nvSpPr>
          <p:spPr>
            <a:xfrm>
              <a:off x="5957229" y="516346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8" name="Rechteck 29"/>
            <p:cNvSpPr/>
            <p:nvPr/>
          </p:nvSpPr>
          <p:spPr>
            <a:xfrm>
              <a:off x="5958903" y="558716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9" name="Rechteck 29"/>
            <p:cNvSpPr/>
            <p:nvPr/>
          </p:nvSpPr>
          <p:spPr>
            <a:xfrm>
              <a:off x="5960578" y="60209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0" name="Gerade Verbindung mit Pfeil 6"/>
            <p:cNvCxnSpPr>
              <a:stCxn id="277" idx="2"/>
              <a:endCxn id="278" idx="0"/>
            </p:cNvCxnSpPr>
            <p:nvPr/>
          </p:nvCxnSpPr>
          <p:spPr bwMode="auto">
            <a:xfrm>
              <a:off x="6042357" y="534555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81" name="Gerade Verbindung mit Pfeil 6"/>
            <p:cNvCxnSpPr>
              <a:stCxn id="278" idx="2"/>
              <a:endCxn id="279" idx="0"/>
            </p:cNvCxnSpPr>
            <p:nvPr/>
          </p:nvCxnSpPr>
          <p:spPr bwMode="auto">
            <a:xfrm>
              <a:off x="6044031" y="576926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82" name="Rechteck 29"/>
            <p:cNvSpPr/>
            <p:nvPr/>
          </p:nvSpPr>
          <p:spPr>
            <a:xfrm>
              <a:off x="6531658" y="516513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3" name="Rechteck 29"/>
            <p:cNvSpPr/>
            <p:nvPr/>
          </p:nvSpPr>
          <p:spPr>
            <a:xfrm>
              <a:off x="6533332" y="558884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4" name="Rechteck 29"/>
            <p:cNvSpPr/>
            <p:nvPr/>
          </p:nvSpPr>
          <p:spPr>
            <a:xfrm>
              <a:off x="6535007" y="602259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5" name="Gerade Verbindung mit Pfeil 6"/>
            <p:cNvCxnSpPr>
              <a:stCxn id="282" idx="2"/>
              <a:endCxn id="283" idx="0"/>
            </p:cNvCxnSpPr>
            <p:nvPr/>
          </p:nvCxnSpPr>
          <p:spPr bwMode="auto">
            <a:xfrm>
              <a:off x="6616786" y="5347235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86" name="Gerade Verbindung mit Pfeil 6"/>
            <p:cNvCxnSpPr>
              <a:stCxn id="283" idx="2"/>
              <a:endCxn id="284" idx="0"/>
            </p:cNvCxnSpPr>
            <p:nvPr/>
          </p:nvCxnSpPr>
          <p:spPr bwMode="auto">
            <a:xfrm>
              <a:off x="6618460" y="5770942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87" name="Rechteck 29"/>
            <p:cNvSpPr/>
            <p:nvPr/>
          </p:nvSpPr>
          <p:spPr>
            <a:xfrm>
              <a:off x="7196519" y="5176860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" name="Rechteck 29"/>
            <p:cNvSpPr/>
            <p:nvPr/>
          </p:nvSpPr>
          <p:spPr>
            <a:xfrm>
              <a:off x="7198193" y="560056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" name="Rechteck 29"/>
            <p:cNvSpPr/>
            <p:nvPr/>
          </p:nvSpPr>
          <p:spPr>
            <a:xfrm>
              <a:off x="7199868" y="60343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0" name="Gerade Verbindung mit Pfeil 6"/>
            <p:cNvCxnSpPr>
              <a:stCxn id="287" idx="2"/>
              <a:endCxn id="288" idx="0"/>
            </p:cNvCxnSpPr>
            <p:nvPr/>
          </p:nvCxnSpPr>
          <p:spPr bwMode="auto">
            <a:xfrm>
              <a:off x="7281647" y="535895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91" name="Gerade Verbindung mit Pfeil 6"/>
            <p:cNvCxnSpPr>
              <a:stCxn id="288" idx="2"/>
              <a:endCxn id="289" idx="0"/>
            </p:cNvCxnSpPr>
            <p:nvPr/>
          </p:nvCxnSpPr>
          <p:spPr bwMode="auto">
            <a:xfrm>
              <a:off x="7283321" y="578266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92" name="Rechteck 29"/>
            <p:cNvSpPr/>
            <p:nvPr/>
          </p:nvSpPr>
          <p:spPr>
            <a:xfrm>
              <a:off x="7981966" y="517853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3" name="Rechteck 29"/>
            <p:cNvSpPr/>
            <p:nvPr/>
          </p:nvSpPr>
          <p:spPr>
            <a:xfrm>
              <a:off x="7983640" y="56022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4" name="Rechteck 29"/>
            <p:cNvSpPr/>
            <p:nvPr/>
          </p:nvSpPr>
          <p:spPr>
            <a:xfrm>
              <a:off x="8216426" y="603599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5" name="Gerade Verbindung mit Pfeil 6"/>
            <p:cNvCxnSpPr>
              <a:stCxn id="292" idx="2"/>
              <a:endCxn id="293" idx="0"/>
            </p:cNvCxnSpPr>
            <p:nvPr/>
          </p:nvCxnSpPr>
          <p:spPr bwMode="auto">
            <a:xfrm>
              <a:off x="8067094" y="5360634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96" name="Gerade Verbindung mit Pfeil 6"/>
            <p:cNvCxnSpPr>
              <a:stCxn id="293" idx="2"/>
              <a:endCxn id="294" idx="0"/>
            </p:cNvCxnSpPr>
            <p:nvPr/>
          </p:nvCxnSpPr>
          <p:spPr bwMode="auto">
            <a:xfrm>
              <a:off x="8068768" y="5784341"/>
              <a:ext cx="232786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97" name="Rechteck 29"/>
            <p:cNvSpPr/>
            <p:nvPr/>
          </p:nvSpPr>
          <p:spPr>
            <a:xfrm>
              <a:off x="7765929" y="604771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8" name="Gerade Verbindung mit Pfeil 6"/>
            <p:cNvCxnSpPr>
              <a:stCxn id="293" idx="2"/>
              <a:endCxn id="297" idx="0"/>
            </p:cNvCxnSpPr>
            <p:nvPr/>
          </p:nvCxnSpPr>
          <p:spPr bwMode="auto">
            <a:xfrm flipH="1">
              <a:off x="7851057" y="5784341"/>
              <a:ext cx="217711" cy="26337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99" name="Rechteck 29"/>
            <p:cNvSpPr/>
            <p:nvPr/>
          </p:nvSpPr>
          <p:spPr>
            <a:xfrm>
              <a:off x="7554634" y="466271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0" name="Gerade Verbindung mit Pfeil 6"/>
            <p:cNvCxnSpPr>
              <a:stCxn id="299" idx="2"/>
              <a:endCxn id="287" idx="0"/>
            </p:cNvCxnSpPr>
            <p:nvPr/>
          </p:nvCxnSpPr>
          <p:spPr bwMode="auto">
            <a:xfrm flipH="1">
              <a:off x="7281647" y="4844814"/>
              <a:ext cx="358115" cy="33204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1" name="Gerade Verbindung mit Pfeil 6"/>
            <p:cNvCxnSpPr>
              <a:stCxn id="299" idx="2"/>
              <a:endCxn id="292" idx="0"/>
            </p:cNvCxnSpPr>
            <p:nvPr/>
          </p:nvCxnSpPr>
          <p:spPr bwMode="auto">
            <a:xfrm>
              <a:off x="7639762" y="4844814"/>
              <a:ext cx="427332" cy="3337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2" name="Gerade Verbindung mit Pfeil 6"/>
            <p:cNvCxnSpPr>
              <a:stCxn id="233" idx="2"/>
              <a:endCxn id="299" idx="0"/>
            </p:cNvCxnSpPr>
            <p:nvPr/>
          </p:nvCxnSpPr>
          <p:spPr bwMode="auto">
            <a:xfrm>
              <a:off x="6322061" y="4349095"/>
              <a:ext cx="1317701" cy="31362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303" name="Rechteck 29"/>
            <p:cNvSpPr/>
            <p:nvPr/>
          </p:nvSpPr>
          <p:spPr>
            <a:xfrm>
              <a:off x="6239976" y="465434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4" name="Gerade Verbindung mit Pfeil 6"/>
            <p:cNvCxnSpPr>
              <a:stCxn id="233" idx="2"/>
              <a:endCxn id="303" idx="0"/>
            </p:cNvCxnSpPr>
            <p:nvPr/>
          </p:nvCxnSpPr>
          <p:spPr bwMode="auto">
            <a:xfrm>
              <a:off x="6322061" y="4349095"/>
              <a:ext cx="3043" cy="3052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5" name="Gerade Verbindung mit Pfeil 6"/>
            <p:cNvCxnSpPr>
              <a:stCxn id="282" idx="0"/>
              <a:endCxn id="303" idx="2"/>
            </p:cNvCxnSpPr>
            <p:nvPr/>
          </p:nvCxnSpPr>
          <p:spPr bwMode="auto">
            <a:xfrm flipH="1" flipV="1">
              <a:off x="6325104" y="4836443"/>
              <a:ext cx="291682" cy="32869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6" name="Gerade Verbindung mit Pfeil 6"/>
            <p:cNvCxnSpPr>
              <a:stCxn id="277" idx="0"/>
              <a:endCxn id="303" idx="2"/>
            </p:cNvCxnSpPr>
            <p:nvPr/>
          </p:nvCxnSpPr>
          <p:spPr bwMode="auto">
            <a:xfrm flipV="1">
              <a:off x="6042357" y="4836443"/>
              <a:ext cx="282747" cy="3270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307" name="Rechteck 29"/>
            <p:cNvSpPr/>
            <p:nvPr/>
          </p:nvSpPr>
          <p:spPr>
            <a:xfrm>
              <a:off x="4804742" y="465602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8" name="Gerade Verbindung mit Pfeil 6"/>
            <p:cNvCxnSpPr>
              <a:stCxn id="233" idx="2"/>
              <a:endCxn id="307" idx="0"/>
            </p:cNvCxnSpPr>
            <p:nvPr/>
          </p:nvCxnSpPr>
          <p:spPr bwMode="auto">
            <a:xfrm flipH="1">
              <a:off x="4889870" y="4349095"/>
              <a:ext cx="1432191" cy="30692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9" name="Gerade Verbindung mit Pfeil 6"/>
            <p:cNvCxnSpPr>
              <a:stCxn id="272" idx="0"/>
              <a:endCxn id="307" idx="2"/>
            </p:cNvCxnSpPr>
            <p:nvPr/>
          </p:nvCxnSpPr>
          <p:spPr bwMode="auto">
            <a:xfrm flipH="1" flipV="1">
              <a:off x="4889870" y="4838120"/>
              <a:ext cx="507720" cy="3136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10" name="Gerade Verbindung mit Pfeil 6"/>
            <p:cNvCxnSpPr>
              <a:stCxn id="267" idx="0"/>
              <a:endCxn id="307" idx="2"/>
            </p:cNvCxnSpPr>
            <p:nvPr/>
          </p:nvCxnSpPr>
          <p:spPr bwMode="auto">
            <a:xfrm flipH="1" flipV="1">
              <a:off x="4889870" y="4838120"/>
              <a:ext cx="3631" cy="31194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11" name="Gerade Verbindung mit Pfeil 6"/>
            <p:cNvCxnSpPr>
              <a:stCxn id="262" idx="0"/>
              <a:endCxn id="307" idx="2"/>
            </p:cNvCxnSpPr>
            <p:nvPr/>
          </p:nvCxnSpPr>
          <p:spPr bwMode="auto">
            <a:xfrm flipV="1">
              <a:off x="4349217" y="4838120"/>
              <a:ext cx="540653" cy="31026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1514541" y="3629623"/>
            <a:ext cx="7423509" cy="2437392"/>
            <a:chOff x="1514541" y="3629623"/>
            <a:chExt cx="7423509" cy="2437392"/>
          </a:xfrm>
        </p:grpSpPr>
        <p:sp>
          <p:nvSpPr>
            <p:cNvPr id="142" name="TextBox 141"/>
            <p:cNvSpPr txBox="1"/>
            <p:nvPr/>
          </p:nvSpPr>
          <p:spPr>
            <a:xfrm>
              <a:off x="8650561" y="3791854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642189" y="4255752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633816" y="4739743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a3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635490" y="5233785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a4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627117" y="5697683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a5</a:t>
              </a: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3530349" y="3703319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2326223" y="4187313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1735048" y="471150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2038173" y="5677816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3435954" y="4785603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282300" y="4696430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158179" y="423588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7129326" y="4709828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8015256" y="5274207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1514541" y="519549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1516215" y="563929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5344645" y="362962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6009510" y="430453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4594371" y="484882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5389864" y="522228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5753277" y="522395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5895629" y="468302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7294022" y="522730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7295697" y="567110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7076308" y="4165524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7690930" y="563425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6486804" y="468134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6609060" y="522562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5404935" y="562923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4050086" y="520887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4061809" y="563258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3490732" y="563425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2799074" y="516365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3192633" y="4120308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2460781" y="463444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2894534" y="5630907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5126946" y="463779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3500794" y="518208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2264837" y="516198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4518425" y="525411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4520100" y="5667767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5754952" y="5627561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6620785" y="5629231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7831609" y="468971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8154827" y="563592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568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</a:t>
            </a:r>
            <a:br>
              <a:rPr lang="en-US" dirty="0"/>
            </a:br>
            <a:r>
              <a:rPr lang="en-US" dirty="0"/>
              <a:t>Programming Projects &amp; Exercises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7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Kafka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Publish &amp; Subscribe </a:t>
            </a:r>
            <a:r>
              <a:rPr lang="en-US" dirty="0"/>
              <a:t>system w/ partitioned topics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Storage of data streams</a:t>
            </a:r>
            <a:r>
              <a:rPr lang="en-US" dirty="0"/>
              <a:t> in distributed, </a:t>
            </a:r>
            <a:br>
              <a:rPr lang="en-US" dirty="0"/>
            </a:br>
            <a:r>
              <a:rPr lang="en-US" dirty="0"/>
              <a:t>fault-tolerant cluster (replicated) </a:t>
            </a:r>
          </a:p>
          <a:p>
            <a:pPr lvl="1"/>
            <a:r>
              <a:rPr lang="en-US" dirty="0"/>
              <a:t>Configurable </a:t>
            </a:r>
            <a:r>
              <a:rPr lang="en-US" b="1" dirty="0">
                <a:solidFill>
                  <a:srgbClr val="7889FB"/>
                </a:solidFill>
              </a:rPr>
              <a:t>retention periods</a:t>
            </a:r>
            <a:r>
              <a:rPr lang="en-US" dirty="0"/>
              <a:t> (e.g., days)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APIs:</a:t>
            </a:r>
            <a:r>
              <a:rPr lang="en-US" dirty="0"/>
              <a:t> producer API, consumer API, </a:t>
            </a:r>
            <a:br>
              <a:rPr lang="en-US" dirty="0"/>
            </a:br>
            <a:r>
              <a:rPr lang="en-US" dirty="0"/>
              <a:t>streams API, Connector API</a:t>
            </a:r>
          </a:p>
          <a:p>
            <a:pPr lvl="1"/>
            <a:endParaRPr lang="en-US" dirty="0"/>
          </a:p>
          <a:p>
            <a:r>
              <a:rPr lang="en-US" dirty="0"/>
              <a:t>Topics</a:t>
            </a:r>
          </a:p>
          <a:p>
            <a:pPr lvl="1"/>
            <a:r>
              <a:rPr lang="en-US" dirty="0"/>
              <a:t>Explicit categories w/ user-defined</a:t>
            </a:r>
            <a:br>
              <a:rPr lang="en-US" dirty="0"/>
            </a:br>
            <a:r>
              <a:rPr lang="en-US" dirty="0"/>
              <a:t>(semantic) partitioning</a:t>
            </a:r>
          </a:p>
          <a:p>
            <a:pPr lvl="1"/>
            <a:r>
              <a:rPr lang="en-US" dirty="0"/>
              <a:t>Partitions are ordered, immutable</a:t>
            </a:r>
            <a:br>
              <a:rPr lang="en-US" dirty="0"/>
            </a:br>
            <a:r>
              <a:rPr lang="en-US" dirty="0"/>
              <a:t>sequences of records (log) w/ </a:t>
            </a:r>
            <a:r>
              <a:rPr lang="en-US" b="1" dirty="0">
                <a:solidFill>
                  <a:schemeClr val="accent1"/>
                </a:solidFill>
              </a:rPr>
              <a:t>offsets</a:t>
            </a:r>
          </a:p>
          <a:p>
            <a:pPr lvl="1"/>
            <a:r>
              <a:rPr lang="en-US" dirty="0"/>
              <a:t>Current </a:t>
            </a:r>
            <a:r>
              <a:rPr lang="en-US" b="1" dirty="0">
                <a:solidFill>
                  <a:schemeClr val="accent1"/>
                </a:solidFill>
              </a:rPr>
              <a:t>offset</a:t>
            </a:r>
            <a:r>
              <a:rPr lang="en-US" dirty="0"/>
              <a:t> per consumer stored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65" y="656589"/>
            <a:ext cx="2200589" cy="656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54" y="1391103"/>
            <a:ext cx="2946007" cy="247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57" y="3974489"/>
            <a:ext cx="3341868" cy="21449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49673" y="698306"/>
            <a:ext cx="2117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https://kafka.apache.org/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documentation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10388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Kafka,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Netflix Delta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 Data Synchronization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and Enrichment Platform</a:t>
            </a:r>
          </a:p>
          <a:p>
            <a:pPr lvl="1"/>
            <a:r>
              <a:rPr lang="en-US" dirty="0"/>
              <a:t>DSL and UDF APIs for </a:t>
            </a:r>
            <a:br>
              <a:rPr lang="en-US" dirty="0"/>
            </a:br>
            <a:r>
              <a:rPr lang="en-US" dirty="0"/>
              <a:t>custom filters and</a:t>
            </a:r>
            <a:br>
              <a:rPr lang="en-US" dirty="0"/>
            </a:br>
            <a:r>
              <a:rPr lang="en-US" dirty="0"/>
              <a:t>transformations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Netflix Keystone</a:t>
            </a:r>
            <a:br>
              <a:rPr lang="en-US" dirty="0"/>
            </a:br>
            <a:r>
              <a:rPr lang="en-US" b="0" dirty="0"/>
              <a:t>(Kafka frontend)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~500G events/day</a:t>
            </a:r>
            <a:br>
              <a:rPr lang="en-US" dirty="0"/>
            </a:br>
            <a:r>
              <a:rPr lang="en-US" dirty="0"/>
              <a:t>(5M events/s peak)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~1.3PB/day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24320" y="685865"/>
            <a:ext cx="33260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https://medium.com/netflix-techblog/delta-a-data-synchronization-and-enrichment-platform-e82c36a79aee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Oct 15 2019]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3" y="1487007"/>
            <a:ext cx="4863403" cy="2651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63" y="4110906"/>
            <a:ext cx="4497548" cy="1916143"/>
          </a:xfrm>
          <a:prstGeom prst="rect">
            <a:avLst/>
          </a:prstGeom>
          <a:ln w="19050">
            <a:solidFill>
              <a:srgbClr val="7889FB"/>
            </a:solidFill>
          </a:ln>
        </p:spPr>
      </p:pic>
      <p:cxnSp>
        <p:nvCxnSpPr>
          <p:cNvPr id="9" name="Gerade Verbindung mit Pfeil 6"/>
          <p:cNvCxnSpPr/>
          <p:nvPr/>
        </p:nvCxnSpPr>
        <p:spPr bwMode="auto">
          <a:xfrm flipH="1">
            <a:off x="4963886" y="3084845"/>
            <a:ext cx="381837" cy="10160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7" name="Gerade Verbindung mit Pfeil 6"/>
          <p:cNvCxnSpPr/>
          <p:nvPr/>
        </p:nvCxnSpPr>
        <p:spPr bwMode="auto">
          <a:xfrm>
            <a:off x="6229979" y="3084845"/>
            <a:ext cx="2146232" cy="10160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660435" y="5545285"/>
            <a:ext cx="3157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https://medium.com/netflix-techblog/evolution-of-the-netflix-data-pipeline-da246ca36905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51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Integration Platforms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1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Integration of many applications</a:t>
            </a:r>
            <a:br>
              <a:rPr lang="en-US" dirty="0"/>
            </a:br>
            <a:r>
              <a:rPr lang="en-US" dirty="0"/>
              <a:t>and systems via common (information resources) IR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syntactic vs semantic data models</a:t>
            </a:r>
          </a:p>
          <a:p>
            <a:pPr lvl="1"/>
            <a:endParaRPr lang="en-US" sz="1200" dirty="0"/>
          </a:p>
          <a:p>
            <a:r>
              <a:rPr lang="en-US" dirty="0"/>
              <a:t>Evolving Names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 Application Integration </a:t>
            </a:r>
            <a:r>
              <a:rPr lang="en-US" dirty="0"/>
              <a:t>(EAI)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 Service Bus</a:t>
            </a:r>
            <a:r>
              <a:rPr lang="en-US" dirty="0"/>
              <a:t> (ESB)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Message Broker</a:t>
            </a:r>
          </a:p>
          <a:p>
            <a:pPr lvl="1"/>
            <a:endParaRPr lang="en-US" sz="1200" dirty="0"/>
          </a:p>
          <a:p>
            <a:r>
              <a:rPr lang="en-US" dirty="0"/>
              <a:t>Example Systems</a:t>
            </a:r>
          </a:p>
          <a:p>
            <a:pPr lvl="1"/>
            <a:r>
              <a:rPr lang="en-US" dirty="0"/>
              <a:t>IBM App Connect Enterprise (aka Integration Bus, aka Message Broker)</a:t>
            </a:r>
          </a:p>
          <a:p>
            <a:pPr lvl="1"/>
            <a:r>
              <a:rPr lang="en-US" dirty="0"/>
              <a:t>MS Azure Integration Services + Service Bus (aka </a:t>
            </a:r>
            <a:r>
              <a:rPr lang="en-US" dirty="0" err="1"/>
              <a:t>Biztalk</a:t>
            </a:r>
            <a:r>
              <a:rPr lang="en-US" dirty="0"/>
              <a:t> Server)</a:t>
            </a:r>
          </a:p>
          <a:p>
            <a:pPr lvl="1"/>
            <a:r>
              <a:rPr lang="en-US" dirty="0"/>
              <a:t>SAP Process Integration (aka Exchange Infrastructure)</a:t>
            </a:r>
            <a:endParaRPr lang="en-US" sz="700" dirty="0"/>
          </a:p>
          <a:p>
            <a:pPr lvl="1"/>
            <a:r>
              <a:rPr lang="en-US" dirty="0"/>
              <a:t>SQL AG </a:t>
            </a:r>
            <a:r>
              <a:rPr lang="en-US" dirty="0" err="1"/>
              <a:t>TransConnect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</p:txBody>
      </p:sp>
      <p:sp>
        <p:nvSpPr>
          <p:cNvPr id="13" name="Textfeld 4"/>
          <p:cNvSpPr txBox="1"/>
          <p:nvPr/>
        </p:nvSpPr>
        <p:spPr>
          <a:xfrm>
            <a:off x="6661005" y="2434390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4"/>
          <p:cNvSpPr txBox="1"/>
          <p:nvPr/>
        </p:nvSpPr>
        <p:spPr>
          <a:xfrm>
            <a:off x="7655790" y="1960443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feld 4"/>
          <p:cNvSpPr txBox="1"/>
          <p:nvPr/>
        </p:nvSpPr>
        <p:spPr>
          <a:xfrm>
            <a:off x="8652248" y="2434391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4"/>
          <p:cNvSpPr txBox="1"/>
          <p:nvPr/>
        </p:nvSpPr>
        <p:spPr>
          <a:xfrm>
            <a:off x="7949394" y="2919474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4"/>
          <p:cNvSpPr txBox="1"/>
          <p:nvPr/>
        </p:nvSpPr>
        <p:spPr>
          <a:xfrm>
            <a:off x="7319172" y="2920056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4"/>
          <p:cNvSpPr txBox="1"/>
          <p:nvPr/>
        </p:nvSpPr>
        <p:spPr>
          <a:xfrm>
            <a:off x="7118205" y="2353118"/>
            <a:ext cx="1332457" cy="36933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Middleware</a:t>
            </a:r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4"/>
          <p:cNvSpPr txBox="1"/>
          <p:nvPr/>
        </p:nvSpPr>
        <p:spPr>
          <a:xfrm>
            <a:off x="5245866" y="1200116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feld 4"/>
          <p:cNvSpPr txBox="1"/>
          <p:nvPr/>
        </p:nvSpPr>
        <p:spPr>
          <a:xfrm>
            <a:off x="6240651" y="726169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feld 4"/>
          <p:cNvSpPr txBox="1"/>
          <p:nvPr/>
        </p:nvSpPr>
        <p:spPr>
          <a:xfrm>
            <a:off x="7237109" y="1200117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feld 4"/>
          <p:cNvSpPr txBox="1"/>
          <p:nvPr/>
        </p:nvSpPr>
        <p:spPr>
          <a:xfrm>
            <a:off x="6534255" y="1685200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feld 4"/>
          <p:cNvSpPr txBox="1"/>
          <p:nvPr/>
        </p:nvSpPr>
        <p:spPr>
          <a:xfrm>
            <a:off x="5904033" y="1685782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Gerade Verbindung mit Pfeil 6"/>
          <p:cNvCxnSpPr>
            <a:stCxn id="20" idx="1"/>
            <a:endCxn id="19" idx="0"/>
          </p:cNvCxnSpPr>
          <p:nvPr/>
        </p:nvCxnSpPr>
        <p:spPr bwMode="auto">
          <a:xfrm flipH="1">
            <a:off x="5373673" y="826426"/>
            <a:ext cx="866978" cy="37369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28" name="Gerade Verbindung mit Pfeil 6"/>
          <p:cNvCxnSpPr>
            <a:stCxn id="20" idx="3"/>
            <a:endCxn id="21" idx="0"/>
          </p:cNvCxnSpPr>
          <p:nvPr/>
        </p:nvCxnSpPr>
        <p:spPr bwMode="auto">
          <a:xfrm>
            <a:off x="6496265" y="826426"/>
            <a:ext cx="868651" cy="37369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1" name="Gerade Verbindung mit Pfeil 6"/>
          <p:cNvCxnSpPr>
            <a:stCxn id="21" idx="2"/>
            <a:endCxn id="22" idx="3"/>
          </p:cNvCxnSpPr>
          <p:nvPr/>
        </p:nvCxnSpPr>
        <p:spPr bwMode="auto">
          <a:xfrm flipH="1">
            <a:off x="6789869" y="1400630"/>
            <a:ext cx="575047" cy="38482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4" name="Gerade Verbindung mit Pfeil 6"/>
          <p:cNvCxnSpPr>
            <a:stCxn id="19" idx="2"/>
            <a:endCxn id="23" idx="1"/>
          </p:cNvCxnSpPr>
          <p:nvPr/>
        </p:nvCxnSpPr>
        <p:spPr bwMode="auto">
          <a:xfrm>
            <a:off x="5373673" y="1400629"/>
            <a:ext cx="530360" cy="38541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9" name="Gerade Verbindung mit Pfeil 6"/>
          <p:cNvCxnSpPr>
            <a:stCxn id="23" idx="3"/>
            <a:endCxn id="22" idx="1"/>
          </p:cNvCxnSpPr>
          <p:nvPr/>
        </p:nvCxnSpPr>
        <p:spPr bwMode="auto">
          <a:xfrm flipV="1">
            <a:off x="6159647" y="1785457"/>
            <a:ext cx="374608" cy="58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2" name="Gerade Verbindung mit Pfeil 6"/>
          <p:cNvCxnSpPr>
            <a:stCxn id="20" idx="2"/>
            <a:endCxn id="22" idx="0"/>
          </p:cNvCxnSpPr>
          <p:nvPr/>
        </p:nvCxnSpPr>
        <p:spPr bwMode="auto">
          <a:xfrm>
            <a:off x="6368458" y="926682"/>
            <a:ext cx="293604" cy="75851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5" name="Gerade Verbindung mit Pfeil 6"/>
          <p:cNvCxnSpPr>
            <a:stCxn id="20" idx="2"/>
            <a:endCxn id="23" idx="0"/>
          </p:cNvCxnSpPr>
          <p:nvPr/>
        </p:nvCxnSpPr>
        <p:spPr bwMode="auto">
          <a:xfrm flipH="1">
            <a:off x="6031840" y="926682"/>
            <a:ext cx="336618" cy="75910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8" name="Gerade Verbindung mit Pfeil 6"/>
          <p:cNvCxnSpPr>
            <a:stCxn id="19" idx="3"/>
            <a:endCxn id="21" idx="1"/>
          </p:cNvCxnSpPr>
          <p:nvPr/>
        </p:nvCxnSpPr>
        <p:spPr bwMode="auto">
          <a:xfrm>
            <a:off x="5501480" y="1300373"/>
            <a:ext cx="1735629" cy="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1" name="Gerade Verbindung mit Pfeil 6"/>
          <p:cNvCxnSpPr>
            <a:stCxn id="19" idx="3"/>
            <a:endCxn id="22" idx="0"/>
          </p:cNvCxnSpPr>
          <p:nvPr/>
        </p:nvCxnSpPr>
        <p:spPr bwMode="auto">
          <a:xfrm>
            <a:off x="5501480" y="1300373"/>
            <a:ext cx="1160582" cy="38482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4" name="Gerade Verbindung mit Pfeil 6"/>
          <p:cNvCxnSpPr>
            <a:stCxn id="21" idx="1"/>
            <a:endCxn id="23" idx="0"/>
          </p:cNvCxnSpPr>
          <p:nvPr/>
        </p:nvCxnSpPr>
        <p:spPr bwMode="auto">
          <a:xfrm flipH="1">
            <a:off x="6031840" y="1300374"/>
            <a:ext cx="1205269" cy="38540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7" name="Gerade Verbindung mit Pfeil 6"/>
          <p:cNvCxnSpPr>
            <a:stCxn id="18" idx="0"/>
            <a:endCxn id="14" idx="2"/>
          </p:cNvCxnSpPr>
          <p:nvPr/>
        </p:nvCxnSpPr>
        <p:spPr bwMode="auto">
          <a:xfrm flipH="1" flipV="1">
            <a:off x="7783597" y="2160956"/>
            <a:ext cx="837" cy="19216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60" name="Gerade Verbindung mit Pfeil 6"/>
          <p:cNvCxnSpPr>
            <a:stCxn id="16" idx="0"/>
          </p:cNvCxnSpPr>
          <p:nvPr/>
        </p:nvCxnSpPr>
        <p:spPr bwMode="auto">
          <a:xfrm flipV="1">
            <a:off x="8077201" y="2722450"/>
            <a:ext cx="0" cy="19702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63" name="Gerade Verbindung mit Pfeil 6"/>
          <p:cNvCxnSpPr>
            <a:stCxn id="17" idx="0"/>
          </p:cNvCxnSpPr>
          <p:nvPr/>
        </p:nvCxnSpPr>
        <p:spPr bwMode="auto">
          <a:xfrm flipV="1">
            <a:off x="7446979" y="2722450"/>
            <a:ext cx="0" cy="19760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67" name="Gerade Verbindung mit Pfeil 6"/>
          <p:cNvCxnSpPr>
            <a:stCxn id="18" idx="1"/>
            <a:endCxn id="13" idx="3"/>
          </p:cNvCxnSpPr>
          <p:nvPr/>
        </p:nvCxnSpPr>
        <p:spPr bwMode="auto">
          <a:xfrm flipH="1" flipV="1">
            <a:off x="6916619" y="2534647"/>
            <a:ext cx="201586" cy="31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70" name="Gerade Verbindung mit Pfeil 6"/>
          <p:cNvCxnSpPr>
            <a:stCxn id="18" idx="3"/>
            <a:endCxn id="15" idx="1"/>
          </p:cNvCxnSpPr>
          <p:nvPr/>
        </p:nvCxnSpPr>
        <p:spPr bwMode="auto">
          <a:xfrm flipV="1">
            <a:off x="8450662" y="2534648"/>
            <a:ext cx="201586" cy="313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6093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System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97205" y="2160394"/>
            <a:ext cx="6149592" cy="391885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88125" y="2371408"/>
            <a:ext cx="1068135" cy="8842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SWIFT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Inbound Adapter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9850" y="3398016"/>
            <a:ext cx="1068135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HL/7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15495" y="3096561"/>
            <a:ext cx="569542" cy="386027"/>
            <a:chOff x="5586421" y="3056661"/>
            <a:chExt cx="288193" cy="236705"/>
          </a:xfrm>
        </p:grpSpPr>
        <p:sp>
          <p:nvSpPr>
            <p:cNvPr id="11" name="Rectangle 10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15340" y="4123164"/>
            <a:ext cx="569542" cy="386027"/>
            <a:chOff x="5586421" y="3056661"/>
            <a:chExt cx="288193" cy="236705"/>
          </a:xfrm>
        </p:grpSpPr>
        <p:sp>
          <p:nvSpPr>
            <p:cNvPr id="21" name="Rectangle 20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711575" y="4464813"/>
            <a:ext cx="1068135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48416" y="4062874"/>
            <a:ext cx="89430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53468" y="2383134"/>
            <a:ext cx="1144290" cy="8842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RDBMS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Outbound Adapter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63061" y="3398016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74787" y="5097863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30096" y="2373082"/>
            <a:ext cx="2230822" cy="213610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Orchestration Engine</a:t>
            </a: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52351" y="3058044"/>
            <a:ext cx="1871460" cy="539264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24365" y="3140105"/>
            <a:ext cx="1871460" cy="539264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86331" y="3212118"/>
            <a:ext cx="1871460" cy="995190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 Flows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feld 4"/>
          <p:cNvSpPr txBox="1"/>
          <p:nvPr/>
        </p:nvSpPr>
        <p:spPr>
          <a:xfrm>
            <a:off x="4316387" y="3741814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feld 4"/>
          <p:cNvSpPr txBox="1"/>
          <p:nvPr/>
        </p:nvSpPr>
        <p:spPr>
          <a:xfrm>
            <a:off x="4730042" y="3602814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feld 4"/>
          <p:cNvSpPr txBox="1"/>
          <p:nvPr/>
        </p:nvSpPr>
        <p:spPr>
          <a:xfrm>
            <a:off x="5093456" y="3604489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feld 4"/>
          <p:cNvSpPr txBox="1"/>
          <p:nvPr/>
        </p:nvSpPr>
        <p:spPr>
          <a:xfrm>
            <a:off x="5497063" y="3726743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feld 4"/>
          <p:cNvSpPr txBox="1"/>
          <p:nvPr/>
        </p:nvSpPr>
        <p:spPr>
          <a:xfrm>
            <a:off x="4905888" y="3919337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Gerade Verbindung mit Pfeil 6"/>
          <p:cNvCxnSpPr>
            <a:stCxn id="37" idx="1"/>
          </p:cNvCxnSpPr>
          <p:nvPr/>
        </p:nvCxnSpPr>
        <p:spPr bwMode="auto">
          <a:xfrm flipH="1">
            <a:off x="4572001" y="3703071"/>
            <a:ext cx="158041" cy="13899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4" name="Gerade Verbindung mit Pfeil 6"/>
          <p:cNvCxnSpPr>
            <a:stCxn id="37" idx="3"/>
            <a:endCxn id="38" idx="1"/>
          </p:cNvCxnSpPr>
          <p:nvPr/>
        </p:nvCxnSpPr>
        <p:spPr bwMode="auto">
          <a:xfrm>
            <a:off x="4985656" y="3703071"/>
            <a:ext cx="107800" cy="1675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7" name="Gerade Verbindung mit Pfeil 6"/>
          <p:cNvCxnSpPr>
            <a:stCxn id="39" idx="1"/>
            <a:endCxn id="38" idx="3"/>
          </p:cNvCxnSpPr>
          <p:nvPr/>
        </p:nvCxnSpPr>
        <p:spPr bwMode="auto">
          <a:xfrm flipH="1" flipV="1">
            <a:off x="5349070" y="3704746"/>
            <a:ext cx="147993" cy="12225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0" name="Gerade Verbindung mit Pfeil 6"/>
          <p:cNvCxnSpPr>
            <a:stCxn id="40" idx="3"/>
            <a:endCxn id="39" idx="1"/>
          </p:cNvCxnSpPr>
          <p:nvPr/>
        </p:nvCxnSpPr>
        <p:spPr bwMode="auto">
          <a:xfrm flipV="1">
            <a:off x="5161502" y="3827000"/>
            <a:ext cx="335561" cy="19259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3" name="Gerade Verbindung mit Pfeil 6"/>
          <p:cNvCxnSpPr>
            <a:stCxn id="40" idx="1"/>
            <a:endCxn id="36" idx="3"/>
          </p:cNvCxnSpPr>
          <p:nvPr/>
        </p:nvCxnSpPr>
        <p:spPr bwMode="auto">
          <a:xfrm flipH="1" flipV="1">
            <a:off x="4572001" y="3842071"/>
            <a:ext cx="333887" cy="17752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7" name="Gerade Verbindung mit Pfeil 6"/>
          <p:cNvCxnSpPr>
            <a:endCxn id="36" idx="1"/>
          </p:cNvCxnSpPr>
          <p:nvPr/>
        </p:nvCxnSpPr>
        <p:spPr bwMode="auto">
          <a:xfrm>
            <a:off x="4150935" y="3842071"/>
            <a:ext cx="165452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0" name="Gerade Verbindung mit Pfeil 6"/>
          <p:cNvCxnSpPr/>
          <p:nvPr/>
        </p:nvCxnSpPr>
        <p:spPr bwMode="auto">
          <a:xfrm>
            <a:off x="5752677" y="3842071"/>
            <a:ext cx="205114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3823653" y="4789578"/>
            <a:ext cx="1580429" cy="377902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Hexagon 64"/>
          <p:cNvSpPr/>
          <p:nvPr/>
        </p:nvSpPr>
        <p:spPr>
          <a:xfrm>
            <a:off x="190921" y="2481940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66" name="Hexagon 65"/>
          <p:cNvSpPr/>
          <p:nvPr/>
        </p:nvSpPr>
        <p:spPr>
          <a:xfrm>
            <a:off x="192596" y="3387965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67" name="Hexagon 66"/>
          <p:cNvSpPr/>
          <p:nvPr/>
        </p:nvSpPr>
        <p:spPr>
          <a:xfrm>
            <a:off x="184222" y="4454763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69" name="Hexagon 68"/>
          <p:cNvSpPr/>
          <p:nvPr/>
        </p:nvSpPr>
        <p:spPr>
          <a:xfrm>
            <a:off x="7899790" y="2483616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70" name="Hexagon 69"/>
          <p:cNvSpPr/>
          <p:nvPr/>
        </p:nvSpPr>
        <p:spPr>
          <a:xfrm>
            <a:off x="7901465" y="3389641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71" name="Hexagon 70"/>
          <p:cNvSpPr/>
          <p:nvPr/>
        </p:nvSpPr>
        <p:spPr>
          <a:xfrm>
            <a:off x="7903139" y="5089482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cxnSp>
        <p:nvCxnSpPr>
          <p:cNvPr id="72" name="Gerade Verbindung mit Pfeil 6"/>
          <p:cNvCxnSpPr>
            <a:stCxn id="65" idx="0"/>
            <a:endCxn id="7" idx="1"/>
          </p:cNvCxnSpPr>
          <p:nvPr/>
        </p:nvCxnSpPr>
        <p:spPr bwMode="auto">
          <a:xfrm flipV="1">
            <a:off x="1281871" y="2813536"/>
            <a:ext cx="406254" cy="251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6" name="Gerade Verbindung mit Pfeil 6"/>
          <p:cNvCxnSpPr>
            <a:stCxn id="66" idx="0"/>
            <a:endCxn id="8" idx="1"/>
          </p:cNvCxnSpPr>
          <p:nvPr/>
        </p:nvCxnSpPr>
        <p:spPr bwMode="auto">
          <a:xfrm>
            <a:off x="1283546" y="3722072"/>
            <a:ext cx="416304" cy="167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9" name="Gerade Verbindung mit Pfeil 6"/>
          <p:cNvCxnSpPr>
            <a:stCxn id="67" idx="0"/>
            <a:endCxn id="25" idx="1"/>
          </p:cNvCxnSpPr>
          <p:nvPr/>
        </p:nvCxnSpPr>
        <p:spPr bwMode="auto">
          <a:xfrm>
            <a:off x="1275172" y="4788870"/>
            <a:ext cx="436403" cy="16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2" name="Rectangle 81"/>
          <p:cNvSpPr/>
          <p:nvPr/>
        </p:nvSpPr>
        <p:spPr>
          <a:xfrm>
            <a:off x="1497205" y="1322581"/>
            <a:ext cx="2230822" cy="69264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 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(Flow Design)</a:t>
            </a:r>
          </a:p>
        </p:txBody>
      </p:sp>
      <p:cxnSp>
        <p:nvCxnSpPr>
          <p:cNvPr id="83" name="Gerade Verbindung mit Pfeil 6"/>
          <p:cNvCxnSpPr>
            <a:stCxn id="82" idx="3"/>
            <a:endCxn id="32" idx="0"/>
          </p:cNvCxnSpPr>
          <p:nvPr/>
        </p:nvCxnSpPr>
        <p:spPr bwMode="auto">
          <a:xfrm>
            <a:off x="3728027" y="1668904"/>
            <a:ext cx="1217480" cy="70417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102267" y="1570417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</a:t>
            </a:r>
          </a:p>
        </p:txBody>
      </p:sp>
      <p:cxnSp>
        <p:nvCxnSpPr>
          <p:cNvPr id="87" name="Gerade Verbindung mit Pfeil 6"/>
          <p:cNvCxnSpPr>
            <a:stCxn id="27" idx="3"/>
            <a:endCxn id="69" idx="3"/>
          </p:cNvCxnSpPr>
          <p:nvPr/>
        </p:nvCxnSpPr>
        <p:spPr bwMode="auto">
          <a:xfrm flipV="1">
            <a:off x="7497758" y="2817723"/>
            <a:ext cx="402032" cy="753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0" name="Gerade Verbindung mit Pfeil 6"/>
          <p:cNvCxnSpPr>
            <a:stCxn id="29" idx="3"/>
            <a:endCxn id="70" idx="3"/>
          </p:cNvCxnSpPr>
          <p:nvPr/>
        </p:nvCxnSpPr>
        <p:spPr bwMode="auto">
          <a:xfrm flipV="1">
            <a:off x="7507351" y="3723748"/>
            <a:ext cx="394114" cy="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3" name="Gerade Verbindung mit Pfeil 6"/>
          <p:cNvCxnSpPr>
            <a:stCxn id="30" idx="3"/>
            <a:endCxn id="71" idx="3"/>
          </p:cNvCxnSpPr>
          <p:nvPr/>
        </p:nvCxnSpPr>
        <p:spPr bwMode="auto">
          <a:xfrm flipV="1">
            <a:off x="7519077" y="5423589"/>
            <a:ext cx="384062" cy="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6" name="Gerade Verbindung mit Pfeil 6"/>
          <p:cNvCxnSpPr>
            <a:stCxn id="7" idx="3"/>
            <a:endCxn id="14" idx="2"/>
          </p:cNvCxnSpPr>
          <p:nvPr/>
        </p:nvCxnSpPr>
        <p:spPr bwMode="auto">
          <a:xfrm>
            <a:off x="2756260" y="2813536"/>
            <a:ext cx="259235" cy="47603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9" name="Gerade Verbindung mit Pfeil 6"/>
          <p:cNvCxnSpPr>
            <a:stCxn id="8" idx="3"/>
            <a:endCxn id="24" idx="2"/>
          </p:cNvCxnSpPr>
          <p:nvPr/>
        </p:nvCxnSpPr>
        <p:spPr bwMode="auto">
          <a:xfrm>
            <a:off x="2767985" y="3723750"/>
            <a:ext cx="247355" cy="59242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2" name="Gerade Verbindung mit Pfeil 6"/>
          <p:cNvCxnSpPr>
            <a:stCxn id="25" idx="3"/>
            <a:endCxn id="24" idx="2"/>
          </p:cNvCxnSpPr>
          <p:nvPr/>
        </p:nvCxnSpPr>
        <p:spPr bwMode="auto">
          <a:xfrm flipV="1">
            <a:off x="2779710" y="4316178"/>
            <a:ext cx="235630" cy="47436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5" name="Gerade Verbindung mit Pfeil 6"/>
          <p:cNvCxnSpPr>
            <a:stCxn id="21" idx="0"/>
          </p:cNvCxnSpPr>
          <p:nvPr/>
        </p:nvCxnSpPr>
        <p:spPr bwMode="auto">
          <a:xfrm flipV="1">
            <a:off x="3584877" y="3942328"/>
            <a:ext cx="256342" cy="37385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8" name="Gerade Verbindung mit Pfeil 6"/>
          <p:cNvCxnSpPr>
            <a:stCxn id="11" idx="0"/>
          </p:cNvCxnSpPr>
          <p:nvPr/>
        </p:nvCxnSpPr>
        <p:spPr bwMode="auto">
          <a:xfrm>
            <a:off x="3585037" y="3289575"/>
            <a:ext cx="270622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11" name="Gerade Verbindung mit Pfeil 6"/>
          <p:cNvCxnSpPr>
            <a:stCxn id="7" idx="3"/>
          </p:cNvCxnSpPr>
          <p:nvPr/>
        </p:nvCxnSpPr>
        <p:spPr bwMode="auto">
          <a:xfrm>
            <a:off x="2756260" y="2813536"/>
            <a:ext cx="1062111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5" name="Rectangle 114"/>
          <p:cNvSpPr/>
          <p:nvPr/>
        </p:nvSpPr>
        <p:spPr>
          <a:xfrm>
            <a:off x="6376465" y="4235382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HL/7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116" name="Hexagon 115"/>
          <p:cNvSpPr/>
          <p:nvPr/>
        </p:nvSpPr>
        <p:spPr>
          <a:xfrm>
            <a:off x="7904817" y="4227001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cxnSp>
        <p:nvCxnSpPr>
          <p:cNvPr id="117" name="Gerade Verbindung mit Pfeil 6"/>
          <p:cNvCxnSpPr>
            <a:stCxn id="115" idx="3"/>
            <a:endCxn id="116" idx="3"/>
          </p:cNvCxnSpPr>
          <p:nvPr/>
        </p:nvCxnSpPr>
        <p:spPr bwMode="auto">
          <a:xfrm flipV="1">
            <a:off x="7520755" y="4561108"/>
            <a:ext cx="384062" cy="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8" name="Flowchart: Magnetic Disk 117"/>
          <p:cNvSpPr/>
          <p:nvPr/>
        </p:nvSpPr>
        <p:spPr>
          <a:xfrm>
            <a:off x="2980674" y="5406014"/>
            <a:ext cx="3110388" cy="542608"/>
          </a:xfrm>
          <a:prstGeom prst="flowChartMagneticDisk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Temporary Data Store</a:t>
            </a:r>
          </a:p>
        </p:txBody>
      </p:sp>
      <p:cxnSp>
        <p:nvCxnSpPr>
          <p:cNvPr id="119" name="Gerade Verbindung mit Pfeil 6"/>
          <p:cNvCxnSpPr>
            <a:stCxn id="22" idx="3"/>
          </p:cNvCxnSpPr>
          <p:nvPr/>
        </p:nvCxnSpPr>
        <p:spPr bwMode="auto">
          <a:xfrm flipH="1">
            <a:off x="3366942" y="4509191"/>
            <a:ext cx="1401" cy="89682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2" name="Gerade Verbindung mit Pfeil 6"/>
          <p:cNvCxnSpPr>
            <a:endCxn id="27" idx="1"/>
          </p:cNvCxnSpPr>
          <p:nvPr/>
        </p:nvCxnSpPr>
        <p:spPr bwMode="auto">
          <a:xfrm>
            <a:off x="6060918" y="2825262"/>
            <a:ext cx="292550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6" name="Gerade Verbindung mit Pfeil 6"/>
          <p:cNvCxnSpPr>
            <a:stCxn id="32" idx="3"/>
            <a:endCxn id="29" idx="1"/>
          </p:cNvCxnSpPr>
          <p:nvPr/>
        </p:nvCxnSpPr>
        <p:spPr bwMode="auto">
          <a:xfrm>
            <a:off x="6060918" y="3441137"/>
            <a:ext cx="302143" cy="2826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9" name="Gerade Verbindung mit Pfeil 6"/>
          <p:cNvCxnSpPr>
            <a:endCxn id="115" idx="1"/>
          </p:cNvCxnSpPr>
          <p:nvPr/>
        </p:nvCxnSpPr>
        <p:spPr bwMode="auto">
          <a:xfrm>
            <a:off x="6029641" y="3880334"/>
            <a:ext cx="346824" cy="68078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34" name="Gerade Verbindung mit Pfeil 6"/>
          <p:cNvCxnSpPr>
            <a:endCxn id="30" idx="1"/>
          </p:cNvCxnSpPr>
          <p:nvPr/>
        </p:nvCxnSpPr>
        <p:spPr bwMode="auto">
          <a:xfrm>
            <a:off x="6091062" y="4464813"/>
            <a:ext cx="283725" cy="95878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41" name="Gerade Verbindung mit Pfeil 6"/>
          <p:cNvCxnSpPr/>
          <p:nvPr/>
        </p:nvCxnSpPr>
        <p:spPr bwMode="auto">
          <a:xfrm flipV="1">
            <a:off x="4498809" y="4227001"/>
            <a:ext cx="231233" cy="56354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2837850" y="2406102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839525" y="3563333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5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System Architecture,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Synchronous Message Processing</a:t>
            </a:r>
          </a:p>
          <a:p>
            <a:pPr lvl="1"/>
            <a:r>
              <a:rPr lang="en-US" b="1" dirty="0"/>
              <a:t>Event: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client input message</a:t>
            </a:r>
          </a:p>
          <a:p>
            <a:pPr lvl="1"/>
            <a:r>
              <a:rPr lang="en-US" dirty="0"/>
              <a:t>Client system blocks until message flow executed to </a:t>
            </a:r>
            <a:br>
              <a:rPr lang="en-US" dirty="0"/>
            </a:br>
            <a:r>
              <a:rPr lang="en-US" dirty="0"/>
              <a:t>output messages delivered to target systems</a:t>
            </a:r>
          </a:p>
          <a:p>
            <a:pPr lvl="1"/>
            <a:endParaRPr lang="en-US" dirty="0"/>
          </a:p>
          <a:p>
            <a:r>
              <a:rPr lang="en-US" dirty="0"/>
              <a:t>#2 Asynchronous Message Processing</a:t>
            </a:r>
          </a:p>
          <a:p>
            <a:pPr lvl="1"/>
            <a:r>
              <a:rPr lang="en-US" b="1" dirty="0"/>
              <a:t>Event: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client input message from queue</a:t>
            </a:r>
          </a:p>
          <a:p>
            <a:pPr lvl="1"/>
            <a:r>
              <a:rPr lang="en-US" dirty="0"/>
              <a:t>Client system blocks until input message stored in queue</a:t>
            </a:r>
          </a:p>
          <a:p>
            <a:pPr lvl="1"/>
            <a:r>
              <a:rPr lang="en-US" dirty="0"/>
              <a:t>Asynchronous message flow processing and output message delivery</a:t>
            </a:r>
          </a:p>
          <a:p>
            <a:pPr lvl="1"/>
            <a:r>
              <a:rPr lang="en-US" dirty="0"/>
              <a:t>Optional acknowledgement, when input message successfully processed</a:t>
            </a:r>
          </a:p>
          <a:p>
            <a:pPr lvl="1"/>
            <a:endParaRPr lang="en-US" dirty="0"/>
          </a:p>
          <a:p>
            <a:r>
              <a:rPr lang="en-US" dirty="0"/>
              <a:t>#3 Scheduled Processing</a:t>
            </a:r>
          </a:p>
          <a:p>
            <a:pPr lvl="1"/>
            <a:r>
              <a:rPr lang="en-US" b="1" dirty="0"/>
              <a:t>Event: </a:t>
            </a:r>
            <a:r>
              <a:rPr lang="en-US" b="1" dirty="0">
                <a:solidFill>
                  <a:srgbClr val="7889FB"/>
                </a:solidFill>
              </a:rPr>
              <a:t>time-based scheduled</a:t>
            </a:r>
            <a:r>
              <a:rPr lang="en-US" dirty="0"/>
              <a:t> message flows (</a:t>
            </a:r>
            <a:r>
              <a:rPr lang="en-US" dirty="0" err="1"/>
              <a:t>cron</a:t>
            </a:r>
            <a:r>
              <a:rPr lang="en-US" dirty="0"/>
              <a:t> jobs)</a:t>
            </a:r>
          </a:p>
          <a:p>
            <a:pPr lvl="1"/>
            <a:r>
              <a:rPr lang="en-US" dirty="0"/>
              <a:t>Periodic data replication and loading (e.g., ETL use cases)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331" y="1424530"/>
            <a:ext cx="5524332" cy="2805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Systems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96" y="4696815"/>
            <a:ext cx="4009779" cy="1515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7" y="2552281"/>
            <a:ext cx="3595108" cy="31608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62919" y="753627"/>
            <a:ext cx="41901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[https://azure.microsoft.com/mediahandler/files/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resourcefiles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/azure-integration-services/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Azure-Integration-Services-Whitepaper-v1-0.pdf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9924" y="4320790"/>
            <a:ext cx="391885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[SQL AG: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https://www.transconnect-online.de/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220" y="1503459"/>
            <a:ext cx="3219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IBM App Connect Enterprise: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https://www.ibm.com/support/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knowledgecenter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/SSTTDS_11.0.0/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com.ibm.etools.mft.doc/ab20551_.htm]</a:t>
            </a:r>
          </a:p>
        </p:txBody>
      </p:sp>
    </p:spTree>
    <p:extLst>
      <p:ext uri="{BB962C8B-B14F-4D97-AF65-F5344CB8AC3E}">
        <p14:creationId xmlns:p14="http://schemas.microsoft.com/office/powerpoint/2010/main" val="17395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Delivery Guarantees,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>
                <a:solidFill>
                  <a:schemeClr val="accent1"/>
                </a:solidFill>
              </a:rPr>
              <a:t>Exactly-Once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85" y="2282202"/>
            <a:ext cx="4150664" cy="3516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433" y="2323932"/>
            <a:ext cx="4163756" cy="3464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403" y="5834045"/>
            <a:ext cx="514088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SQL AG -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https://www.transconnect-online.de/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4568" y="1712011"/>
            <a:ext cx="2995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Remote ID Maintenance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w/ TX capability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7483" y="1713687"/>
            <a:ext cx="2995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Local ID Maintenance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w/ TX capability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4370" y="3374713"/>
            <a:ext cx="172355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49109" y="5506500"/>
            <a:ext cx="18388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w/o TX capability: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at-least-once</a:t>
            </a:r>
          </a:p>
        </p:txBody>
      </p:sp>
    </p:spTree>
    <p:extLst>
      <p:ext uri="{BB962C8B-B14F-4D97-AF65-F5344CB8AC3E}">
        <p14:creationId xmlns:p14="http://schemas.microsoft.com/office/powerpoint/2010/main" val="13515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XML (Extensible Markup Language)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 Data Model</a:t>
            </a:r>
          </a:p>
          <a:p>
            <a:pPr lvl="1"/>
            <a:r>
              <a:rPr lang="en-US" dirty="0"/>
              <a:t>Meta language to define </a:t>
            </a:r>
            <a:br>
              <a:rPr lang="en-US" dirty="0"/>
            </a:br>
            <a:r>
              <a:rPr lang="en-US" dirty="0"/>
              <a:t>specific </a:t>
            </a:r>
            <a:r>
              <a:rPr lang="en-US" b="1" dirty="0">
                <a:solidFill>
                  <a:srgbClr val="7889FB"/>
                </a:solidFill>
              </a:rPr>
              <a:t>exchange formats</a:t>
            </a:r>
          </a:p>
          <a:p>
            <a:pPr lvl="1"/>
            <a:r>
              <a:rPr lang="en-US" dirty="0"/>
              <a:t>Document format for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semi-structured data</a:t>
            </a:r>
          </a:p>
          <a:p>
            <a:pPr lvl="1"/>
            <a:r>
              <a:rPr lang="en-US" dirty="0"/>
              <a:t>Well formedness</a:t>
            </a:r>
          </a:p>
          <a:p>
            <a:pPr lvl="1"/>
            <a:r>
              <a:rPr lang="en-US" dirty="0"/>
              <a:t>XML schema / DTD</a:t>
            </a:r>
          </a:p>
          <a:p>
            <a:pPr lvl="1"/>
            <a:endParaRPr lang="en-US" sz="900" dirty="0"/>
          </a:p>
          <a:p>
            <a:r>
              <a:rPr lang="en-US" dirty="0"/>
              <a:t>XPath </a:t>
            </a:r>
            <a:r>
              <a:rPr lang="en-US" b="0" dirty="0"/>
              <a:t>(XML Path Language)</a:t>
            </a:r>
          </a:p>
          <a:p>
            <a:pPr lvl="1"/>
            <a:r>
              <a:rPr lang="en-US" dirty="0"/>
              <a:t>Query language for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accessing collections of nodes</a:t>
            </a:r>
            <a:r>
              <a:rPr lang="en-US" dirty="0"/>
              <a:t> of an XML document</a:t>
            </a:r>
          </a:p>
          <a:p>
            <a:pPr lvl="1"/>
            <a:r>
              <a:rPr lang="en-US" dirty="0"/>
              <a:t>Axis specifies for ancestors, descendants, siblings,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XSLT </a:t>
            </a:r>
            <a:r>
              <a:rPr lang="en-US" b="0" dirty="0"/>
              <a:t>(XML Stylesheet Language Transformations)</a:t>
            </a:r>
          </a:p>
          <a:p>
            <a:pPr lvl="1"/>
            <a:r>
              <a:rPr lang="en-US" dirty="0"/>
              <a:t>Schema mapping (transformation) language for XML documents </a:t>
            </a:r>
          </a:p>
          <a:p>
            <a:pPr lvl="1"/>
            <a:endParaRPr lang="en-US" sz="700" dirty="0"/>
          </a:p>
          <a:p>
            <a:r>
              <a:rPr lang="en-US" dirty="0"/>
              <a:t>XQuery</a:t>
            </a:r>
          </a:p>
          <a:p>
            <a:pPr lvl="1"/>
            <a:r>
              <a:rPr lang="en-US" dirty="0"/>
              <a:t>Query language to extract, transform, and analyze XML documents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40404" y="1329333"/>
            <a:ext cx="4722724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&lt;?xml version=“1.0“ encoding=“UTF-8“?&gt;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&lt;data&gt;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id=“1”&gt;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id=“INF.01014UF” name=“Databases”/&gt;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id=“706.550” name=“AMLS”/&gt;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id=“5”&gt;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id=“706.004” name=“Databases 1”/&gt;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&lt;/data&gt;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9244" y="3743499"/>
            <a:ext cx="49437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/data/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student[@id=‘1’]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/course/@name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236909" y="4092710"/>
            <a:ext cx="1" cy="43347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75983" y="4526184"/>
            <a:ext cx="15373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“Databases”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“AMLS”</a:t>
            </a:r>
          </a:p>
        </p:txBody>
      </p:sp>
    </p:spTree>
    <p:extLst>
      <p:ext uri="{BB962C8B-B14F-4D97-AF65-F5344CB8AC3E}">
        <p14:creationId xmlns:p14="http://schemas.microsoft.com/office/powerpoint/2010/main" val="39223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XSLT in Integration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XML often used as </a:t>
            </a:r>
            <a:r>
              <a:rPr lang="en-US" b="1" dirty="0">
                <a:solidFill>
                  <a:srgbClr val="7889FB"/>
                </a:solidFill>
              </a:rPr>
              <a:t>external and internal data representation</a:t>
            </a:r>
          </a:p>
          <a:p>
            <a:pPr lvl="1"/>
            <a:r>
              <a:rPr lang="en-US" dirty="0"/>
              <a:t>Different schemas (message types)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requires mapping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XSLT Overview</a:t>
            </a:r>
          </a:p>
          <a:p>
            <a:pPr lvl="1"/>
            <a:r>
              <a:rPr lang="en-US" dirty="0"/>
              <a:t>XSLT processor transforms input XML </a:t>
            </a:r>
            <a:br>
              <a:rPr lang="en-US" dirty="0"/>
            </a:br>
            <a:r>
              <a:rPr lang="en-US" dirty="0"/>
              <a:t>document according to XML stylesheet </a:t>
            </a:r>
            <a:br>
              <a:rPr lang="en-US" dirty="0"/>
            </a:br>
            <a:r>
              <a:rPr lang="en-US" dirty="0"/>
              <a:t>to output XML documents</a:t>
            </a:r>
          </a:p>
          <a:p>
            <a:pPr lvl="1"/>
            <a:r>
              <a:rPr lang="en-US" dirty="0"/>
              <a:t>Subtree specifications via XPath, </a:t>
            </a:r>
            <a:br>
              <a:rPr lang="en-US" dirty="0"/>
            </a:br>
            <a:r>
              <a:rPr lang="en-US" dirty="0"/>
              <a:t>loops, branches built-in functions </a:t>
            </a:r>
            <a:br>
              <a:rPr lang="en-US" dirty="0"/>
            </a:br>
            <a:r>
              <a:rPr lang="en-US" dirty="0"/>
              <a:t>for text processing,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Streaming: </a:t>
            </a:r>
            <a:r>
              <a:rPr lang="en-US" dirty="0"/>
              <a:t>STX or XSLT 3.0 streaming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CSV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input/output possible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Note: </a:t>
            </a:r>
            <a:r>
              <a:rPr lang="en-US" dirty="0"/>
              <a:t>Similar tools/libraries for JSON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82153" y="4274175"/>
            <a:ext cx="1165610" cy="592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XSLT Processor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5667270" y="4163643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5749333" y="4235657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/>
          <p:cNvSpPr/>
          <p:nvPr/>
        </p:nvSpPr>
        <p:spPr>
          <a:xfrm>
            <a:off x="5841443" y="4317718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37160" rIns="0" rtlCol="0" anchor="ctr"/>
          <a:lstStyle/>
          <a:p>
            <a:pPr algn="ctr">
              <a:lnSpc>
                <a:spcPts val="16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8301614" y="4155269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/>
          <p:cNvSpPr/>
          <p:nvPr/>
        </p:nvSpPr>
        <p:spPr>
          <a:xfrm>
            <a:off x="8383677" y="4227283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10"/>
          <p:cNvSpPr/>
          <p:nvPr/>
        </p:nvSpPr>
        <p:spPr>
          <a:xfrm>
            <a:off x="8475787" y="4309344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37160" rIns="0" rtlCol="0" anchor="ctr"/>
          <a:lstStyle/>
          <a:p>
            <a:pPr algn="ctr">
              <a:lnSpc>
                <a:spcPts val="16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</a:p>
        </p:txBody>
      </p:sp>
      <p:cxnSp>
        <p:nvCxnSpPr>
          <p:cNvPr id="12" name="Straight Arrow Connector 11"/>
          <p:cNvCxnSpPr>
            <a:stCxn id="5" idx="1"/>
            <a:endCxn id="8" idx="3"/>
          </p:cNvCxnSpPr>
          <p:nvPr/>
        </p:nvCxnSpPr>
        <p:spPr>
          <a:xfrm flipH="1">
            <a:off x="6273522" y="4570602"/>
            <a:ext cx="408631" cy="1536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3"/>
          </p:cNvCxnSpPr>
          <p:nvPr/>
        </p:nvCxnSpPr>
        <p:spPr>
          <a:xfrm flipH="1">
            <a:off x="7847763" y="4570602"/>
            <a:ext cx="453851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ded Corner 17"/>
          <p:cNvSpPr/>
          <p:nvPr/>
        </p:nvSpPr>
        <p:spPr>
          <a:xfrm>
            <a:off x="6990310" y="3416716"/>
            <a:ext cx="545955" cy="508840"/>
          </a:xfrm>
          <a:prstGeom prst="foldedCorner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37160" rIns="0" rtlCol="0" anchor="ctr"/>
          <a:lstStyle/>
          <a:p>
            <a:pPr algn="ctr">
              <a:lnSpc>
                <a:spcPts val="1600"/>
              </a:lnSpc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tf.xsl</a:t>
            </a:r>
          </a:p>
        </p:txBody>
      </p:sp>
      <p:cxnSp>
        <p:nvCxnSpPr>
          <p:cNvPr id="19" name="Straight Arrow Connector 18"/>
          <p:cNvCxnSpPr>
            <a:stCxn id="5" idx="0"/>
            <a:endCxn id="18" idx="2"/>
          </p:cNvCxnSpPr>
          <p:nvPr/>
        </p:nvCxnSpPr>
        <p:spPr>
          <a:xfrm flipH="1" flipV="1">
            <a:off x="7263288" y="3925556"/>
            <a:ext cx="1670" cy="348619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0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Projects or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1-3 person teams</a:t>
            </a:r>
            <a:r>
              <a:rPr lang="en-US" b="0" dirty="0"/>
              <a:t> (w/ clearly separated responsibilities)</a:t>
            </a:r>
          </a:p>
          <a:p>
            <a:pPr lvl="1"/>
            <a:r>
              <a:rPr lang="en-US" dirty="0"/>
              <a:t>Exercise description on the </a:t>
            </a:r>
            <a:r>
              <a:rPr lang="en-US" dirty="0" err="1"/>
              <a:t>TeachCenter</a:t>
            </a:r>
            <a:endParaRPr lang="en-US" dirty="0"/>
          </a:p>
          <a:p>
            <a:pPr lvl="1"/>
            <a:r>
              <a:rPr lang="en-US" dirty="0"/>
              <a:t>Projects announcement </a:t>
            </a:r>
            <a:r>
              <a:rPr lang="en-US" b="1" dirty="0">
                <a:solidFill>
                  <a:srgbClr val="7889FB"/>
                </a:solidFill>
              </a:rPr>
              <a:t>next week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Projects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0138" y="5996752"/>
            <a:ext cx="41352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/>
              <a:t>Pei Wang et al. ICDE 2021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2806262"/>
            <a:ext cx="4899570" cy="31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08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XSLT 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1689" y="1248947"/>
            <a:ext cx="8646649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&lt;?xml version="1.0" encoding="UTF-8"?&gt;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xsl:stylesheet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version="2.0“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xmlns:xsl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="http://www.w3.org/1999/XSL/Transform"&gt;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xsl:template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match="/"&gt;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name=“suppliers"&gt;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xsl:for-each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[@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Tablename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='Supplier']/row"&gt;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name=“supplier"&gt;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xsl:attribute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name=“ID"&gt;&lt;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xsl:attribute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name="Name"&gt;&lt;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name="Address"&gt;&lt;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xsl:for-each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xsl:template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xsl:stylesheet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689" y="4466096"/>
            <a:ext cx="5163183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resultssets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Tablename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=“Supplier”&gt;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&lt;row&gt;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&gt;7&lt;/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&gt;MB&lt;/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&gt;1035 Coleman Rd&lt;/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&lt;/row&gt;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&lt;row&gt; … &lt;/row&gt;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6973" y="4729026"/>
            <a:ext cx="3806639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&lt;suppliers&gt;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&lt;supplier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ID=“7”&gt;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&lt;Name&gt;MB&lt;/Name&gt;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&lt;Address&gt;1035 Coleman Rd&lt;/Address&gt;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&lt;/supplier&gt;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&lt;supplier&gt;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…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&lt;/supplier&gt;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&lt;suppliers&gt;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493111" y="492309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Distributed commit protocols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Different replication techniques</a:t>
            </a:r>
          </a:p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Message queueing systems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Publish/subscribe systems</a:t>
            </a:r>
          </a:p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</a:p>
          <a:p>
            <a:pPr lvl="1"/>
            <a:r>
              <a:rPr lang="en-US" dirty="0"/>
              <a:t>System architecture and systems</a:t>
            </a:r>
          </a:p>
          <a:p>
            <a:pPr lvl="1"/>
            <a:r>
              <a:rPr lang="en-US" dirty="0"/>
              <a:t>Schema mappings via transformations</a:t>
            </a:r>
          </a:p>
          <a:p>
            <a:pPr lvl="1"/>
            <a:endParaRPr lang="en-US" sz="1000" dirty="0"/>
          </a:p>
          <a:p>
            <a:r>
              <a:rPr lang="en-US" dirty="0"/>
              <a:t>Next Lectures </a:t>
            </a:r>
            <a:r>
              <a:rPr lang="en-US" b="0" dirty="0">
                <a:solidFill>
                  <a:schemeClr val="tx1"/>
                </a:solidFill>
              </a:rPr>
              <a:t>(Data Integration Techniques)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  <a:r>
              <a:rPr lang="en-US" dirty="0"/>
              <a:t> [Nov 08]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05 Entity Linking and Deduplication</a:t>
            </a:r>
            <a:r>
              <a:rPr lang="en-US" dirty="0"/>
              <a:t> [</a:t>
            </a:r>
            <a:r>
              <a:rPr lang="en-US"/>
              <a:t>Nov 15]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</a:rPr>
              <a:t>Description</a:t>
            </a:r>
            <a:r>
              <a:rPr lang="en-US" sz="1800" b="1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1800" b="0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</a:rPr>
              <a:t>The task is to create a pipeline for entity matching by following all the necessary steps of cleaning, blocking and similarity matching. Once such pipeline is ready it can be used to train a ML model for predicting new records. This exercise could be completed in a group of maximum 03 students. Use the benchmarked datasets of “Amazon-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ea typeface="Calibri" panose="020F0502020204030204" pitchFamily="34" charset="0"/>
              </a:rPr>
              <a:t>GoogleProducts</a:t>
            </a:r>
            <a:r>
              <a:rPr lang="en-US" sz="1800" b="0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</a:rPr>
              <a:t>” for entity resolution. The datasets can be downloaded from the link (</a:t>
            </a:r>
            <a:r>
              <a:rPr lang="en-US" sz="1800" b="1" i="0" u="none" strike="noStrike" baseline="0" dirty="0">
                <a:solidFill>
                  <a:srgbClr val="0462C1"/>
                </a:solidFill>
                <a:ea typeface="Calibri" panose="020F0502020204030204" pitchFamily="34" charset="0"/>
              </a:rPr>
              <a:t>https://dbs.uni-leipzig.de/research/projects/benchmark-datasets-for-entity-resolution</a:t>
            </a:r>
            <a:r>
              <a:rPr lang="en-US" sz="1800" b="1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</a:rPr>
              <a:t>). </a:t>
            </a:r>
            <a:endParaRPr lang="en-US" sz="1800" b="1" dirty="0"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AT" b="1" dirty="0">
                <a:effectLst/>
                <a:ea typeface="Calibri" panose="020F0502020204030204" pitchFamily="34" charset="0"/>
              </a:rPr>
              <a:t>[Task 01]: Entity matching (40 Points)</a:t>
            </a:r>
            <a:endParaRPr lang="en-AT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T" dirty="0">
                <a:effectLst/>
                <a:ea typeface="Calibri" panose="020F0502020204030204" pitchFamily="34" charset="0"/>
              </a:rPr>
              <a:t>Prepare data (apply necessary cleaning/transformations or normalization) 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T" dirty="0">
                <a:effectLst/>
                <a:ea typeface="Calibri" panose="020F0502020204030204" pitchFamily="34" charset="0"/>
              </a:rPr>
              <a:t>Extract key features and implement a blocking scheme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T" dirty="0">
                <a:effectLst/>
                <a:ea typeface="Calibri" panose="020F0502020204030204" pitchFamily="34" charset="0"/>
              </a:rPr>
              <a:t>Identify the similar records from both datasets and calculate their similarity scores. Count the number of pairs whose similarity is greater than 0.95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T" dirty="0">
                <a:effectLst/>
                <a:ea typeface="Calibri" panose="020F0502020204030204" pitchFamily="34" charset="0"/>
              </a:rPr>
              <a:t>Use the </a:t>
            </a:r>
            <a:r>
              <a:rPr lang="en-AT" dirty="0" err="1">
                <a:effectLst/>
                <a:ea typeface="Calibri" panose="020F0502020204030204" pitchFamily="34" charset="0"/>
              </a:rPr>
              <a:t>PerfectMapping</a:t>
            </a:r>
            <a:r>
              <a:rPr lang="en-AT" dirty="0">
                <a:effectLst/>
                <a:ea typeface="Calibri" panose="020F0502020204030204" pitchFamily="34" charset="0"/>
              </a:rPr>
              <a:t> file to report the accuracy of your pipeline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AT" sz="15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7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AT" b="1" dirty="0">
                <a:effectLst/>
                <a:ea typeface="Calibri" panose="020F0502020204030204" pitchFamily="34" charset="0"/>
              </a:rPr>
              <a:t>[Task 02]: Feature vector and ML model (50 Points)</a:t>
            </a:r>
            <a:endParaRPr lang="en-AT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T" dirty="0">
                <a:effectLst/>
                <a:ea typeface="Calibri" panose="020F0502020204030204" pitchFamily="34" charset="0"/>
              </a:rPr>
              <a:t>Create a training dataset with binary label using the output pairs of tasks 1 (If the similarity of pairs is equal to 1.0 label them as “1 or matched” otherwise “0 or unmatched”)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T" dirty="0">
                <a:effectLst/>
                <a:ea typeface="Calibri" panose="020F0502020204030204" pitchFamily="34" charset="0"/>
              </a:rPr>
              <a:t>Compute </a:t>
            </a:r>
            <a:r>
              <a:rPr lang="en-AT" dirty="0" err="1">
                <a:effectLst/>
                <a:ea typeface="Calibri" panose="020F0502020204030204" pitchFamily="34" charset="0"/>
              </a:rPr>
              <a:t>atleast</a:t>
            </a:r>
            <a:r>
              <a:rPr lang="en-AT" dirty="0">
                <a:effectLst/>
                <a:ea typeface="Calibri" panose="020F0502020204030204" pitchFamily="34" charset="0"/>
              </a:rPr>
              <a:t> </a:t>
            </a:r>
            <a:r>
              <a:rPr lang="en-AT" b="1" dirty="0">
                <a:effectLst/>
                <a:ea typeface="Calibri" panose="020F0502020204030204" pitchFamily="34" charset="0"/>
              </a:rPr>
              <a:t>six new </a:t>
            </a:r>
            <a:r>
              <a:rPr lang="en-AT" dirty="0">
                <a:effectLst/>
                <a:ea typeface="Calibri" panose="020F0502020204030204" pitchFamily="34" charset="0"/>
              </a:rPr>
              <a:t>features from the given features (i.e., </a:t>
            </a:r>
            <a:r>
              <a:rPr lang="en-AT" dirty="0" err="1">
                <a:effectLst/>
                <a:ea typeface="Calibri" panose="020F0502020204030204" pitchFamily="34" charset="0"/>
              </a:rPr>
              <a:t>Levenshtein</a:t>
            </a:r>
            <a:r>
              <a:rPr lang="en-AT" dirty="0">
                <a:effectLst/>
                <a:ea typeface="Calibri" panose="020F0502020204030204" pitchFamily="34" charset="0"/>
              </a:rPr>
              <a:t>, Jaccard or cosine similarity between descriptions of Google and Amazon features)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</a:rPr>
              <a:t>Preprocess your training dataset (impute missing values, handle class imbalance)</a:t>
            </a:r>
            <a:endParaRPr lang="en-AT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T" dirty="0">
                <a:effectLst/>
                <a:ea typeface="Calibri" panose="020F0502020204030204" pitchFamily="34" charset="0"/>
              </a:rPr>
              <a:t>Train a machine learning model using k=3 cross validations and report precision, recall and F1-score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T" dirty="0">
                <a:effectLst/>
                <a:ea typeface="Calibri" panose="020F0502020204030204" pitchFamily="34" charset="0"/>
              </a:rPr>
              <a:t>If needed perform hyper-parameter optimization and feature engineering to achieve results equal or better than the below baselines </a:t>
            </a:r>
          </a:p>
          <a:p>
            <a:pPr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</a:rPr>
              <a:t>SVM (P: 0.79, R: 0.73, F1: 0.76) </a:t>
            </a:r>
            <a:br>
              <a:rPr lang="en-US" dirty="0">
                <a:effectLst/>
                <a:ea typeface="Calibri" panose="020F0502020204030204" pitchFamily="34" charset="0"/>
              </a:rPr>
            </a:br>
            <a:r>
              <a:rPr lang="en-US" dirty="0">
                <a:effectLst/>
                <a:ea typeface="Calibri" panose="020F0502020204030204" pitchFamily="34" charset="0"/>
              </a:rPr>
              <a:t>Random Forest (P: 0.82, R: 0.76,  F1: 0.79)</a:t>
            </a:r>
            <a:endParaRPr lang="en-AT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AT" sz="15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4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ea typeface="Calibri" panose="020F0502020204030204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</a:rPr>
              <a:t>[Task 03]: Reporting and Reproducibility (10 Points) </a:t>
            </a:r>
            <a:endParaRPr lang="en-US" b="0" dirty="0">
              <a:ea typeface="Calibri" panose="020F0502020204030204" pitchFamily="34" charset="0"/>
            </a:endParaRPr>
          </a:p>
          <a:p>
            <a:pPr lvl="1"/>
            <a:r>
              <a:rPr lang="en-US" dirty="0">
                <a:ea typeface="Calibri" panose="020F0502020204030204" pitchFamily="34" charset="0"/>
              </a:rPr>
              <a:t>Report your results and explain your choices for data preparation, blocking scheme and optimizations and make your scripts reproducible. Submission of Jupiter or </a:t>
            </a:r>
            <a:r>
              <a:rPr lang="en-US" dirty="0" err="1">
                <a:ea typeface="Calibri" panose="020F0502020204030204" pitchFamily="34" charset="0"/>
              </a:rPr>
              <a:t>Colab</a:t>
            </a:r>
            <a:r>
              <a:rPr lang="en-US" dirty="0">
                <a:ea typeface="Calibri" panose="020F0502020204030204" pitchFamily="34" charset="0"/>
              </a:rPr>
              <a:t> notebooks are encouraged. If you are submitting a Python project please add a setup script to setup a virtual environment and install all necessary packages. </a:t>
            </a:r>
          </a:p>
          <a:p>
            <a:pPr algn="l"/>
            <a:endParaRPr lang="en-AT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AT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</a:rPr>
              <a:t>Submission Deadline: January 13, 2025 </a:t>
            </a:r>
            <a:endParaRPr lang="en-US" dirty="0"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3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Replication, </a:t>
            </a:r>
            <a:r>
              <a:rPr lang="en-US" dirty="0" err="1"/>
              <a:t>MoM</a:t>
            </a:r>
            <a:r>
              <a:rPr lang="en-US" dirty="0"/>
              <a:t>, and EAI</a:t>
            </a:r>
          </a:p>
        </p:txBody>
      </p:sp>
    </p:spTree>
    <p:extLst>
      <p:ext uri="{BB962C8B-B14F-4D97-AF65-F5344CB8AC3E}">
        <p14:creationId xmlns:p14="http://schemas.microsoft.com/office/powerpoint/2010/main" val="125898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Information System Pyramid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31" name="Gleichschenkliges Dreieck 59"/>
          <p:cNvSpPr>
            <a:spLocks/>
          </p:cNvSpPr>
          <p:nvPr/>
        </p:nvSpPr>
        <p:spPr>
          <a:xfrm>
            <a:off x="1095375" y="1583832"/>
            <a:ext cx="7058026" cy="3476625"/>
          </a:xfrm>
          <a:prstGeom prst="triangl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Systems</a:t>
            </a:r>
          </a:p>
        </p:txBody>
      </p:sp>
      <p:sp>
        <p:nvSpPr>
          <p:cNvPr id="34" name="Gleichschenkliges Dreieck 62"/>
          <p:cNvSpPr>
            <a:spLocks/>
          </p:cNvSpPr>
          <p:nvPr/>
        </p:nvSpPr>
        <p:spPr>
          <a:xfrm>
            <a:off x="2124075" y="1589449"/>
            <a:ext cx="5010150" cy="2470884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 Systems</a:t>
            </a:r>
          </a:p>
        </p:txBody>
      </p:sp>
      <p:sp>
        <p:nvSpPr>
          <p:cNvPr id="36" name="Gleichschenkliges Dreieck 64"/>
          <p:cNvSpPr/>
          <p:nvPr/>
        </p:nvSpPr>
        <p:spPr>
          <a:xfrm>
            <a:off x="3200401" y="1583833"/>
            <a:ext cx="2857500" cy="1409700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</a:t>
            </a:r>
            <a:b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37" name="Rechteck 66"/>
          <p:cNvSpPr/>
          <p:nvPr/>
        </p:nvSpPr>
        <p:spPr>
          <a:xfrm>
            <a:off x="4326526" y="1953216"/>
            <a:ext cx="583611" cy="39052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DSS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" cstate="print"/>
          <a:srcRect b="11689"/>
          <a:stretch>
            <a:fillRect/>
          </a:stretch>
        </p:blipFill>
        <p:spPr bwMode="auto">
          <a:xfrm>
            <a:off x="2432364" y="4100856"/>
            <a:ext cx="962025" cy="8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hteck 68"/>
          <p:cNvSpPr/>
          <p:nvPr/>
        </p:nvSpPr>
        <p:spPr>
          <a:xfrm>
            <a:off x="4692668" y="4145847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9388" y="3910122"/>
            <a:ext cx="13620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hteck 70"/>
          <p:cNvSpPr/>
          <p:nvPr/>
        </p:nvSpPr>
        <p:spPr>
          <a:xfrm>
            <a:off x="7539333" y="4628469"/>
            <a:ext cx="1377822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eCommerce</a:t>
            </a:r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4" cstate="print"/>
          <a:srcRect b="8708"/>
          <a:stretch>
            <a:fillRect/>
          </a:stretch>
        </p:blipFill>
        <p:spPr bwMode="auto">
          <a:xfrm>
            <a:off x="104775" y="3721308"/>
            <a:ext cx="1216479" cy="111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hteck 72"/>
          <p:cNvSpPr/>
          <p:nvPr/>
        </p:nvSpPr>
        <p:spPr>
          <a:xfrm>
            <a:off x="859909" y="4616061"/>
            <a:ext cx="827318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</a:p>
        </p:txBody>
      </p:sp>
      <p:sp>
        <p:nvSpPr>
          <p:cNvPr id="44" name="Rechteck 73"/>
          <p:cNvSpPr/>
          <p:nvPr/>
        </p:nvSpPr>
        <p:spPr>
          <a:xfrm>
            <a:off x="6645293" y="4260147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CRM</a:t>
            </a:r>
          </a:p>
        </p:txBody>
      </p:sp>
      <p:sp>
        <p:nvSpPr>
          <p:cNvPr id="45" name="Rechteck 74"/>
          <p:cNvSpPr/>
          <p:nvPr/>
        </p:nvSpPr>
        <p:spPr>
          <a:xfrm>
            <a:off x="3009900" y="4118429"/>
            <a:ext cx="1008643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</a:p>
        </p:txBody>
      </p:sp>
      <p:cxnSp>
        <p:nvCxnSpPr>
          <p:cNvPr id="46" name="Gerade Verbindung mit Pfeil 75"/>
          <p:cNvCxnSpPr/>
          <p:nvPr/>
        </p:nvCxnSpPr>
        <p:spPr>
          <a:xfrm flipV="1">
            <a:off x="1102179" y="5312925"/>
            <a:ext cx="7060746" cy="2931"/>
          </a:xfrm>
          <a:prstGeom prst="straightConnector1">
            <a:avLst/>
          </a:prstGeom>
          <a:ln w="190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5" cstate="print"/>
          <a:srcRect l="11043" t="8592" r="12077" b="4900"/>
          <a:stretch>
            <a:fillRect/>
          </a:stretch>
        </p:blipFill>
        <p:spPr bwMode="auto">
          <a:xfrm>
            <a:off x="5629275" y="4088907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feld 79"/>
          <p:cNvSpPr txBox="1"/>
          <p:nvPr/>
        </p:nvSpPr>
        <p:spPr>
          <a:xfrm>
            <a:off x="2514600" y="5318785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EAI) </a:t>
            </a:r>
          </a:p>
        </p:txBody>
      </p:sp>
      <p:cxnSp>
        <p:nvCxnSpPr>
          <p:cNvPr id="50" name="Gerade Verbindung mit Pfeil 80"/>
          <p:cNvCxnSpPr/>
          <p:nvPr/>
        </p:nvCxnSpPr>
        <p:spPr>
          <a:xfrm flipV="1">
            <a:off x="1461309" y="1589449"/>
            <a:ext cx="0" cy="2791633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81"/>
          <p:cNvSpPr txBox="1"/>
          <p:nvPr/>
        </p:nvSpPr>
        <p:spPr>
          <a:xfrm>
            <a:off x="94462" y="2251858"/>
            <a:ext cx="132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Integration </a:t>
            </a:r>
            <a:b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ETL) </a:t>
            </a:r>
          </a:p>
        </p:txBody>
      </p:sp>
      <p:sp>
        <p:nvSpPr>
          <p:cNvPr id="53" name="Zylinder 65"/>
          <p:cNvSpPr/>
          <p:nvPr/>
        </p:nvSpPr>
        <p:spPr>
          <a:xfrm>
            <a:off x="4720970" y="3022109"/>
            <a:ext cx="974980" cy="647699"/>
          </a:xfrm>
          <a:prstGeom prst="can">
            <a:avLst>
              <a:gd name="adj" fmla="val 32246"/>
            </a:avLst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</a:rPr>
              <a:t>DWH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8550" y="3031633"/>
            <a:ext cx="827966" cy="66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5501" y="2440085"/>
            <a:ext cx="1362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578020" y="5697429"/>
            <a:ext cx="19796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03 (today)</a:t>
            </a:r>
          </a:p>
        </p:txBody>
      </p:sp>
      <p:sp>
        <p:nvSpPr>
          <p:cNvPr id="5" name="Rectangle 4"/>
          <p:cNvSpPr/>
          <p:nvPr/>
        </p:nvSpPr>
        <p:spPr>
          <a:xfrm>
            <a:off x="94273" y="4087665"/>
            <a:ext cx="8947190" cy="162778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/>
      <p:bldP spid="5" grpId="0" animBg="1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18402</TotalTime>
  <Words>3837</Words>
  <Application>Microsoft Office PowerPoint</Application>
  <PresentationFormat>On-screen Show (4:3)</PresentationFormat>
  <Paragraphs>721</Paragraphs>
  <Slides>41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Consolas</vt:lpstr>
      <vt:lpstr>Google Sans</vt:lpstr>
      <vt:lpstr>Inter</vt:lpstr>
      <vt:lpstr>Times New Roman</vt:lpstr>
      <vt:lpstr>Wingdings</vt:lpstr>
      <vt:lpstr>TU Graz Standard</vt:lpstr>
      <vt:lpstr>Data Integration and Large Scale Analysis 03 Replication, MoM, and EAI</vt:lpstr>
      <vt:lpstr>Agenda</vt:lpstr>
      <vt:lpstr>Overview  Programming Projects &amp; Exercises</vt:lpstr>
      <vt:lpstr>Overview Projects or Exercises</vt:lpstr>
      <vt:lpstr>Exercise</vt:lpstr>
      <vt:lpstr>Exercise</vt:lpstr>
      <vt:lpstr>Exercise</vt:lpstr>
      <vt:lpstr>Motivation and Terminology</vt:lpstr>
      <vt:lpstr>Recap: Information System Pyramid</vt:lpstr>
      <vt:lpstr>Messaging </vt:lpstr>
      <vt:lpstr>Types of Data Formats</vt:lpstr>
      <vt:lpstr>Example Domain-specific Message Formats</vt:lpstr>
      <vt:lpstr>Types of Message-Oriented Middleware</vt:lpstr>
      <vt:lpstr>Distributed TX &amp;  Replication Techniques</vt:lpstr>
      <vt:lpstr>Distributed Database Systems</vt:lpstr>
      <vt:lpstr>Two-Phase Commit (2PC)</vt:lpstr>
      <vt:lpstr>Two-Phase Commit (2PC), cont.</vt:lpstr>
      <vt:lpstr>Extended Distributed Commit Protocols</vt:lpstr>
      <vt:lpstr>Replication Overview</vt:lpstr>
      <vt:lpstr>Replication Techniques </vt:lpstr>
      <vt:lpstr>Replication Techniques, cont.</vt:lpstr>
      <vt:lpstr>Replication Techniques, cont.</vt:lpstr>
      <vt:lpstr>Asynchronous Messaging</vt:lpstr>
      <vt:lpstr>Message Queueing </vt:lpstr>
      <vt:lpstr>Recap: Message Delivery Guarantees</vt:lpstr>
      <vt:lpstr>Example Systems</vt:lpstr>
      <vt:lpstr>Parallel Message Processing</vt:lpstr>
      <vt:lpstr>Publish/Subscribe Architecture </vt:lpstr>
      <vt:lpstr>Publish/Subscribe Architecture, cont. </vt:lpstr>
      <vt:lpstr>Apache Kafka</vt:lpstr>
      <vt:lpstr>Apache Kafka, cont.</vt:lpstr>
      <vt:lpstr>Message-oriented  Integration Platforms</vt:lpstr>
      <vt:lpstr>Overview</vt:lpstr>
      <vt:lpstr>Common System Architecture</vt:lpstr>
      <vt:lpstr>Common System Architecture, cont.</vt:lpstr>
      <vt:lpstr>Commercial Systems</vt:lpstr>
      <vt:lpstr>Message Delivery Guarantees, cont.</vt:lpstr>
      <vt:lpstr>Recap: XML (Extensible Markup Language)</vt:lpstr>
      <vt:lpstr>XSLT in Integration Platforms</vt:lpstr>
      <vt:lpstr>XSLT Example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- 03 Replication, MoM, and EAI</dc:title>
  <dc:subject/>
  <dc:creator>Shafaq</dc:creator>
  <cp:keywords/>
  <dc:description/>
  <cp:lastModifiedBy>Siddiqi, Shafaq</cp:lastModifiedBy>
  <cp:revision>710</cp:revision>
  <cp:lastPrinted>2019-03-11T22:00:16Z</cp:lastPrinted>
  <dcterms:created xsi:type="dcterms:W3CDTF">2018-07-12T06:39:10Z</dcterms:created>
  <dcterms:modified xsi:type="dcterms:W3CDTF">2024-10-25T10:55:42Z</dcterms:modified>
  <cp:category/>
</cp:coreProperties>
</file>