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8" r:id="rId2"/>
    <p:sldId id="289" r:id="rId3"/>
    <p:sldId id="397" r:id="rId4"/>
    <p:sldId id="494" r:id="rId5"/>
    <p:sldId id="478" r:id="rId6"/>
    <p:sldId id="469" r:id="rId7"/>
    <p:sldId id="483" r:id="rId8"/>
    <p:sldId id="485" r:id="rId9"/>
    <p:sldId id="484" r:id="rId10"/>
    <p:sldId id="486" r:id="rId11"/>
    <p:sldId id="487" r:id="rId12"/>
    <p:sldId id="495" r:id="rId13"/>
    <p:sldId id="505" r:id="rId14"/>
    <p:sldId id="488" r:id="rId15"/>
    <p:sldId id="493" r:id="rId16"/>
    <p:sldId id="496" r:id="rId17"/>
    <p:sldId id="489" r:id="rId18"/>
    <p:sldId id="491" r:id="rId19"/>
    <p:sldId id="470" r:id="rId20"/>
    <p:sldId id="479" r:id="rId21"/>
    <p:sldId id="480" r:id="rId22"/>
    <p:sldId id="481" r:id="rId23"/>
    <p:sldId id="503" r:id="rId24"/>
    <p:sldId id="504" r:id="rId25"/>
    <p:sldId id="498" r:id="rId26"/>
    <p:sldId id="501" r:id="rId27"/>
    <p:sldId id="499" r:id="rId28"/>
    <p:sldId id="466" r:id="rId29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FC9D8"/>
    <a:srgbClr val="FE7AA0"/>
    <a:srgbClr val="B5BEFD"/>
    <a:srgbClr val="133051"/>
    <a:srgbClr val="183D68"/>
    <a:srgbClr val="959595"/>
    <a:srgbClr val="ABABAB"/>
    <a:srgbClr val="989898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9952" autoAdjust="0"/>
  </p:normalViewPr>
  <p:slideViewPr>
    <p:cSldViewPr snapToGrid="0" snapToObjects="1">
      <p:cViewPr>
        <p:scale>
          <a:sx n="150" d="100"/>
          <a:sy n="150" d="100"/>
        </p:scale>
        <p:origin x="706" y="-5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15.11.2024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14.11.2024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41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 = matrix(c(0.45,0.8,0.85,0.4,0.85,0.75),2,3,byrow=TRUE)</a:t>
            </a:r>
          </a:p>
          <a:p>
            <a:r>
              <a:rPr lang="en-US" dirty="0"/>
              <a:t>H = matrix(c(-1,1,1,1,1,1,-1,-1,1,-1,1,-1), 3, 4)</a:t>
            </a:r>
          </a:p>
          <a:p>
            <a:r>
              <a:rPr lang="en-US" dirty="0"/>
              <a:t>V %*% 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56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Probes index I to find </a:t>
            </a:r>
            <a:r>
              <a:rPr lang="en-US" dirty="0" err="1"/>
              <a:t>topk</a:t>
            </a:r>
            <a:r>
              <a:rPr lang="en-US" dirty="0"/>
              <a:t> tuples in </a:t>
            </a:r>
            <a:r>
              <a:rPr lang="en-US" dirty="0" err="1"/>
              <a:t>tableA</a:t>
            </a:r>
            <a:r>
              <a:rPr lang="en-US" dirty="0"/>
              <a:t> with the highest </a:t>
            </a:r>
            <a:r>
              <a:rPr lang="en-US" dirty="0" err="1"/>
              <a:t>tf</a:t>
            </a:r>
            <a:r>
              <a:rPr lang="en-US" dirty="0"/>
              <a:t>/</a:t>
            </a:r>
            <a:r>
              <a:rPr lang="en-US" dirty="0" err="1"/>
              <a:t>idf</a:t>
            </a:r>
            <a:r>
              <a:rPr lang="en-US" dirty="0"/>
              <a:t> scores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32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358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17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60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DAT.B32UF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05 Entity Linking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Deduplication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2024/25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DAT.B32UF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05 Entity Linking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Deduplication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2024/25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emf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edupeio.github.io/dedupe-examples/docs/csv_example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bgroup.ing.unimore.it/sigmod22contest/task.shtml?content=description" TargetMode="External"/><Relationship Id="rId2" Type="http://schemas.openxmlformats.org/officeDocument/2006/relationships/hyperlink" Target="https://dbs.uni-leipzig.de/research/projects/object_matching/benchmark_datasets_for_entity_resolutio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hyperlink" Target="https://issues.apache.org/jira/browse/SYSTEMDS-319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006.05265.pd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b="1" dirty="0"/>
              <a:t>Data Integration and Large Scale Analysis</a:t>
            </a:r>
            <a:br>
              <a:rPr lang="de-DE" b="1" dirty="0"/>
            </a:br>
            <a:r>
              <a:rPr lang="de-DE" sz="3400" b="1" dirty="0"/>
              <a:t>05 Entity Linking and Deduplication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Shafaq Siddiqi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Nov 15, 2024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592" y="68870"/>
            <a:ext cx="28420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Slides Credit: Matthias Boehm</a:t>
            </a:r>
          </a:p>
        </p:txBody>
      </p:sp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Data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Schema Matching and Mapping</a:t>
            </a:r>
          </a:p>
          <a:p>
            <a:pPr lvl="1"/>
            <a:r>
              <a:rPr lang="en-US" dirty="0"/>
              <a:t>See lecture </a:t>
            </a:r>
            <a:r>
              <a:rPr lang="en-US" b="1" dirty="0">
                <a:solidFill>
                  <a:srgbClr val="7889FB"/>
                </a:solidFill>
              </a:rPr>
              <a:t>04 Schema Matching and Mapping</a:t>
            </a:r>
          </a:p>
          <a:p>
            <a:pPr lvl="1"/>
            <a:r>
              <a:rPr lang="en-US" dirty="0"/>
              <a:t>Create </a:t>
            </a:r>
            <a:r>
              <a:rPr lang="en-US" b="1" dirty="0">
                <a:solidFill>
                  <a:schemeClr val="accent1"/>
                </a:solidFill>
              </a:rPr>
              <a:t>homogeneous schema </a:t>
            </a:r>
            <a:r>
              <a:rPr lang="en-US" dirty="0"/>
              <a:t>for comparison</a:t>
            </a:r>
          </a:p>
          <a:p>
            <a:pPr lvl="1"/>
            <a:r>
              <a:rPr lang="en-US" dirty="0"/>
              <a:t>Split composite attributes</a:t>
            </a:r>
          </a:p>
          <a:p>
            <a:pPr lvl="1"/>
            <a:endParaRPr lang="en-US" dirty="0"/>
          </a:p>
          <a:p>
            <a:r>
              <a:rPr lang="en-US" dirty="0"/>
              <a:t>#2 Normalization</a:t>
            </a:r>
          </a:p>
          <a:p>
            <a:pPr lvl="1"/>
            <a:r>
              <a:rPr lang="en-US" dirty="0"/>
              <a:t>Removal of special characters and white spaces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Stemming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Capitalization</a:t>
            </a:r>
            <a:r>
              <a:rPr lang="en-US" dirty="0"/>
              <a:t> (to upper/lower)</a:t>
            </a:r>
          </a:p>
          <a:p>
            <a:pPr lvl="1"/>
            <a:r>
              <a:rPr lang="en-US" dirty="0"/>
              <a:t>Remove redundant works, resolve abbreviations</a:t>
            </a:r>
          </a:p>
          <a:p>
            <a:pPr lvl="1"/>
            <a:endParaRPr lang="en-US" dirty="0"/>
          </a:p>
          <a:p>
            <a:r>
              <a:rPr lang="en-US" dirty="0"/>
              <a:t>#3 Data Cleaning</a:t>
            </a:r>
          </a:p>
          <a:p>
            <a:pPr lvl="1"/>
            <a:r>
              <a:rPr lang="en-US" dirty="0"/>
              <a:t>See lecture </a:t>
            </a:r>
            <a:r>
              <a:rPr lang="en-US" b="1" dirty="0">
                <a:solidFill>
                  <a:srgbClr val="7889FB"/>
                </a:solidFill>
              </a:rPr>
              <a:t>06 Data Cleaning and Data Fusion</a:t>
            </a:r>
          </a:p>
          <a:p>
            <a:pPr lvl="1"/>
            <a:r>
              <a:rPr lang="en-US" dirty="0"/>
              <a:t>Correct data corruption and inconsistencies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77333" y="3697843"/>
            <a:ext cx="2422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s/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d/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ly/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like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8975" y="1473307"/>
            <a:ext cx="1999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Autonomous, heterogeneous systems</a:t>
            </a:r>
          </a:p>
        </p:txBody>
      </p:sp>
    </p:spTree>
    <p:extLst>
      <p:ext uri="{BB962C8B-B14F-4D97-AF65-F5344CB8AC3E}">
        <p14:creationId xmlns:p14="http://schemas.microsoft.com/office/powerpoint/2010/main" val="9525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Blocking and 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307916" cy="4941101"/>
          </a:xfrm>
        </p:spPr>
        <p:txBody>
          <a:bodyPr/>
          <a:lstStyle/>
          <a:p>
            <a:r>
              <a:rPr lang="en-US" dirty="0"/>
              <a:t>#1 Naïve All-Pairs</a:t>
            </a:r>
          </a:p>
          <a:p>
            <a:pPr lvl="1"/>
            <a:r>
              <a:rPr lang="en-US" dirty="0"/>
              <a:t>Brute-force, naïve approach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n*(n-1)/2 pairs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O(n</a:t>
            </a:r>
            <a:r>
              <a:rPr lang="en-US" b="1" baseline="30000" dirty="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) complexity</a:t>
            </a:r>
          </a:p>
          <a:p>
            <a:pPr marL="457200" lvl="1" indent="0">
              <a:buNone/>
            </a:pPr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#2 Blocking / Partitioning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Efficiently create small blocks of similar records for pair-wise matching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Basic:</a:t>
            </a:r>
            <a:r>
              <a:rPr lang="en-US" dirty="0">
                <a:sym typeface="Wingdings" panose="05000000000000000000" pitchFamily="2" charset="2"/>
              </a:rPr>
              <a:t> equivalent values on selected attributes (name)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Predicates:</a:t>
            </a:r>
            <a:r>
              <a:rPr lang="en-US" dirty="0">
                <a:sym typeface="Wingdings" panose="05000000000000000000" pitchFamily="2" charset="2"/>
              </a:rPr>
              <a:t> whole field, token field, common integer, same x char start, n-grams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Hybrid:</a:t>
            </a:r>
            <a:r>
              <a:rPr lang="en-US" dirty="0">
                <a:sym typeface="Wingdings" panose="05000000000000000000" pitchFamily="2" charset="2"/>
              </a:rPr>
              <a:t> disjunctions/conjunctions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Blocking Keys: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Learned: Minimal rule set via greedy algorithms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 Significant reduction:</a:t>
            </a:r>
            <a:r>
              <a:rPr lang="en-US" dirty="0">
                <a:sym typeface="Wingdings" panose="05000000000000000000" pitchFamily="2" charset="2"/>
              </a:rPr>
              <a:t> 1M records  1T</a:t>
            </a:r>
            <a:r>
              <a:rPr lang="en-US" baseline="30000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pairs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 1K partitions w/ 1K records  1G pairs (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1000x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790996"/>
              </p:ext>
            </p:extLst>
          </p:nvPr>
        </p:nvGraphicFramePr>
        <p:xfrm>
          <a:off x="1469328" y="4789455"/>
          <a:ext cx="4588573" cy="335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5951">
                  <a:extLst>
                    <a:ext uri="{9D8B030D-6E8A-4147-A177-3AD203B41FA5}">
                      <a16:colId xmlns:a16="http://schemas.microsoft.com/office/drawing/2014/main" val="2824609469"/>
                    </a:ext>
                  </a:extLst>
                </a:gridCol>
                <a:gridCol w="1123358">
                  <a:extLst>
                    <a:ext uri="{9D8B030D-6E8A-4147-A177-3AD203B41FA5}">
                      <a16:colId xmlns:a16="http://schemas.microsoft.com/office/drawing/2014/main" val="2986342543"/>
                    </a:ext>
                  </a:extLst>
                </a:gridCol>
                <a:gridCol w="903579">
                  <a:extLst>
                    <a:ext uri="{9D8B030D-6E8A-4147-A177-3AD203B41FA5}">
                      <a16:colId xmlns:a16="http://schemas.microsoft.com/office/drawing/2014/main" val="1922097347"/>
                    </a:ext>
                  </a:extLst>
                </a:gridCol>
                <a:gridCol w="522387">
                  <a:extLst>
                    <a:ext uri="{9D8B030D-6E8A-4147-A177-3AD203B41FA5}">
                      <a16:colId xmlns:a16="http://schemas.microsoft.com/office/drawing/2014/main" val="3907588433"/>
                    </a:ext>
                  </a:extLst>
                </a:gridCol>
                <a:gridCol w="713298">
                  <a:extLst>
                    <a:ext uri="{9D8B030D-6E8A-4147-A177-3AD203B41FA5}">
                      <a16:colId xmlns:a16="http://schemas.microsoft.com/office/drawing/2014/main" val="4168097957"/>
                    </a:ext>
                  </a:extLst>
                </a:gridCol>
              </a:tblGrid>
              <a:tr h="2326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J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ulia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R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32 Main St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Plainville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MA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01111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98952861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57750" y="3939041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JR01111 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067" y="4355601"/>
            <a:ext cx="97788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48400" y="4953000"/>
            <a:ext cx="26695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[Nicholas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Chammas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Eddie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Pantrige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Building a Scalable Record Linkage System,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Spark+AI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Summit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02228"/>
              </p:ext>
            </p:extLst>
          </p:nvPr>
        </p:nvGraphicFramePr>
        <p:xfrm>
          <a:off x="6248400" y="1397993"/>
          <a:ext cx="1314453" cy="96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79">
                  <a:extLst>
                    <a:ext uri="{9D8B030D-6E8A-4147-A177-3AD203B41FA5}">
                      <a16:colId xmlns:a16="http://schemas.microsoft.com/office/drawing/2014/main" val="2308692303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296302799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1761093560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3607423093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55954320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29310663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3424861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899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804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971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530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56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813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53208462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133943"/>
              </p:ext>
            </p:extLst>
          </p:nvPr>
        </p:nvGraphicFramePr>
        <p:xfrm>
          <a:off x="1469328" y="4454175"/>
          <a:ext cx="4588573" cy="335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5951">
                  <a:extLst>
                    <a:ext uri="{9D8B030D-6E8A-4147-A177-3AD203B41FA5}">
                      <a16:colId xmlns:a16="http://schemas.microsoft.com/office/drawing/2014/main" val="2824609469"/>
                    </a:ext>
                  </a:extLst>
                </a:gridCol>
                <a:gridCol w="1123358">
                  <a:extLst>
                    <a:ext uri="{9D8B030D-6E8A-4147-A177-3AD203B41FA5}">
                      <a16:colId xmlns:a16="http://schemas.microsoft.com/office/drawing/2014/main" val="2986342543"/>
                    </a:ext>
                  </a:extLst>
                </a:gridCol>
                <a:gridCol w="903579">
                  <a:extLst>
                    <a:ext uri="{9D8B030D-6E8A-4147-A177-3AD203B41FA5}">
                      <a16:colId xmlns:a16="http://schemas.microsoft.com/office/drawing/2014/main" val="1922097347"/>
                    </a:ext>
                  </a:extLst>
                </a:gridCol>
                <a:gridCol w="522387">
                  <a:extLst>
                    <a:ext uri="{9D8B030D-6E8A-4147-A177-3AD203B41FA5}">
                      <a16:colId xmlns:a16="http://schemas.microsoft.com/office/drawing/2014/main" val="3907588433"/>
                    </a:ext>
                  </a:extLst>
                </a:gridCol>
                <a:gridCol w="713298">
                  <a:extLst>
                    <a:ext uri="{9D8B030D-6E8A-4147-A177-3AD203B41FA5}">
                      <a16:colId xmlns:a16="http://schemas.microsoft.com/office/drawing/2014/main" val="4168097957"/>
                    </a:ext>
                  </a:extLst>
                </a:gridCol>
              </a:tblGrid>
              <a:tr h="2326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J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ohn </a:t>
                      </a:r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oberts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20 Main St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Plainville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MA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01111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989528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77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Blocking,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#3 Sorted Neighborhood</a:t>
            </a:r>
          </a:p>
          <a:p>
            <a:pPr lvl="1"/>
            <a:r>
              <a:rPr lang="en-US" dirty="0"/>
              <a:t>Define </a:t>
            </a:r>
            <a:r>
              <a:rPr lang="en-US" b="1" dirty="0">
                <a:solidFill>
                  <a:schemeClr val="accent1"/>
                </a:solidFill>
              </a:rPr>
              <a:t>sorting keys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/>
              <a:t>(similar to blocking keys)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Sort records by sorting keys</a:t>
            </a:r>
          </a:p>
          <a:p>
            <a:pPr lvl="1"/>
            <a:r>
              <a:rPr lang="en-US" dirty="0"/>
              <a:t>Define </a:t>
            </a:r>
            <a:r>
              <a:rPr lang="en-US" b="1" dirty="0">
                <a:solidFill>
                  <a:schemeClr val="accent1"/>
                </a:solidFill>
              </a:rPr>
              <a:t>sliding window of size m</a:t>
            </a:r>
            <a:r>
              <a:rPr lang="en-US" dirty="0"/>
              <a:t> (e.g., 100) and compute all-pair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matching within sliding window</a:t>
            </a:r>
          </a:p>
          <a:p>
            <a:pPr lvl="1"/>
            <a:endParaRPr lang="en-US" sz="1000" dirty="0"/>
          </a:p>
          <a:p>
            <a:r>
              <a:rPr lang="en-US" dirty="0"/>
              <a:t>#4 Blocking via Word </a:t>
            </a:r>
            <a:r>
              <a:rPr lang="en-US" dirty="0" err="1"/>
              <a:t>Embeddings</a:t>
            </a:r>
            <a:r>
              <a:rPr lang="en-US" dirty="0"/>
              <a:t> and LSH/DL</a:t>
            </a:r>
          </a:p>
          <a:p>
            <a:pPr lvl="1"/>
            <a:r>
              <a:rPr lang="en-US" dirty="0"/>
              <a:t>Compute word/attribute </a:t>
            </a:r>
            <a:r>
              <a:rPr lang="en-US" dirty="0" err="1"/>
              <a:t>embeddings</a:t>
            </a:r>
            <a:r>
              <a:rPr lang="en-US" dirty="0"/>
              <a:t> + tuple </a:t>
            </a:r>
            <a:r>
              <a:rPr lang="en-US" dirty="0" err="1"/>
              <a:t>embeddings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Locality-Sensitive Hashing (LSH) </a:t>
            </a:r>
            <a:r>
              <a:rPr lang="en-US" dirty="0"/>
              <a:t>for blocking</a:t>
            </a:r>
          </a:p>
          <a:p>
            <a:pPr lvl="1"/>
            <a:r>
              <a:rPr lang="en-US" dirty="0"/>
              <a:t>K hash functions h(t) </a:t>
            </a:r>
            <a:r>
              <a:rPr lang="en-US" dirty="0">
                <a:sym typeface="Wingdings" panose="05000000000000000000" pitchFamily="2" charset="2"/>
              </a:rPr>
              <a:t> k-dim hash-code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 hash tables, each k hash functions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43750" y="3133725"/>
            <a:ext cx="192405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Tuple Representation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8575" y="5610225"/>
            <a:ext cx="273367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v[t1]=[0.45,0.8,0.85]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v[t2]=[0.4,0.85,0.75]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0286" y="4953000"/>
            <a:ext cx="311890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h1=[-1, 1,1], h2=[ 1,1, 1],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h3=[-1,-1,1], h4=[-1,1,-1],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5100" y="5600700"/>
            <a:ext cx="217170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[1.2,2.1,-0.4,-0.5]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[1.2,2.0,-0.5,-0.3]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9009" y="5600700"/>
            <a:ext cx="145944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[1,1,-1,-1]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[1,1,-1,-1]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2417" y="5091499"/>
            <a:ext cx="970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 %*% H</a:t>
            </a:r>
          </a:p>
        </p:txBody>
      </p:sp>
      <p:cxnSp>
        <p:nvCxnSpPr>
          <p:cNvPr id="14" name="Straight Arrow Connector 13"/>
          <p:cNvCxnSpPr>
            <a:stCxn id="9" idx="3"/>
            <a:endCxn id="11" idx="1"/>
          </p:cNvCxnSpPr>
          <p:nvPr/>
        </p:nvCxnSpPr>
        <p:spPr>
          <a:xfrm>
            <a:off x="4876800" y="5893088"/>
            <a:ext cx="312209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49193" y="3962400"/>
            <a:ext cx="27566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[Muhammad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Ebraheem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Distributed Representations of Tuples for Entity Resolution.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244" y="4039671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6989235" y="5600700"/>
            <a:ext cx="68791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[12]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[12]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>
            <a:off x="6677025" y="5893088"/>
            <a:ext cx="31221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05688" y="5581650"/>
            <a:ext cx="10191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 bucket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338" y="4773016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5577768" y="4714875"/>
            <a:ext cx="27566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Saravanan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Thirumuruganathan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 Deep Learning for Blocking in Entity Matching […].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321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2" grpId="0"/>
      <p:bldP spid="16" grpId="0"/>
      <p:bldP spid="18" grpId="0"/>
      <p:bldP spid="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Blocking,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#5 TF/IDF based blocking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Build inverted index of smaller table 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Ship index and tuples of larger table B to other nodes in the cluster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Find</a:t>
            </a:r>
            <a:r>
              <a:rPr lang="en-US" b="1" dirty="0">
                <a:solidFill>
                  <a:srgbClr val="7889FB"/>
                </a:solidFill>
              </a:rPr>
              <a:t> top-k </a:t>
            </a:r>
            <a:r>
              <a:rPr lang="en-US" dirty="0">
                <a:solidFill>
                  <a:schemeClr val="tx1"/>
                </a:solidFill>
              </a:rPr>
              <a:t>matches in table A for the tuples of table B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03521" y="968271"/>
            <a:ext cx="28905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[Derek Paulsen et al: Sparkly: A Simple yet Surprisingly Strong TF/IDF Blocker for Entity Matching.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2023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465" y="2993409"/>
            <a:ext cx="3578366" cy="25533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109" y="1023829"/>
            <a:ext cx="493776" cy="682647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41471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4558890" cy="4941101"/>
          </a:xfrm>
        </p:spPr>
        <p:txBody>
          <a:bodyPr/>
          <a:lstStyle/>
          <a:p>
            <a:r>
              <a:rPr lang="en-US" dirty="0"/>
              <a:t>#1 Basic Similarity Measures </a:t>
            </a:r>
          </a:p>
          <a:p>
            <a:pPr lvl="1"/>
            <a:r>
              <a:rPr lang="en-US" dirty="0"/>
              <a:t>Pick similarity measure sim(r, r’) and thresholds: high </a:t>
            </a:r>
            <a:r>
              <a:rPr lang="el-GR" dirty="0"/>
              <a:t>θ</a:t>
            </a:r>
            <a:r>
              <a:rPr lang="en-US" baseline="-25000" dirty="0"/>
              <a:t>h</a:t>
            </a:r>
            <a:r>
              <a:rPr lang="en-US" dirty="0"/>
              <a:t> (and low </a:t>
            </a:r>
            <a:r>
              <a:rPr lang="el-GR" dirty="0"/>
              <a:t>θ</a:t>
            </a:r>
            <a:r>
              <a:rPr lang="en-US" baseline="-25000" dirty="0"/>
              <a:t>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Record similarity: </a:t>
            </a:r>
            <a:r>
              <a:rPr lang="en-US" dirty="0" err="1"/>
              <a:t>avg</a:t>
            </a:r>
            <a:r>
              <a:rPr lang="en-US" dirty="0"/>
              <a:t> attribute similarity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Match:</a:t>
            </a:r>
            <a:r>
              <a:rPr lang="en-US" dirty="0"/>
              <a:t> sim(r, r’) &gt; </a:t>
            </a:r>
            <a:r>
              <a:rPr lang="el-GR" dirty="0"/>
              <a:t>θ</a:t>
            </a:r>
            <a:r>
              <a:rPr lang="en-US" baseline="-25000" dirty="0"/>
              <a:t>h</a:t>
            </a:r>
            <a:r>
              <a:rPr lang="en-US" dirty="0"/>
              <a:t>  </a:t>
            </a:r>
            <a:r>
              <a:rPr lang="en-US" b="1" dirty="0">
                <a:solidFill>
                  <a:srgbClr val="7889FB"/>
                </a:solidFill>
              </a:rPr>
              <a:t>Non-match:</a:t>
            </a:r>
            <a:r>
              <a:rPr lang="en-US" dirty="0"/>
              <a:t> sim(r, r’) &lt; </a:t>
            </a:r>
            <a:r>
              <a:rPr lang="el-GR" dirty="0"/>
              <a:t>θ</a:t>
            </a:r>
            <a:r>
              <a:rPr lang="en-US" baseline="-25000" dirty="0"/>
              <a:t>l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possible match:</a:t>
            </a:r>
            <a:r>
              <a:rPr lang="en-US" dirty="0"/>
              <a:t> </a:t>
            </a:r>
            <a:r>
              <a:rPr lang="el-GR" dirty="0"/>
              <a:t>θ</a:t>
            </a:r>
            <a:r>
              <a:rPr lang="en-US" baseline="-25000" dirty="0"/>
              <a:t>l</a:t>
            </a:r>
            <a:r>
              <a:rPr lang="en-US" dirty="0"/>
              <a:t> &lt; sim(r, r’) &lt;</a:t>
            </a:r>
            <a:r>
              <a:rPr lang="el-GR" dirty="0"/>
              <a:t> θ</a:t>
            </a:r>
            <a:r>
              <a:rPr lang="en-US" baseline="-25000" dirty="0"/>
              <a:t>h</a:t>
            </a:r>
            <a:r>
              <a:rPr lang="en-US" dirty="0"/>
              <a:t> </a:t>
            </a:r>
            <a:endParaRPr lang="en-US" baseline="-25000" dirty="0"/>
          </a:p>
          <a:p>
            <a:r>
              <a:rPr lang="en-US" dirty="0"/>
              <a:t>#2 Learned Matchers (Traditional ML)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1:</a:t>
            </a:r>
            <a:r>
              <a:rPr lang="en-US" dirty="0"/>
              <a:t> Model Generation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2:</a:t>
            </a:r>
            <a:r>
              <a:rPr lang="en-US" dirty="0"/>
              <a:t> Model Application</a:t>
            </a:r>
          </a:p>
          <a:p>
            <a:pPr lvl="1"/>
            <a:r>
              <a:rPr lang="en-US" dirty="0"/>
              <a:t>Selection of samples for labeling</a:t>
            </a:r>
            <a:br>
              <a:rPr lang="en-US" dirty="0"/>
            </a:br>
            <a:r>
              <a:rPr lang="en-US" dirty="0"/>
              <a:t>(sufficient, suitable, </a:t>
            </a:r>
            <a:r>
              <a:rPr lang="en-US" b="1" dirty="0">
                <a:solidFill>
                  <a:schemeClr val="accent1"/>
                </a:solidFill>
              </a:rPr>
              <a:t>balanced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SVM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decision trees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logistic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regression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random forest</a:t>
            </a:r>
            <a:r>
              <a:rPr lang="en-US" dirty="0"/>
              <a:t>, </a:t>
            </a:r>
            <a:r>
              <a:rPr lang="en-US" dirty="0" err="1"/>
              <a:t>XGBoost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703" y="3489239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95975" y="3332226"/>
            <a:ext cx="23907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[Mikhail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Bilenko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Raymond J. Mooney: Adaptive duplicate detection using learnable string similarity measures.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244" y="4462313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229225" y="4324350"/>
            <a:ext cx="305752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[Hanna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Köpcke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Thor, Erhard Rahm: Evaluation of entity resolution approaches on real-world match problems.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575" y="5757207"/>
            <a:ext cx="1093199" cy="542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244" y="5515698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781675" y="5467663"/>
            <a:ext cx="24955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Dong: Building a Broad Knowledge Graph for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Products.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7306" r="4202" b="12122"/>
          <a:stretch/>
        </p:blipFill>
        <p:spPr>
          <a:xfrm>
            <a:off x="4937496" y="784544"/>
            <a:ext cx="4033784" cy="177780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39096" y="2593528"/>
            <a:ext cx="39804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[O’Hare, K.et.al.  D. P., &amp; A. Jurek-Loughrey,2019]</a:t>
            </a:r>
          </a:p>
        </p:txBody>
      </p:sp>
    </p:spTree>
    <p:extLst>
      <p:ext uri="{BB962C8B-B14F-4D97-AF65-F5344CB8AC3E}">
        <p14:creationId xmlns:p14="http://schemas.microsoft.com/office/powerpoint/2010/main" val="176808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Matching,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228541" cy="4941101"/>
          </a:xfrm>
        </p:spPr>
        <p:txBody>
          <a:bodyPr/>
          <a:lstStyle/>
          <a:p>
            <a:r>
              <a:rPr lang="en-US" dirty="0"/>
              <a:t>Deep Learning for ER</a:t>
            </a:r>
          </a:p>
          <a:p>
            <a:pPr lvl="1"/>
            <a:r>
              <a:rPr lang="en-US" dirty="0"/>
              <a:t>Automatic </a:t>
            </a:r>
            <a:r>
              <a:rPr lang="en-US" b="1" dirty="0">
                <a:solidFill>
                  <a:srgbClr val="7889FB"/>
                </a:solidFill>
              </a:rPr>
              <a:t>representation learning</a:t>
            </a:r>
            <a:r>
              <a:rPr lang="en-US" dirty="0"/>
              <a:t> from text (avoid feature engineering)</a:t>
            </a:r>
          </a:p>
          <a:p>
            <a:pPr lvl="1"/>
            <a:r>
              <a:rPr lang="en-US" dirty="0"/>
              <a:t>Leverage pre-trained </a:t>
            </a:r>
            <a:r>
              <a:rPr lang="en-US" b="1" dirty="0">
                <a:solidFill>
                  <a:srgbClr val="7889FB"/>
                </a:solidFill>
              </a:rPr>
              <a:t>word </a:t>
            </a:r>
            <a:r>
              <a:rPr lang="en-US" b="1" dirty="0" err="1">
                <a:solidFill>
                  <a:srgbClr val="7889FB"/>
                </a:solidFill>
              </a:rPr>
              <a:t>embeddings</a:t>
            </a:r>
            <a:r>
              <a:rPr lang="en-US" b="1" dirty="0">
                <a:solidFill>
                  <a:srgbClr val="7889FB"/>
                </a:solidFill>
              </a:rPr>
              <a:t> for semantics </a:t>
            </a:r>
            <a:r>
              <a:rPr lang="en-US" dirty="0"/>
              <a:t>(no syntactic limitations)</a:t>
            </a:r>
          </a:p>
          <a:p>
            <a:pPr lvl="1"/>
            <a:endParaRPr lang="en-US" dirty="0"/>
          </a:p>
          <a:p>
            <a:r>
              <a:rPr lang="en-US" dirty="0"/>
              <a:t>Example </a:t>
            </a:r>
            <a:r>
              <a:rPr lang="en-US" dirty="0" err="1"/>
              <a:t>DeepER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 Magellan</a:t>
            </a:r>
          </a:p>
          <a:p>
            <a:pPr lvl="1"/>
            <a:r>
              <a:rPr lang="en-US" dirty="0"/>
              <a:t>DL for text and dirty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350" y="2759757"/>
            <a:ext cx="4456577" cy="3368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8775" y="3159100"/>
            <a:ext cx="21240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[Muhammad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Ebraheem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Distributed Representations of Tuples for Entity Resolution.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94" y="3299765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991100" y="3057525"/>
            <a:ext cx="1657350" cy="261937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48450" y="3209926"/>
            <a:ext cx="514350" cy="211455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05450" y="5695951"/>
            <a:ext cx="195262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Tuple Representation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72325" y="5019676"/>
            <a:ext cx="174562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 Difference /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Hadamard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250" y="5180007"/>
            <a:ext cx="21240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Sidharth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Mudgal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Deep Learning for Entity Matching: A Design Space Exploration.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53" y="5337200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6391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A38DC956-A37F-6B4D-897A-98A604432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220" y="1688370"/>
            <a:ext cx="4695942" cy="277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Matching,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Labeled Data</a:t>
            </a:r>
          </a:p>
          <a:p>
            <a:pPr lvl="1"/>
            <a:r>
              <a:rPr lang="en-US" dirty="0"/>
              <a:t>Scarce (experts)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Class skew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/>
              <a:t>Transfer Learning</a:t>
            </a:r>
          </a:p>
          <a:p>
            <a:pPr lvl="1"/>
            <a:r>
              <a:rPr lang="en-US" dirty="0"/>
              <a:t>Learn model from high-resource ER scenario (w/ regularization)</a:t>
            </a:r>
          </a:p>
          <a:p>
            <a:pPr lvl="1"/>
            <a:r>
              <a:rPr lang="en-US" dirty="0"/>
              <a:t>Fine-tune using low-resource examples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/>
              <a:t>Active Learning</a:t>
            </a:r>
          </a:p>
          <a:p>
            <a:pPr lvl="1"/>
            <a:r>
              <a:rPr lang="en-US" dirty="0"/>
              <a:t>Select instances for tuning to min labeling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801" y="1457306"/>
            <a:ext cx="1025103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72076" y="656087"/>
            <a:ext cx="37782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i-FI" sz="1400" dirty="0">
                <a:latin typeface="Calibri" panose="020F0502020204030204" pitchFamily="34" charset="0"/>
                <a:cs typeface="Calibri" panose="020F0502020204030204" pitchFamily="34" charset="0"/>
              </a:rPr>
              <a:t>Sairam Gurajada, Lucian Popa, Kun Qian, Prithviraj Sen: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Learning-Based Methods with Human in the Loop for Entity Resolution,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CIKM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53E1A1-394E-454C-8B71-E748B8F536FB}"/>
              </a:ext>
            </a:extLst>
          </p:cNvPr>
          <p:cNvSpPr txBox="1"/>
          <p:nvPr/>
        </p:nvSpPr>
        <p:spPr>
          <a:xfrm>
            <a:off x="4235499" y="1391365"/>
            <a:ext cx="11203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DBLP-ACM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0668" y="5310902"/>
            <a:ext cx="27118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Jungo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Kasai et al: Low-resource Deep Entity Resolution with Transfer and Active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ACL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5584" y="5360194"/>
            <a:ext cx="45474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86229" y="2933530"/>
                <a:ext cx="2557746" cy="60131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=2⋅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𝑝𝑟𝑒𝑐𝑖𝑠𝑖𝑜𝑛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⋅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𝑟𝑒𝑐𝑎𝑙𝑙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𝑝𝑟𝑒𝑐𝑖𝑠𝑖𝑜𝑛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𝑟𝑒𝑐𝑎𝑙𝑙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29" y="2933530"/>
                <a:ext cx="2557746" cy="601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6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Connected Components</a:t>
            </a:r>
          </a:p>
          <a:p>
            <a:pPr lvl="1"/>
            <a:r>
              <a:rPr lang="en-US" dirty="0"/>
              <a:t>Determine connected components of a graph (subgraphs of connected nodes)</a:t>
            </a:r>
          </a:p>
          <a:p>
            <a:pPr lvl="1"/>
            <a:r>
              <a:rPr lang="en-US" dirty="0"/>
              <a:t>Propagate max(current, </a:t>
            </a:r>
            <a:r>
              <a:rPr lang="en-US" dirty="0" err="1"/>
              <a:t>msgs</a:t>
            </a:r>
            <a:r>
              <a:rPr lang="en-US" dirty="0"/>
              <a:t>) if != current to neighbors, terminate if no </a:t>
            </a:r>
            <a:r>
              <a:rPr lang="en-US" dirty="0" err="1"/>
              <a:t>msgs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Clustering Approaches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Basic:</a:t>
            </a:r>
            <a:r>
              <a:rPr lang="en-US" dirty="0"/>
              <a:t> connected components </a:t>
            </a:r>
            <a:br>
              <a:rPr lang="en-US" dirty="0"/>
            </a:br>
            <a:r>
              <a:rPr lang="en-US" dirty="0"/>
              <a:t>(transitive closure) w/ edges sim &gt; </a:t>
            </a:r>
            <a:r>
              <a:rPr lang="el-GR" dirty="0"/>
              <a:t>θ</a:t>
            </a:r>
            <a:r>
              <a:rPr lang="en-US" baseline="-25000" dirty="0"/>
              <a:t>h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Issues: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big clusters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dissimilar records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Correlation clustering:</a:t>
            </a:r>
            <a:r>
              <a:rPr lang="en-US" dirty="0"/>
              <a:t> +/- cuts based on sims </a:t>
            </a:r>
            <a:r>
              <a:rPr lang="en-US" dirty="0">
                <a:sym typeface="Wingdings" panose="05000000000000000000" pitchFamily="2" charset="2"/>
              </a:rPr>
              <a:t> global opt NP-hard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Markov clustering:</a:t>
            </a:r>
            <a:r>
              <a:rPr lang="en-US" dirty="0"/>
              <a:t> stochastic flow simulation via random walks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18732" y="2636651"/>
            <a:ext cx="1925163" cy="1237734"/>
            <a:chOff x="6624612" y="2794113"/>
            <a:chExt cx="1925163" cy="1237734"/>
          </a:xfrm>
        </p:grpSpPr>
        <p:sp>
          <p:nvSpPr>
            <p:cNvPr id="6" name="Oval 5"/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cxnSp>
          <p:nvCxnSpPr>
            <p:cNvPr id="13" name="Straight Arrow Connector 12"/>
            <p:cNvCxnSpPr>
              <a:stCxn id="8" idx="1"/>
              <a:endCxn id="6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1"/>
              <a:endCxn id="6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7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2"/>
              <a:endCxn id="7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7"/>
              <a:endCxn id="10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2" idx="1"/>
              <a:endCxn id="10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2"/>
              <a:endCxn id="11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225277" y="2459281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0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479320" y="2633408"/>
            <a:ext cx="1925163" cy="1237734"/>
            <a:chOff x="6624612" y="2794113"/>
            <a:chExt cx="1925163" cy="1237734"/>
          </a:xfrm>
        </p:grpSpPr>
        <p:sp>
          <p:nvSpPr>
            <p:cNvPr id="22" name="Oval 21"/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29" name="Straight Arrow Connector 28"/>
            <p:cNvCxnSpPr>
              <a:stCxn id="24" idx="1"/>
              <a:endCxn id="22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3" idx="1"/>
              <a:endCxn id="22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4" idx="6"/>
              <a:endCxn id="23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5" idx="2"/>
              <a:endCxn id="23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7" idx="7"/>
              <a:endCxn id="26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8" idx="1"/>
              <a:endCxn id="26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" idx="2"/>
              <a:endCxn id="27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692872" y="2465764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800991" y="2630165"/>
            <a:ext cx="1925163" cy="1237734"/>
            <a:chOff x="6624612" y="2794113"/>
            <a:chExt cx="1925163" cy="1237734"/>
          </a:xfrm>
        </p:grpSpPr>
        <p:sp>
          <p:nvSpPr>
            <p:cNvPr id="38" name="Oval 37"/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45" name="Straight Arrow Connector 44"/>
            <p:cNvCxnSpPr>
              <a:stCxn id="40" idx="1"/>
              <a:endCxn id="38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9" idx="1"/>
              <a:endCxn id="38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0" idx="6"/>
              <a:endCxn id="39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1" idx="2"/>
              <a:endCxn id="39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3" idx="7"/>
              <a:endCxn id="42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4" idx="1"/>
              <a:endCxn id="42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4" idx="2"/>
              <a:endCxn id="43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6014543" y="2462521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20647" y="2459276"/>
            <a:ext cx="122376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3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converged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88381" y="4271519"/>
            <a:ext cx="285141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Oktie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Hassanzadeh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Chiang, Renée J. Miller, Hyun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Lee: Framework for Evaluating Clustering Algorithms in Duplicate Detection.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311" y="4409482"/>
            <a:ext cx="45364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7383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Data Deduplication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Incremental stream of updates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previously </a:t>
            </a:r>
            <a:r>
              <a:rPr lang="en-US" b="1" dirty="0">
                <a:solidFill>
                  <a:schemeClr val="accent1"/>
                </a:solidFill>
              </a:rPr>
              <a:t>computed results obsolete</a:t>
            </a:r>
          </a:p>
          <a:p>
            <a:pPr lvl="1"/>
            <a:r>
              <a:rPr lang="en-US" dirty="0"/>
              <a:t>Same or </a:t>
            </a:r>
            <a:r>
              <a:rPr lang="en-US" b="1" dirty="0">
                <a:solidFill>
                  <a:srgbClr val="7889FB"/>
                </a:solidFill>
              </a:rPr>
              <a:t>similar results </a:t>
            </a: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significantly faster</a:t>
            </a:r>
            <a:r>
              <a:rPr lang="en-US" dirty="0"/>
              <a:t> than batch computation</a:t>
            </a:r>
          </a:p>
          <a:p>
            <a:pPr lvl="1"/>
            <a:endParaRPr lang="en-US" dirty="0"/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End-to-end incremental record linkage for new and changing records</a:t>
            </a:r>
          </a:p>
          <a:p>
            <a:pPr lvl="1"/>
            <a:r>
              <a:rPr lang="en-US" dirty="0"/>
              <a:t>Incremental maintenance of similarity graph and incremental graph clustering </a:t>
            </a:r>
          </a:p>
          <a:p>
            <a:pPr lvl="1"/>
            <a:r>
              <a:rPr lang="en-US" dirty="0"/>
              <a:t>Initial graph created by </a:t>
            </a:r>
            <a:r>
              <a:rPr lang="en-US" b="1" dirty="0">
                <a:solidFill>
                  <a:srgbClr val="7889FB"/>
                </a:solidFill>
              </a:rPr>
              <a:t>correlation clustering </a:t>
            </a:r>
          </a:p>
          <a:p>
            <a:pPr lvl="1"/>
            <a:r>
              <a:rPr lang="en-US" dirty="0"/>
              <a:t>Greedy update approach in polynomial time</a:t>
            </a:r>
          </a:p>
          <a:p>
            <a:pPr lvl="2"/>
            <a:r>
              <a:rPr lang="en-US" dirty="0"/>
              <a:t>Directly connect components from increment </a:t>
            </a:r>
            <a:r>
              <a:rPr lang="el-GR" dirty="0"/>
              <a:t>Δ</a:t>
            </a:r>
            <a:r>
              <a:rPr lang="en-US" dirty="0"/>
              <a:t>G into Q</a:t>
            </a:r>
          </a:p>
          <a:p>
            <a:pPr lvl="2"/>
            <a:r>
              <a:rPr lang="en-US" b="1" dirty="0">
                <a:solidFill>
                  <a:srgbClr val="7889FB"/>
                </a:solidFill>
              </a:rPr>
              <a:t>Merge</a:t>
            </a:r>
            <a:r>
              <a:rPr lang="en-US" dirty="0"/>
              <a:t> of </a:t>
            </a:r>
            <a:r>
              <a:rPr lang="en-US" b="1" dirty="0">
                <a:solidFill>
                  <a:schemeClr val="accent1"/>
                </a:solidFill>
              </a:rPr>
              <a:t>pairs of clusters</a:t>
            </a:r>
            <a:r>
              <a:rPr lang="en-US" dirty="0"/>
              <a:t> to obtain better result?</a:t>
            </a:r>
          </a:p>
          <a:p>
            <a:pPr lvl="2"/>
            <a:r>
              <a:rPr lang="en-US" b="1" dirty="0">
                <a:solidFill>
                  <a:srgbClr val="7889FB"/>
                </a:solidFill>
              </a:rPr>
              <a:t>Split</a:t>
            </a:r>
            <a:r>
              <a:rPr lang="en-US" dirty="0"/>
              <a:t> of </a:t>
            </a:r>
            <a:r>
              <a:rPr lang="en-US" b="1" dirty="0">
                <a:solidFill>
                  <a:schemeClr val="accent1"/>
                </a:solidFill>
              </a:rPr>
              <a:t>cluster into two</a:t>
            </a:r>
            <a:r>
              <a:rPr lang="en-US" dirty="0"/>
              <a:t> to obtain better result?</a:t>
            </a:r>
          </a:p>
          <a:p>
            <a:pPr lvl="2"/>
            <a:r>
              <a:rPr lang="en-US" b="1" dirty="0">
                <a:solidFill>
                  <a:srgbClr val="7889FB"/>
                </a:solidFill>
              </a:rPr>
              <a:t>Move</a:t>
            </a:r>
            <a:r>
              <a:rPr lang="en-US" dirty="0"/>
              <a:t> nodes </a:t>
            </a:r>
            <a:r>
              <a:rPr lang="en-US" b="1" dirty="0">
                <a:solidFill>
                  <a:schemeClr val="accent1"/>
                </a:solidFill>
              </a:rPr>
              <a:t>between two clusters</a:t>
            </a:r>
            <a:r>
              <a:rPr lang="en-US" dirty="0"/>
              <a:t> to obtain better result?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6900" y="1377931"/>
            <a:ext cx="26003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Anja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Gruenheid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Divesh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Srivastava: Incremental Record Linkage.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465" y="1432646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6324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Resolution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9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Concepts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Tools</a:t>
            </a:r>
          </a:p>
          <a:p>
            <a:r>
              <a:rPr lang="en-US" dirty="0">
                <a:solidFill>
                  <a:schemeClr val="tx1"/>
                </a:solidFill>
              </a:rPr>
              <a:t>Example Applications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Dedupe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Python library for data deduplication </a:t>
            </a:r>
            <a:r>
              <a:rPr lang="en-US" dirty="0"/>
              <a:t>(entity resolution)</a:t>
            </a:r>
          </a:p>
          <a:p>
            <a:pPr lvl="1"/>
            <a:r>
              <a:rPr lang="en-US" b="1" dirty="0"/>
              <a:t>By default:</a:t>
            </a:r>
            <a:r>
              <a:rPr lang="en-US" dirty="0"/>
              <a:t> logistic regression matching (and blocking)</a:t>
            </a:r>
          </a:p>
          <a:p>
            <a:pPr lvl="1"/>
            <a:endParaRPr lang="en-US" sz="700" dirty="0"/>
          </a:p>
          <a:p>
            <a:r>
              <a:rPr lang="en-US" dirty="0"/>
              <a:t>Example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Tools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9050" y="723900"/>
            <a:ext cx="517842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https://docs.dedupe.io/en/latest/API-documentation.html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https://dedupeio.github.io/dedupe-examples/docs/csv_example.html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29865" y="2502847"/>
            <a:ext cx="623887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fields = [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{'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field':'Site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name', 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type':'String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'},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{'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field':'Address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', 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type':'String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'}]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dedupe.Dedupe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(fields)</a:t>
            </a:r>
          </a:p>
          <a:p>
            <a:endParaRPr lang="en-US" sz="12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sample data and active learning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sample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(data, 15000)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consoleLabel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8263" y="3520196"/>
            <a:ext cx="271462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Do these records refer </a:t>
            </a:r>
            <a:b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to the same thing?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(y)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es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/ (n)o / </a:t>
            </a:r>
            <a:b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(u)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nsure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/ (f)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inished</a:t>
            </a:r>
            <a:endParaRPr lang="en-US" sz="1400" b="1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4614" y="4612878"/>
            <a:ext cx="65246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learn blocking rules and pairwise classifier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train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endParaRPr lang="en-US" sz="12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Obtain clusters as lists of (RIDs and confidence)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threshold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threshold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(data,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recall_weight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=1)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clustered_dupes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match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(data, threshold)</a:t>
            </a:r>
          </a:p>
        </p:txBody>
      </p:sp>
    </p:spTree>
    <p:extLst>
      <p:ext uri="{BB962C8B-B14F-4D97-AF65-F5344CB8AC3E}">
        <p14:creationId xmlns:p14="http://schemas.microsoft.com/office/powerpoint/2010/main" val="288877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Magellan (UW-Madison)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How-to guides for users</a:t>
            </a:r>
          </a:p>
          <a:p>
            <a:pPr lvl="1"/>
            <a:r>
              <a:rPr lang="en-US" dirty="0"/>
              <a:t>Tools for individual steps</a:t>
            </a:r>
            <a:br>
              <a:rPr lang="en-US" dirty="0"/>
            </a:br>
            <a:r>
              <a:rPr lang="en-US" dirty="0"/>
              <a:t>of </a:t>
            </a:r>
            <a:r>
              <a:rPr lang="en-US" b="1" dirty="0">
                <a:solidFill>
                  <a:schemeClr val="accent1"/>
                </a:solidFill>
              </a:rPr>
              <a:t>entire ER pipeline</a:t>
            </a:r>
          </a:p>
          <a:p>
            <a:pPr lvl="1"/>
            <a:r>
              <a:rPr lang="en-US" dirty="0"/>
              <a:t>Build on top of existing</a:t>
            </a:r>
            <a:br>
              <a:rPr lang="en-US" dirty="0"/>
            </a:br>
            <a:r>
              <a:rPr lang="en-US" dirty="0"/>
              <a:t>Python/big data stack</a:t>
            </a:r>
          </a:p>
          <a:p>
            <a:pPr lvl="1"/>
            <a:r>
              <a:rPr lang="en-US" dirty="0"/>
              <a:t>Scripting environment</a:t>
            </a:r>
            <a:br>
              <a:rPr lang="en-US" dirty="0"/>
            </a:br>
            <a:r>
              <a:rPr lang="en-US" dirty="0"/>
              <a:t>for power users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Tools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465" y="772287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562" y="1709368"/>
            <a:ext cx="4773392" cy="33674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1562" y="740087"/>
            <a:ext cx="26967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Pradap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Konda et al.: Magellan: Toward Building Entity Matching Management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77" y="4021192"/>
            <a:ext cx="3407286" cy="22636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83471" y="5358828"/>
            <a:ext cx="30956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Yash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Govind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Entity Matching Meets Data Science: A Progress Report from the Magellan Project.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465" y="5400262"/>
            <a:ext cx="4973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75377" y="5174162"/>
            <a:ext cx="5429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168584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SystemER</a:t>
            </a:r>
            <a:r>
              <a:rPr lang="en-US" dirty="0"/>
              <a:t> (IBM Research – </a:t>
            </a:r>
            <a:r>
              <a:rPr lang="en-US" dirty="0" err="1"/>
              <a:t>Almaden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Tools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10" y="1836559"/>
            <a:ext cx="8842549" cy="2502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201" y="4676775"/>
            <a:ext cx="5441950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DBLP.title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ACM.title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DBLP.year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ACM.year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jaccardSim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DBLP.authors,ACM.authors</a:t>
            </a:r>
            <a:r>
              <a:rPr lang="en-US" sz="1600" dirty="0">
                <a:latin typeface="Consolas" panose="020B0609020204030204" pitchFamily="49" charset="0"/>
              </a:rPr>
              <a:t>)&gt;0.1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jaccardSim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DBLP.venue,ACM.venue</a:t>
            </a:r>
            <a:r>
              <a:rPr lang="en-US" sz="1600" dirty="0">
                <a:latin typeface="Consolas" panose="020B0609020204030204" pitchFamily="49" charset="0"/>
              </a:rPr>
              <a:t>)&gt;0.1</a:t>
            </a:r>
          </a:p>
          <a:p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SamePaper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DBLP.id,ACM.id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3275" y="4457700"/>
            <a:ext cx="199072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Learns explainable ER rules (in HIL)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465" y="117742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19675" y="1147915"/>
            <a:ext cx="32861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[Kun Qian, Lucian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Popa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Prithviraj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Sen: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Human-in-the-loop System for Explainable Entity Resolution.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4525" y="5000625"/>
            <a:ext cx="2562225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[Mauricio A. Hernández, Georgia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Koutrika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Rajasekar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Krishnamurthy, Lucian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Popa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Ryan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Wisnesky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HIL: a high-level scripting language for entity integration.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053" y="5288220"/>
            <a:ext cx="49790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0566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BEER (Blocking for Effective Entity Resolution)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Tools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949" y="121182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67275" y="1154064"/>
            <a:ext cx="342900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Sainyam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Galhotra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Donatella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Firmani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Barna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Saha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Divesh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Srivastava: BEER: Blocking for Effective Entity Resolution,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5" y="1943802"/>
            <a:ext cx="8415349" cy="2850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" y="4804319"/>
            <a:ext cx="4278007" cy="1971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0" y="4845868"/>
            <a:ext cx="3431110" cy="19240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54200" y="1628100"/>
            <a:ext cx="29813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Feedback after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1% sample</a:t>
            </a:r>
          </a:p>
        </p:txBody>
      </p:sp>
    </p:spTree>
    <p:extLst>
      <p:ext uri="{BB962C8B-B14F-4D97-AF65-F5344CB8AC3E}">
        <p14:creationId xmlns:p14="http://schemas.microsoft.com/office/powerpoint/2010/main" val="11309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BrewER</a:t>
            </a:r>
            <a:r>
              <a:rPr lang="en-US" dirty="0"/>
              <a:t> (Entity Resolution On-Demand)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3655" y="1207643"/>
            <a:ext cx="493776" cy="67620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Tools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45024" y="1172919"/>
            <a:ext cx="3102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Giovanni Simonini, Luca Zecchini, Sonia Bergamaschi, Felix Naumann: Entity Resolution On-Demand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2022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" y="1104034"/>
            <a:ext cx="4349305" cy="4753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676" y="2772454"/>
            <a:ext cx="3169867" cy="113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79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54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Linkage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Distributed Entity Resolution on Apache Spark</a:t>
            </a:r>
          </a:p>
          <a:p>
            <a:pPr lvl="1"/>
            <a:r>
              <a:rPr lang="en-US" dirty="0" err="1"/>
              <a:t>Uni</a:t>
            </a:r>
            <a:r>
              <a:rPr lang="en-US" dirty="0"/>
              <a:t> Leipzig Benchmarks</a:t>
            </a:r>
          </a:p>
          <a:p>
            <a:r>
              <a:rPr lang="en-US" dirty="0"/>
              <a:t>Example 1: DBLP, ACM, Google Scholar Publications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(title, authors, venue, year)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Basic preprocessing via title capitalization,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How about leveraging the linked PDF papers?</a:t>
            </a:r>
            <a:endParaRPr lang="en-US" dirty="0">
              <a:solidFill>
                <a:srgbClr val="7889FB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Example 2: Amazon, Google Products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(name, description, manufacturer, price)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NLP for matching medium and long descriptions, e.g., word </a:t>
            </a:r>
            <a:r>
              <a:rPr lang="en-US" dirty="0" err="1">
                <a:solidFill>
                  <a:schemeClr val="tx1"/>
                </a:solidFill>
              </a:rPr>
              <a:t>embeddings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How about leveraging the product images (different angles)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SIGMOD Programming Contest 2022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Design blocking scheme for Notebooks specifications dataset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Example Applications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731403" y="2411026"/>
            <a:ext cx="33650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https://dbs.uni-leipzig.de/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research/projects/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object_matching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benchmark_datasets_for_entity_resolution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96075" y="3286125"/>
            <a:ext cx="222187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 practice: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multi-modal data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 engineering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5280" y="5709134"/>
            <a:ext cx="3700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https://dbgroup.ing.unimore.it/sigmod22contest/task.shtml?content=description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09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– </a:t>
            </a:r>
            <a:r>
              <a:rPr lang="en-US" dirty="0" err="1"/>
              <a:t>Autograding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1200" dirty="0"/>
          </a:p>
          <a:p>
            <a:r>
              <a:rPr lang="en-US" dirty="0"/>
              <a:t>Plagiarism Detection via Entity Resolution</a:t>
            </a:r>
          </a:p>
          <a:p>
            <a:pPr lvl="1"/>
            <a:r>
              <a:rPr lang="en-US" dirty="0">
                <a:hlinkClick r:id="rId2"/>
              </a:rPr>
              <a:t>https://issues.apache.org/jira/browse/SYSTEMDS-3191</a:t>
            </a:r>
            <a:r>
              <a:rPr lang="en-US" dirty="0"/>
              <a:t> </a:t>
            </a:r>
          </a:p>
          <a:p>
            <a:pPr lvl="1"/>
            <a:r>
              <a:rPr lang="en-US" b="0" dirty="0"/>
              <a:t> </a:t>
            </a:r>
            <a:r>
              <a:rPr lang="en-US" b="1" dirty="0"/>
              <a:t>Data preparation:</a:t>
            </a:r>
            <a:r>
              <a:rPr lang="en-US" dirty="0"/>
              <a:t> file names/properties, runtime, correctness</a:t>
            </a:r>
          </a:p>
          <a:p>
            <a:pPr lvl="1"/>
            <a:r>
              <a:rPr lang="en-US" b="1" dirty="0"/>
              <a:t>Blocking:</a:t>
            </a:r>
            <a:r>
              <a:rPr lang="en-US" b="0" dirty="0"/>
              <a:t> by programming language, results sets </a:t>
            </a:r>
          </a:p>
          <a:p>
            <a:pPr lvl="1"/>
            <a:r>
              <a:rPr lang="en-US" b="1" dirty="0"/>
              <a:t>Matching</a:t>
            </a:r>
          </a:p>
          <a:p>
            <a:pPr lvl="2"/>
            <a:r>
              <a:rPr lang="en-US" dirty="0"/>
              <a:t>Exact matches via basic diff + threshold</a:t>
            </a:r>
          </a:p>
          <a:p>
            <a:pPr lvl="2"/>
            <a:r>
              <a:rPr lang="en-US" dirty="0"/>
              <a:t>Code similarity via </a:t>
            </a:r>
            <a:r>
              <a:rPr lang="en-US" dirty="0" err="1"/>
              <a:t>SotA</a:t>
            </a:r>
            <a:r>
              <a:rPr lang="en-US" dirty="0"/>
              <a:t> </a:t>
            </a:r>
            <a:r>
              <a:rPr lang="en-US" dirty="0" err="1"/>
              <a:t>embeddings</a:t>
            </a:r>
            <a:endParaRPr lang="en-US" dirty="0"/>
          </a:p>
          <a:p>
            <a:pPr lvl="1"/>
            <a:r>
              <a:rPr lang="en-US" b="1" dirty="0"/>
              <a:t>Clustering</a:t>
            </a:r>
          </a:p>
          <a:p>
            <a:pPr lvl="2"/>
            <a:r>
              <a:rPr lang="en-US" dirty="0"/>
              <a:t>Connected components within each block (min sim threshold)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Example Applications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488" y="4721408"/>
            <a:ext cx="49646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29325" y="4564394"/>
            <a:ext cx="226304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Fangke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Ye et al: MISIM: An End-to-End Neural Code Similarity System.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arxiv.org/pdf/2006.05265.pdf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064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Concepts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Tools</a:t>
            </a:r>
          </a:p>
          <a:p>
            <a:r>
              <a:rPr lang="en-US" dirty="0"/>
              <a:t>Example Applications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chemeClr val="accent1"/>
                </a:solidFill>
              </a:rPr>
              <a:t>Data Integration Architectures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06 Data Cleaning and Data Fusion</a:t>
            </a:r>
            <a:r>
              <a:rPr lang="en-US" dirty="0"/>
              <a:t> [</a:t>
            </a:r>
            <a:r>
              <a:rPr lang="en-US"/>
              <a:t>Nov 22]</a:t>
            </a:r>
            <a:endParaRPr lang="en-US" dirty="0"/>
          </a:p>
        </p:txBody>
      </p:sp>
      <p:sp>
        <p:nvSpPr>
          <p:cNvPr id="2" name="Right Brace 1"/>
          <p:cNvSpPr/>
          <p:nvPr/>
        </p:nvSpPr>
        <p:spPr>
          <a:xfrm>
            <a:off x="5172075" y="1438275"/>
            <a:ext cx="180975" cy="124777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9750" y="1471705"/>
            <a:ext cx="270510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Fundamental Data Integration Technique,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lots of applications + remaining challenges</a:t>
            </a:r>
          </a:p>
        </p:txBody>
      </p:sp>
    </p:spTree>
    <p:extLst>
      <p:ext uri="{BB962C8B-B14F-4D97-AF65-F5344CB8AC3E}">
        <p14:creationId xmlns:p14="http://schemas.microsoft.com/office/powerpoint/2010/main" val="31545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8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Corrupted/Inconsistent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Heterogeneity of Data Sources</a:t>
            </a:r>
          </a:p>
          <a:p>
            <a:pPr lvl="1"/>
            <a:r>
              <a:rPr lang="en-US" dirty="0"/>
              <a:t>Update anomalies on </a:t>
            </a:r>
            <a:r>
              <a:rPr lang="en-US" dirty="0" err="1"/>
              <a:t>denormalized</a:t>
            </a:r>
            <a:r>
              <a:rPr lang="en-US" dirty="0"/>
              <a:t> data / eventual consistency</a:t>
            </a:r>
          </a:p>
          <a:p>
            <a:pPr lvl="1"/>
            <a:r>
              <a:rPr lang="en-US" dirty="0"/>
              <a:t>Changes of app/prep over time (US vs us)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/>
              <a:t>#2 Human Error</a:t>
            </a:r>
          </a:p>
          <a:p>
            <a:pPr lvl="1"/>
            <a:r>
              <a:rPr lang="en-US" dirty="0"/>
              <a:t>Errors in semi-manual data collection, laziness (see default values), bias</a:t>
            </a:r>
          </a:p>
          <a:p>
            <a:pPr lvl="1"/>
            <a:r>
              <a:rPr lang="en-US" dirty="0"/>
              <a:t>Errors in data labeling (especially if large-scale: crowd workers / users)</a:t>
            </a:r>
            <a:endParaRPr lang="en-US" sz="700" dirty="0"/>
          </a:p>
          <a:p>
            <a:r>
              <a:rPr lang="en-US" dirty="0"/>
              <a:t>#3 Measurement/Processing Errors</a:t>
            </a:r>
          </a:p>
          <a:p>
            <a:pPr lvl="1"/>
            <a:r>
              <a:rPr lang="en-US" dirty="0"/>
              <a:t>Unreliable HW/SW and measurement equipment (e.g., batteries)</a:t>
            </a:r>
          </a:p>
          <a:p>
            <a:pPr lvl="1"/>
            <a:r>
              <a:rPr lang="en-US" dirty="0"/>
              <a:t>Harsh environments (temperature, movement)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aging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120" y="5142155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86022" y="4441369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973556" y="5352222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9" name="Gerade Verbindung mit Pfeil 10"/>
          <p:cNvCxnSpPr/>
          <p:nvPr/>
        </p:nvCxnSpPr>
        <p:spPr bwMode="auto">
          <a:xfrm>
            <a:off x="6471138" y="5352222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536266" y="6434598"/>
            <a:ext cx="12660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3384" y="4446701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2621" y="4718118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Integrity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1363" y="4446701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128" y="4448377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0025" y="1539856"/>
            <a:ext cx="12192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Global Keys</a:t>
            </a:r>
          </a:p>
        </p:txBody>
      </p:sp>
    </p:spTree>
    <p:extLst>
      <p:ext uri="{BB962C8B-B14F-4D97-AF65-F5344CB8AC3E}">
        <p14:creationId xmlns:p14="http://schemas.microsoft.com/office/powerpoint/2010/main" val="8340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Entity Linking</a:t>
            </a:r>
          </a:p>
          <a:p>
            <a:pPr lvl="1"/>
            <a:r>
              <a:rPr lang="en-US" dirty="0"/>
              <a:t>“</a:t>
            </a:r>
            <a:r>
              <a:rPr lang="en-US" b="1" i="1" dirty="0">
                <a:solidFill>
                  <a:schemeClr val="accent1"/>
                </a:solidFill>
              </a:rPr>
              <a:t>Entity linking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is the problem of creating links among records </a:t>
            </a:r>
            <a:br>
              <a:rPr lang="en-US" dirty="0"/>
            </a:br>
            <a:r>
              <a:rPr lang="en-US" dirty="0"/>
              <a:t>representing real-world entities that are related in certain ways.”</a:t>
            </a:r>
          </a:p>
          <a:p>
            <a:pPr lvl="1"/>
            <a:r>
              <a:rPr lang="en-US" dirty="0"/>
              <a:t>“As an important special case, it includes </a:t>
            </a:r>
            <a:r>
              <a:rPr lang="en-US" b="1" dirty="0">
                <a:solidFill>
                  <a:schemeClr val="accent1"/>
                </a:solidFill>
              </a:rPr>
              <a:t>entity resolution</a:t>
            </a:r>
            <a:r>
              <a:rPr lang="en-US" dirty="0"/>
              <a:t>, which is </a:t>
            </a:r>
            <a:br>
              <a:rPr lang="en-US" dirty="0"/>
            </a:br>
            <a:r>
              <a:rPr lang="en-US" dirty="0"/>
              <a:t>the problem of </a:t>
            </a:r>
            <a:r>
              <a:rPr lang="en-US" b="1" dirty="0">
                <a:solidFill>
                  <a:srgbClr val="7889FB"/>
                </a:solidFill>
              </a:rPr>
              <a:t>identifying or linking duplicate entities</a:t>
            </a:r>
          </a:p>
          <a:p>
            <a:pPr lvl="1"/>
            <a:endParaRPr lang="en-US" sz="1000" dirty="0"/>
          </a:p>
          <a:p>
            <a:r>
              <a:rPr lang="en-US" dirty="0"/>
              <a:t>Other Terminology</a:t>
            </a:r>
          </a:p>
          <a:p>
            <a:pPr lvl="1"/>
            <a:r>
              <a:rPr lang="en-US" dirty="0"/>
              <a:t>Entity Linking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Entity Linkage, Record Linkage</a:t>
            </a:r>
          </a:p>
          <a:p>
            <a:pPr lvl="1"/>
            <a:r>
              <a:rPr lang="en-US" dirty="0"/>
              <a:t>Entity Resolution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Data Deduplication, Entity Matching</a:t>
            </a:r>
          </a:p>
          <a:p>
            <a:pPr lvl="1"/>
            <a:endParaRPr lang="en-US" sz="1000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Named entity recognition and disambiguation</a:t>
            </a:r>
          </a:p>
          <a:p>
            <a:pPr lvl="1"/>
            <a:r>
              <a:rPr lang="en-US" dirty="0"/>
              <a:t>Archiving, knowledge bases and graphs</a:t>
            </a:r>
          </a:p>
          <a:p>
            <a:pPr lvl="1"/>
            <a:r>
              <a:rPr lang="en-US" dirty="0"/>
              <a:t>Recommenders / social networks</a:t>
            </a:r>
          </a:p>
          <a:p>
            <a:pPr lvl="1"/>
            <a:r>
              <a:rPr lang="en-US" dirty="0"/>
              <a:t>Financial institutions (persons and legal entities)</a:t>
            </a:r>
          </a:p>
          <a:p>
            <a:pPr lvl="1"/>
            <a:r>
              <a:rPr lang="en-US" dirty="0"/>
              <a:t>Travel agencies, transportation, health care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8" name="Rectangle 7"/>
          <p:cNvSpPr/>
          <p:nvPr/>
        </p:nvSpPr>
        <p:spPr>
          <a:xfrm>
            <a:off x="6370718" y="4311134"/>
            <a:ext cx="25472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Barack Obama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Barack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Hussein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Obama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II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president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612" y="802533"/>
            <a:ext cx="47034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295775" y="742950"/>
            <a:ext cx="401562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[Douglas Burdick, Ronald Fagin,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Phokion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Kolaitis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Lucian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Popa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Wang-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Chiew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Tan: Expressive power of entity-linking frameworks.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Syst. Sci.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63248" y="5459977"/>
            <a:ext cx="21621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Barack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Michelle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married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7353300" y="3248025"/>
            <a:ext cx="219075" cy="733425"/>
          </a:xfrm>
          <a:prstGeom prst="rightBrac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58100" y="3371850"/>
            <a:ext cx="44767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6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40" y="3940682"/>
            <a:ext cx="1013963" cy="56759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453700" y="3969256"/>
            <a:ext cx="577589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 and Machine Learning: A Natural Synergy. Tutorials,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5428688"/>
            <a:ext cx="1012204" cy="567343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53701" y="5445631"/>
            <a:ext cx="53853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Ahmad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Samiei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John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Koumarelas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Master project seminar for Distributed Duplicate Detection. Seminar,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HPI WS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677" y="4694161"/>
            <a:ext cx="1014825" cy="54313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28876" y="4711799"/>
            <a:ext cx="580072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i-FI" sz="1400" dirty="0">
                <a:latin typeface="Calibri" panose="020F0502020204030204" pitchFamily="34" charset="0"/>
                <a:cs typeface="Calibri" panose="020F0502020204030204" pitchFamily="34" charset="0"/>
              </a:rPr>
              <a:t>Sairam Gurajada, Lucian Popa, Kun Qian, Prithviraj Sen: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Learning-Based Methods with Human in the Loop for Entity Resolution,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CIKM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0493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Entity Resolution</a:t>
            </a:r>
          </a:p>
          <a:p>
            <a:pPr lvl="1"/>
            <a:r>
              <a:rPr lang="en-US" dirty="0"/>
              <a:t>“Recognizing those records in two files which </a:t>
            </a:r>
            <a:br>
              <a:rPr lang="en-US" dirty="0"/>
            </a:br>
            <a:r>
              <a:rPr lang="en-US" dirty="0"/>
              <a:t>represent identical persons, objects, or events”</a:t>
            </a:r>
          </a:p>
          <a:p>
            <a:pPr lvl="1"/>
            <a:r>
              <a:rPr lang="en-US" dirty="0"/>
              <a:t>Given two data sets A and B </a:t>
            </a:r>
          </a:p>
          <a:p>
            <a:pPr lvl="1"/>
            <a:r>
              <a:rPr lang="en-US" dirty="0"/>
              <a:t>Decide for all pairs of records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 – </a:t>
            </a:r>
            <a:r>
              <a:rPr lang="en-US" dirty="0" err="1"/>
              <a:t>b</a:t>
            </a:r>
            <a:r>
              <a:rPr lang="en-US" baseline="-25000" dirty="0" err="1"/>
              <a:t>j</a:t>
            </a:r>
            <a:r>
              <a:rPr lang="en-US" dirty="0"/>
              <a:t> in A x B </a:t>
            </a:r>
            <a:br>
              <a:rPr lang="en-US" dirty="0"/>
            </a:br>
            <a:r>
              <a:rPr lang="en-US" dirty="0"/>
              <a:t>if match (</a:t>
            </a:r>
            <a:r>
              <a:rPr lang="en-US" b="1" dirty="0">
                <a:solidFill>
                  <a:srgbClr val="7889FB"/>
                </a:solidFill>
              </a:rPr>
              <a:t>link</a:t>
            </a:r>
            <a:r>
              <a:rPr lang="en-US" dirty="0"/>
              <a:t>), no match (</a:t>
            </a:r>
            <a:r>
              <a:rPr lang="en-US" b="1" dirty="0">
                <a:solidFill>
                  <a:srgbClr val="7889FB"/>
                </a:solidFill>
              </a:rPr>
              <a:t>non-link</a:t>
            </a:r>
            <a:r>
              <a:rPr lang="en-US" dirty="0"/>
              <a:t>), or not enough evidence (</a:t>
            </a:r>
            <a:r>
              <a:rPr lang="en-US" b="1" dirty="0">
                <a:solidFill>
                  <a:srgbClr val="7889FB"/>
                </a:solidFill>
              </a:rPr>
              <a:t>possible-link</a:t>
            </a:r>
            <a:r>
              <a:rPr lang="en-US" dirty="0"/>
              <a:t>)</a:t>
            </a:r>
          </a:p>
          <a:p>
            <a:pPr lvl="1"/>
            <a:endParaRPr lang="en-US" sz="1000" dirty="0"/>
          </a:p>
          <a:p>
            <a:r>
              <a:rPr lang="en-US" dirty="0"/>
              <a:t>Naïve Deduplication</a:t>
            </a:r>
          </a:p>
          <a:p>
            <a:pPr lvl="1"/>
            <a:r>
              <a:rPr lang="en-US" dirty="0"/>
              <a:t>UNION DISTINCT via hash </a:t>
            </a:r>
            <a:br>
              <a:rPr lang="en-US" dirty="0"/>
            </a:br>
            <a:r>
              <a:rPr lang="en-US" dirty="0"/>
              <a:t>group-by or sort group-by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Problem:</a:t>
            </a:r>
            <a:r>
              <a:rPr lang="en-US" dirty="0"/>
              <a:t> only exact matches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/>
              <a:t>Similarity Measures</a:t>
            </a:r>
          </a:p>
          <a:p>
            <a:pPr lvl="1"/>
            <a:r>
              <a:rPr lang="en-US" dirty="0"/>
              <a:t>Token-based: e.g., </a:t>
            </a:r>
            <a:r>
              <a:rPr lang="en-US" dirty="0" err="1"/>
              <a:t>Jaccard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J(A,B) = (A </a:t>
            </a:r>
            <a:r>
              <a:rPr lang="de-DE" dirty="0">
                <a:solidFill>
                  <a:schemeClr val="tx1"/>
                </a:solidFill>
                <a:sym typeface="Symbol"/>
              </a:rPr>
              <a:t> B) / (A </a:t>
            </a:r>
            <a:r>
              <a:rPr lang="en-US" dirty="0">
                <a:solidFill>
                  <a:schemeClr val="tx1"/>
                </a:solidFill>
              </a:rPr>
              <a:t> B)</a:t>
            </a:r>
          </a:p>
          <a:p>
            <a:pPr lvl="1"/>
            <a:r>
              <a:rPr lang="en-US" dirty="0"/>
              <a:t>Edit-based: e.g., </a:t>
            </a:r>
            <a:r>
              <a:rPr lang="en-US" dirty="0" err="1"/>
              <a:t>Levenshtein</a:t>
            </a:r>
            <a:r>
              <a:rPr lang="en-US" dirty="0"/>
              <a:t> lev(A,B) </a:t>
            </a:r>
            <a:r>
              <a:rPr lang="en-US" dirty="0">
                <a:sym typeface="Wingdings" panose="05000000000000000000" pitchFamily="2" charset="2"/>
              </a:rPr>
              <a:t> min(replace, insert, delete)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Phonetic similarity (e.g., </a:t>
            </a:r>
            <a:r>
              <a:rPr lang="en-US" dirty="0" err="1">
                <a:sym typeface="Wingdings" panose="05000000000000000000" pitchFamily="2" charset="2"/>
              </a:rPr>
              <a:t>soundex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metaphone</a:t>
            </a:r>
            <a:r>
              <a:rPr lang="en-US" dirty="0">
                <a:sym typeface="Wingdings" panose="05000000000000000000" pitchFamily="2" charset="2"/>
              </a:rPr>
              <a:t>),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Python lib Jellyfish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703" y="164279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886451" y="1496020"/>
            <a:ext cx="240768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[Ivan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Fellegi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Sunter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Theory for Record Linkage, J. American. Statistical Assoc.,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pp. 1183-1210,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27521"/>
              </p:ext>
            </p:extLst>
          </p:nvPr>
        </p:nvGraphicFramePr>
        <p:xfrm>
          <a:off x="4524374" y="3412673"/>
          <a:ext cx="446978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6">
                  <a:extLst>
                    <a:ext uri="{9D8B030D-6E8A-4147-A177-3AD203B41FA5}">
                      <a16:colId xmlns:a16="http://schemas.microsoft.com/office/drawing/2014/main" val="3536421524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906493585"/>
                    </a:ext>
                  </a:extLst>
                </a:gridCol>
                <a:gridCol w="1456859">
                  <a:extLst>
                    <a:ext uri="{9D8B030D-6E8A-4147-A177-3AD203B41FA5}">
                      <a16:colId xmlns:a16="http://schemas.microsoft.com/office/drawing/2014/main" val="4166038070"/>
                    </a:ext>
                  </a:extLst>
                </a:gridCol>
                <a:gridCol w="1117445">
                  <a:extLst>
                    <a:ext uri="{9D8B030D-6E8A-4147-A177-3AD203B41FA5}">
                      <a16:colId xmlns:a16="http://schemas.microsoft.com/office/drawing/2014/main" val="283633695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Department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890843829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Shafaq Siddiqui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Lecturer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Sukkur IBA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18018291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Shafaq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Siddiqi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Graz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CSBME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75303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18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Resolution Pipeline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5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973" y="1191897"/>
            <a:ext cx="1119934" cy="11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evron 5"/>
          <p:cNvSpPr/>
          <p:nvPr/>
        </p:nvSpPr>
        <p:spPr>
          <a:xfrm>
            <a:off x="819048" y="2686376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Data</a:t>
            </a:r>
          </a:p>
        </p:txBody>
      </p:sp>
      <p:sp>
        <p:nvSpPr>
          <p:cNvPr id="7" name="Chevron 6"/>
          <p:cNvSpPr/>
          <p:nvPr/>
        </p:nvSpPr>
        <p:spPr>
          <a:xfrm>
            <a:off x="2962146" y="2686376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Blocking/Sorting</a:t>
            </a:r>
          </a:p>
        </p:txBody>
      </p:sp>
      <p:sp>
        <p:nvSpPr>
          <p:cNvPr id="8" name="Chevron 7"/>
          <p:cNvSpPr/>
          <p:nvPr/>
        </p:nvSpPr>
        <p:spPr>
          <a:xfrm>
            <a:off x="5085580" y="2690720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</a:p>
        </p:txBody>
      </p:sp>
      <p:cxnSp>
        <p:nvCxnSpPr>
          <p:cNvPr id="10" name="Straight Arrow Connector 9"/>
          <p:cNvCxnSpPr>
            <a:stCxn id="5" idx="2"/>
            <a:endCxn id="7" idx="0"/>
          </p:cNvCxnSpPr>
          <p:nvPr/>
        </p:nvCxnSpPr>
        <p:spPr>
          <a:xfrm flipH="1">
            <a:off x="3650456" y="2311831"/>
            <a:ext cx="1179484" cy="3745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2939" y="2870307"/>
            <a:ext cx="473947" cy="616875"/>
            <a:chOff x="180871" y="5004080"/>
            <a:chExt cx="473947" cy="616875"/>
          </a:xfrm>
        </p:grpSpPr>
        <p:sp>
          <p:nvSpPr>
            <p:cNvPr id="14" name="Folded Corner 13"/>
            <p:cNvSpPr/>
            <p:nvPr/>
          </p:nvSpPr>
          <p:spPr>
            <a:xfrm>
              <a:off x="180871" y="5004080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olded Corner 14"/>
            <p:cNvSpPr/>
            <p:nvPr/>
          </p:nvSpPr>
          <p:spPr>
            <a:xfrm>
              <a:off x="252884" y="5066046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Chevron 46"/>
          <p:cNvSpPr/>
          <p:nvPr/>
        </p:nvSpPr>
        <p:spPr>
          <a:xfrm>
            <a:off x="7218845" y="2686376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Clustering</a:t>
            </a:r>
          </a:p>
        </p:txBody>
      </p:sp>
      <p:cxnSp>
        <p:nvCxnSpPr>
          <p:cNvPr id="50" name="Straight Arrow Connector 49"/>
          <p:cNvCxnSpPr>
            <a:endCxn id="6" idx="0"/>
          </p:cNvCxnSpPr>
          <p:nvPr/>
        </p:nvCxnSpPr>
        <p:spPr>
          <a:xfrm flipH="1">
            <a:off x="1507358" y="2311831"/>
            <a:ext cx="3293087" cy="3745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" idx="2"/>
            <a:endCxn id="8" idx="0"/>
          </p:cNvCxnSpPr>
          <p:nvPr/>
        </p:nvCxnSpPr>
        <p:spPr>
          <a:xfrm>
            <a:off x="4829940" y="2311831"/>
            <a:ext cx="943950" cy="3788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" idx="2"/>
            <a:endCxn id="47" idx="0"/>
          </p:cNvCxnSpPr>
          <p:nvPr/>
        </p:nvCxnSpPr>
        <p:spPr>
          <a:xfrm>
            <a:off x="4829940" y="2311831"/>
            <a:ext cx="3077215" cy="3745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824576" y="4285906"/>
            <a:ext cx="1278495" cy="1141228"/>
            <a:chOff x="824576" y="4285906"/>
            <a:chExt cx="1278495" cy="1141228"/>
          </a:xfrm>
        </p:grpSpPr>
        <p:sp>
          <p:nvSpPr>
            <p:cNvPr id="61" name="Rechteck 29"/>
            <p:cNvSpPr/>
            <p:nvPr/>
          </p:nvSpPr>
          <p:spPr>
            <a:xfrm>
              <a:off x="824576" y="429178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62" name="Rechteck 29"/>
            <p:cNvSpPr/>
            <p:nvPr/>
          </p:nvSpPr>
          <p:spPr>
            <a:xfrm>
              <a:off x="824576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63" name="Rechteck 29"/>
            <p:cNvSpPr/>
            <p:nvPr/>
          </p:nvSpPr>
          <p:spPr>
            <a:xfrm>
              <a:off x="1271945" y="428608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64" name="Rechteck 29"/>
            <p:cNvSpPr/>
            <p:nvPr/>
          </p:nvSpPr>
          <p:spPr>
            <a:xfrm>
              <a:off x="1719314" y="428590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65" name="Rechteck 29"/>
            <p:cNvSpPr/>
            <p:nvPr/>
          </p:nvSpPr>
          <p:spPr>
            <a:xfrm>
              <a:off x="1273945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66" name="Rechteck 29"/>
            <p:cNvSpPr/>
            <p:nvPr/>
          </p:nvSpPr>
          <p:spPr>
            <a:xfrm>
              <a:off x="1719314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67" name="Rechteck 29"/>
            <p:cNvSpPr/>
            <p:nvPr/>
          </p:nvSpPr>
          <p:spPr>
            <a:xfrm>
              <a:off x="825980" y="509310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68" name="Rechteck 29"/>
            <p:cNvSpPr/>
            <p:nvPr/>
          </p:nvSpPr>
          <p:spPr>
            <a:xfrm>
              <a:off x="1273945" y="50969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871019" y="4063664"/>
            <a:ext cx="1868822" cy="2170440"/>
            <a:chOff x="2871019" y="4063664"/>
            <a:chExt cx="1868822" cy="2170440"/>
          </a:xfrm>
        </p:grpSpPr>
        <p:sp>
          <p:nvSpPr>
            <p:cNvPr id="69" name="Rechteck 29"/>
            <p:cNvSpPr/>
            <p:nvPr/>
          </p:nvSpPr>
          <p:spPr>
            <a:xfrm>
              <a:off x="3107067" y="429178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70" name="Rechteck 29"/>
            <p:cNvSpPr/>
            <p:nvPr/>
          </p:nvSpPr>
          <p:spPr>
            <a:xfrm>
              <a:off x="3583053" y="40862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71" name="Rechteck 29"/>
            <p:cNvSpPr/>
            <p:nvPr/>
          </p:nvSpPr>
          <p:spPr>
            <a:xfrm>
              <a:off x="3646440" y="479244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72" name="Rechteck 29"/>
            <p:cNvSpPr/>
            <p:nvPr/>
          </p:nvSpPr>
          <p:spPr>
            <a:xfrm>
              <a:off x="4065790" y="504601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73" name="Rechteck 29"/>
            <p:cNvSpPr/>
            <p:nvPr/>
          </p:nvSpPr>
          <p:spPr>
            <a:xfrm>
              <a:off x="3086746" y="562093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74" name="Rechteck 29"/>
            <p:cNvSpPr/>
            <p:nvPr/>
          </p:nvSpPr>
          <p:spPr>
            <a:xfrm>
              <a:off x="4085454" y="56602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75" name="Rechteck 29"/>
            <p:cNvSpPr/>
            <p:nvPr/>
          </p:nvSpPr>
          <p:spPr>
            <a:xfrm>
              <a:off x="4136691" y="46470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76" name="Rechteck 29"/>
            <p:cNvSpPr/>
            <p:nvPr/>
          </p:nvSpPr>
          <p:spPr>
            <a:xfrm>
              <a:off x="3593184" y="583931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2871019" y="5453785"/>
              <a:ext cx="1777248" cy="780319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574027" y="4523541"/>
              <a:ext cx="1165814" cy="928897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rot="20338249">
              <a:off x="2872354" y="4063664"/>
              <a:ext cx="1335312" cy="564822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185936" y="4091190"/>
            <a:ext cx="1453366" cy="2083196"/>
            <a:chOff x="5185936" y="4091190"/>
            <a:chExt cx="1453366" cy="2083196"/>
          </a:xfrm>
        </p:grpSpPr>
        <p:sp>
          <p:nvSpPr>
            <p:cNvPr id="88" name="Rechteck 29"/>
            <p:cNvSpPr/>
            <p:nvPr/>
          </p:nvSpPr>
          <p:spPr>
            <a:xfrm>
              <a:off x="5206257" y="429669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89" name="Rechteck 29"/>
            <p:cNvSpPr/>
            <p:nvPr/>
          </p:nvSpPr>
          <p:spPr>
            <a:xfrm>
              <a:off x="5731403" y="409119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90" name="Rechteck 29"/>
            <p:cNvSpPr/>
            <p:nvPr/>
          </p:nvSpPr>
          <p:spPr>
            <a:xfrm>
              <a:off x="5686635" y="47678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91" name="Rechteck 29"/>
            <p:cNvSpPr/>
            <p:nvPr/>
          </p:nvSpPr>
          <p:spPr>
            <a:xfrm>
              <a:off x="6164980" y="50509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92" name="Rechteck 29"/>
            <p:cNvSpPr/>
            <p:nvPr/>
          </p:nvSpPr>
          <p:spPr>
            <a:xfrm>
              <a:off x="5185936" y="5625849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93" name="Rechteck 29"/>
            <p:cNvSpPr/>
            <p:nvPr/>
          </p:nvSpPr>
          <p:spPr>
            <a:xfrm>
              <a:off x="6184644" y="566517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94" name="Rechteck 29"/>
            <p:cNvSpPr/>
            <p:nvPr/>
          </p:nvSpPr>
          <p:spPr>
            <a:xfrm>
              <a:off x="6255545" y="465194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95" name="Rechteck 29"/>
            <p:cNvSpPr/>
            <p:nvPr/>
          </p:nvSpPr>
          <p:spPr>
            <a:xfrm>
              <a:off x="5692374" y="584422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cxnSp>
          <p:nvCxnSpPr>
            <p:cNvPr id="97" name="Straight Connector 96"/>
            <p:cNvCxnSpPr>
              <a:stCxn id="88" idx="3"/>
              <a:endCxn id="89" idx="1"/>
            </p:cNvCxnSpPr>
            <p:nvPr/>
          </p:nvCxnSpPr>
          <p:spPr>
            <a:xfrm flipV="1">
              <a:off x="5590014" y="4256269"/>
              <a:ext cx="141389" cy="205505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0" idx="3"/>
              <a:endCxn id="94" idx="1"/>
            </p:cNvCxnSpPr>
            <p:nvPr/>
          </p:nvCxnSpPr>
          <p:spPr>
            <a:xfrm flipV="1">
              <a:off x="6070392" y="4817024"/>
              <a:ext cx="185153" cy="115918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3" idx="1"/>
              <a:endCxn id="95" idx="3"/>
            </p:cNvCxnSpPr>
            <p:nvPr/>
          </p:nvCxnSpPr>
          <p:spPr>
            <a:xfrm flipH="1">
              <a:off x="6076131" y="5830256"/>
              <a:ext cx="108513" cy="179051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2" idx="3"/>
              <a:endCxn id="95" idx="1"/>
            </p:cNvCxnSpPr>
            <p:nvPr/>
          </p:nvCxnSpPr>
          <p:spPr>
            <a:xfrm>
              <a:off x="5569693" y="5790928"/>
              <a:ext cx="122681" cy="218379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7553245" y="4072140"/>
            <a:ext cx="1431384" cy="2046984"/>
            <a:chOff x="7553245" y="4072140"/>
            <a:chExt cx="1431384" cy="2046984"/>
          </a:xfrm>
        </p:grpSpPr>
        <p:grpSp>
          <p:nvGrpSpPr>
            <p:cNvPr id="115" name="Group 114"/>
            <p:cNvGrpSpPr/>
            <p:nvPr/>
          </p:nvGrpSpPr>
          <p:grpSpPr>
            <a:xfrm>
              <a:off x="7553245" y="4086276"/>
              <a:ext cx="383760" cy="2029896"/>
              <a:chOff x="7896145" y="4086276"/>
              <a:chExt cx="383760" cy="2029896"/>
            </a:xfrm>
          </p:grpSpPr>
          <p:sp>
            <p:nvSpPr>
              <p:cNvPr id="108" name="Rechteck 29"/>
              <p:cNvSpPr/>
              <p:nvPr/>
            </p:nvSpPr>
            <p:spPr>
              <a:xfrm>
                <a:off x="7896145" y="4086276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09" name="Rechteck 29"/>
              <p:cNvSpPr/>
              <p:nvPr/>
            </p:nvSpPr>
            <p:spPr>
              <a:xfrm>
                <a:off x="7896146" y="4664627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10" name="Rechteck 29"/>
              <p:cNvSpPr/>
              <p:nvPr/>
            </p:nvSpPr>
            <p:spPr>
              <a:xfrm>
                <a:off x="7896147" y="509310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11" name="Rechteck 29"/>
              <p:cNvSpPr/>
              <p:nvPr/>
            </p:nvSpPr>
            <p:spPr>
              <a:xfrm>
                <a:off x="7896148" y="578601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7994155" y="40721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r1, r4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003680" y="46436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r2, r7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003680" y="50627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r3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003680" y="57485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r5, r6, r8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50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Linking Approaches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6" y="1916368"/>
            <a:ext cx="8906399" cy="3901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845" y="1863474"/>
            <a:ext cx="98010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911276" y="1086938"/>
            <a:ext cx="300667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 and Machine Learning: A Natural Synergy.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29291402"/>
      </p:ext>
    </p:extLst>
  </p:cSld>
  <p:clrMapOvr>
    <a:masterClrMapping/>
  </p:clrMapOvr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28820</TotalTime>
  <Words>2704</Words>
  <Application>Microsoft Office PowerPoint</Application>
  <PresentationFormat>On-screen Show (4:3)</PresentationFormat>
  <Paragraphs>462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Consolas</vt:lpstr>
      <vt:lpstr>Symbol</vt:lpstr>
      <vt:lpstr>Wingdings</vt:lpstr>
      <vt:lpstr>TU Graz Standard</vt:lpstr>
      <vt:lpstr>Data Integration and Large Scale Analysis 05 Entity Linking and Deduplication</vt:lpstr>
      <vt:lpstr>Agenda</vt:lpstr>
      <vt:lpstr>Motivation and Terminology</vt:lpstr>
      <vt:lpstr>Recap: Corrupted/Inconsistent Data</vt:lpstr>
      <vt:lpstr>Terminology</vt:lpstr>
      <vt:lpstr>Entity Resolution Concepts</vt:lpstr>
      <vt:lpstr>Problem Formulation</vt:lpstr>
      <vt:lpstr>Entity Resolution Pipeline</vt:lpstr>
      <vt:lpstr>Entity Linking Approaches</vt:lpstr>
      <vt:lpstr>Step 1: Data Preparation</vt:lpstr>
      <vt:lpstr>Step 2: Blocking and Sorting</vt:lpstr>
      <vt:lpstr>Step 2: Blocking, cont.</vt:lpstr>
      <vt:lpstr>Step 2: Blocking, cont.</vt:lpstr>
      <vt:lpstr>Step 3: Matching</vt:lpstr>
      <vt:lpstr>Step 3: Matching, cont. </vt:lpstr>
      <vt:lpstr>Step 3: Matching, cont.</vt:lpstr>
      <vt:lpstr>Step 4: Clustering</vt:lpstr>
      <vt:lpstr>Incremental Data Deduplication</vt:lpstr>
      <vt:lpstr>Entity Resolution Tools</vt:lpstr>
      <vt:lpstr>Python Dedupe</vt:lpstr>
      <vt:lpstr>Magellan (UW-Madison)</vt:lpstr>
      <vt:lpstr>SystemER (IBM Research – Almaden)</vt:lpstr>
      <vt:lpstr>BEER (Blocking for Effective Entity Resolution)</vt:lpstr>
      <vt:lpstr>BrewER (Entity Resolution On-Demand)</vt:lpstr>
      <vt:lpstr>Example Applications</vt:lpstr>
      <vt:lpstr>Record Linkage</vt:lpstr>
      <vt:lpstr>Data Management – Autograding 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- 05 Entity Linking and Deduplication</dc:title>
  <dc:subject/>
  <dc:creator>Shafaq Siddiqi</dc:creator>
  <cp:keywords/>
  <dc:description/>
  <cp:lastModifiedBy>Siddiqi, Shafaq</cp:lastModifiedBy>
  <cp:revision>982</cp:revision>
  <cp:lastPrinted>2019-03-11T22:00:16Z</cp:lastPrinted>
  <dcterms:created xsi:type="dcterms:W3CDTF">2018-07-12T06:39:10Z</dcterms:created>
  <dcterms:modified xsi:type="dcterms:W3CDTF">2024-11-15T12:46:06Z</dcterms:modified>
  <cp:category/>
</cp:coreProperties>
</file>