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289" r:id="rId3"/>
    <p:sldId id="397" r:id="rId4"/>
    <p:sldId id="494" r:id="rId5"/>
    <p:sldId id="532" r:id="rId6"/>
    <p:sldId id="497" r:id="rId7"/>
    <p:sldId id="503" r:id="rId8"/>
    <p:sldId id="498" r:id="rId9"/>
    <p:sldId id="500" r:id="rId10"/>
    <p:sldId id="505" r:id="rId11"/>
    <p:sldId id="538" r:id="rId12"/>
    <p:sldId id="502" r:id="rId13"/>
    <p:sldId id="506" r:id="rId14"/>
    <p:sldId id="533" r:id="rId15"/>
    <p:sldId id="511" r:id="rId16"/>
    <p:sldId id="534" r:id="rId17"/>
    <p:sldId id="516" r:id="rId18"/>
    <p:sldId id="515" r:id="rId19"/>
    <p:sldId id="552" r:id="rId20"/>
    <p:sldId id="522" r:id="rId21"/>
    <p:sldId id="523" r:id="rId22"/>
    <p:sldId id="521" r:id="rId23"/>
    <p:sldId id="509" r:id="rId24"/>
    <p:sldId id="524" r:id="rId25"/>
    <p:sldId id="553" r:id="rId26"/>
    <p:sldId id="514" r:id="rId27"/>
    <p:sldId id="526" r:id="rId28"/>
    <p:sldId id="527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466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FFC9D8"/>
    <a:srgbClr val="FE7AA0"/>
    <a:srgbClr val="B5BEFD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014" autoAdjust="0"/>
    <p:restoredTop sz="93074" autoAdjust="0"/>
  </p:normalViewPr>
  <p:slideViewPr>
    <p:cSldViewPr snapToGrid="0" snapToObjects="1">
      <p:cViewPr varScale="1">
        <p:scale>
          <a:sx n="136" d="100"/>
          <a:sy n="136" d="100"/>
        </p:scale>
        <p:origin x="111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22.11.2024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22.11.2024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48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Coverage analysis search coverage in slicing paper</a:t>
            </a:r>
          </a:p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59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289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40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to Models</a:t>
            </a:r>
            <a:r>
              <a:rPr lang="en-US" baseline="0" dirty="0"/>
              <a:t> and Back DEEM workshop see if u can extend TFDV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73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9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43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48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Coverage analysis search coverage in slicing paper</a:t>
            </a:r>
          </a:p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91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DAT.B32UF 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Data Cleaning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2024/25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DAT.B32UF 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06 Data Cleaning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2024/25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smmat.com/posts/2016-05-08-simpsons-paradox-berkeley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facta.com/blog/trifacta-for-data-quality-introducing-smart-cleaning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b="1" dirty="0"/>
              <a:t>Data Integration and Large Scale Analysis</a:t>
            </a:r>
            <a:br>
              <a:rPr lang="de-DE" b="1" dirty="0"/>
            </a:br>
            <a:r>
              <a:rPr lang="de-DE" sz="3400" b="1" dirty="0"/>
              <a:t>06 Data Cleaning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  <a:endParaRPr lang="en-GB" b="1" u="sng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22,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10719C-60BD-62DD-A237-41887F6785EC}"/>
              </a:ext>
            </a:extLst>
          </p:cNvPr>
          <p:cNvSpPr txBox="1"/>
          <p:nvPr/>
        </p:nvSpPr>
        <p:spPr>
          <a:xfrm>
            <a:off x="140831" y="46940"/>
            <a:ext cx="282731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  <a:endParaRPr lang="en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6384" y="1640443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375335"/>
            <a:ext cx="2601017" cy="385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41" y="1762125"/>
            <a:ext cx="1277508" cy="3462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5" y="84204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68436" y="3095426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023" y="657996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903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Provides functions for stats computation, </a:t>
            </a:r>
            <a:br>
              <a:rPr lang="en-US" dirty="0"/>
            </a:br>
            <a:r>
              <a:rPr lang="en-US" dirty="0"/>
              <a:t>validation checks and anomaly detection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4760" y="1395490"/>
            <a:ext cx="132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7976" y="657996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8" t="9582" r="1164"/>
          <a:stretch/>
        </p:blipFill>
        <p:spPr>
          <a:xfrm>
            <a:off x="589280" y="2814320"/>
            <a:ext cx="8229600" cy="343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51" y="699301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4208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Normalization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</a:t>
            </a:r>
            <a:br>
              <a:rPr lang="en-US" dirty="0"/>
            </a:br>
            <a:r>
              <a:rPr lang="en-US" dirty="0"/>
              <a:t>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</a:t>
            </a:r>
          </a:p>
          <a:p>
            <a:pPr lvl="1"/>
            <a:r>
              <a:rPr lang="en-US" dirty="0"/>
              <a:t>Awareness of </a:t>
            </a:r>
            <a:r>
              <a:rPr lang="en-US" dirty="0" err="1"/>
              <a:t>NaNs</a:t>
            </a:r>
            <a:endParaRPr lang="en-US" dirty="0"/>
          </a:p>
          <a:p>
            <a:pPr lvl="1"/>
            <a:r>
              <a:rPr lang="en-US" dirty="0"/>
              <a:t>Batch normalization in DNN: standardization of activations</a:t>
            </a:r>
          </a:p>
          <a:p>
            <a:pPr lvl="1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Aka min-max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885" y="1408780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9678" y="2225028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1613" y="3964714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</p:spTree>
    <p:extLst>
      <p:ext uri="{BB962C8B-B14F-4D97-AF65-F5344CB8AC3E}">
        <p14:creationId xmlns:p14="http://schemas.microsoft.com/office/powerpoint/2010/main" val="2736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r>
                  <a:rPr lang="en-US" dirty="0"/>
                  <a:t>Quantiles / </a:t>
                </a:r>
                <a:r>
                  <a:rPr lang="en-US" dirty="0" err="1"/>
                  <a:t>std</a:t>
                </a:r>
                <a:r>
                  <a:rPr lang="en-US" dirty="0"/>
                  <a:t>-dev</a:t>
                </a:r>
              </a:p>
              <a:p>
                <a:pPr marL="457200" lvl="1" indent="0">
                  <a:buNone/>
                </a:pP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</a:t>
                </a:r>
                <a:br>
                  <a:rPr lang="en-US" dirty="0"/>
                </a:br>
                <a:r>
                  <a:rPr lang="en-US" dirty="0"/>
                  <a:t>from Mean</a:t>
                </a:r>
              </a:p>
              <a:p>
                <a:endParaRPr lang="en-US" dirty="0"/>
              </a:p>
              <a:p>
                <a:pPr lvl="1"/>
                <a:endParaRPr lang="en-US" sz="7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799" y="1311256"/>
                <a:ext cx="8196170" cy="4941101"/>
              </a:xfrm>
              <a:blipFill>
                <a:blip r:embed="rId3"/>
                <a:stretch>
                  <a:fillRect l="-669" t="-617" b="-8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714" y="2357855"/>
            <a:ext cx="5144754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X);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Y);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389" y="4498363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32778"/>
          <a:stretch/>
        </p:blipFill>
        <p:spPr>
          <a:xfrm>
            <a:off x="6620736" y="591668"/>
            <a:ext cx="2297218" cy="1495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7049" y="2082862"/>
            <a:ext cx="20694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3599" y="5716906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9344" y="3895281"/>
            <a:ext cx="1264123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</p:txBody>
      </p:sp>
    </p:spTree>
    <p:extLst>
      <p:ext uri="{BB962C8B-B14F-4D97-AF65-F5344CB8AC3E}">
        <p14:creationId xmlns:p14="http://schemas.microsoft.com/office/powerpoint/2010/main" val="9780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outlierByIQR</a:t>
            </a:r>
            <a:endParaRPr lang="en-US" dirty="0"/>
          </a:p>
          <a:p>
            <a:pPr lvl="1"/>
            <a:r>
              <a:rPr lang="en-US" dirty="0"/>
              <a:t>less than Q1 – ( </a:t>
            </a:r>
            <a:r>
              <a:rPr lang="en-US" dirty="0" err="1"/>
              <a:t>k×IQR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Q3 + ( </a:t>
            </a:r>
            <a:r>
              <a:rPr lang="en-US" dirty="0" err="1"/>
              <a:t>k×IQR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outlierBySd</a:t>
            </a:r>
            <a:endParaRPr lang="en-US" dirty="0"/>
          </a:p>
          <a:p>
            <a:pPr lvl="1"/>
            <a:r>
              <a:rPr lang="en-US" dirty="0"/>
              <a:t>less than mean – ( </a:t>
            </a:r>
            <a:r>
              <a:rPr lang="en-US" dirty="0" err="1"/>
              <a:t>k×stdev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mean + ( </a:t>
            </a:r>
            <a:r>
              <a:rPr lang="en-US" dirty="0" err="1"/>
              <a:t>k×stdev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Methods for Handling Outliers</a:t>
            </a:r>
          </a:p>
          <a:p>
            <a:pPr lvl="1"/>
            <a:r>
              <a:rPr lang="en-US" dirty="0"/>
              <a:t>Replace outliers with default values (constants or mean/median/mode)</a:t>
            </a:r>
          </a:p>
          <a:p>
            <a:pPr lvl="1"/>
            <a:r>
              <a:rPr lang="en-US" dirty="0"/>
              <a:t>Update outliers as missing values </a:t>
            </a:r>
          </a:p>
          <a:p>
            <a:pPr lvl="1"/>
            <a:r>
              <a:rPr lang="en-US" dirty="0"/>
              <a:t>Data clipping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sz="7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39837" y="1370931"/>
            <a:ext cx="3042050" cy="978350"/>
            <a:chOff x="5802230" y="1729312"/>
            <a:chExt cx="3304465" cy="1002613"/>
          </a:xfrm>
        </p:grpSpPr>
        <p:sp>
          <p:nvSpPr>
            <p:cNvPr id="14" name="Rectangle 13"/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0"/>
              <a:endCxn id="14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30" name="Left Bracket 29"/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786850" y="2651592"/>
            <a:ext cx="2956560" cy="1447127"/>
            <a:chOff x="6131733" y="2448705"/>
            <a:chExt cx="2956560" cy="1447127"/>
          </a:xfrm>
        </p:grpSpPr>
        <p:sp>
          <p:nvSpPr>
            <p:cNvPr id="97" name="TextBox 96"/>
            <p:cNvSpPr txBox="1"/>
            <p:nvPr/>
          </p:nvSpPr>
          <p:spPr>
            <a:xfrm>
              <a:off x="7389200" y="3635672"/>
              <a:ext cx="32004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µ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131733" y="2448705"/>
              <a:ext cx="2956560" cy="1447127"/>
              <a:chOff x="6131733" y="2448705"/>
              <a:chExt cx="2956560" cy="1447127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6131733" y="2448705"/>
                <a:ext cx="2956560" cy="1280161"/>
                <a:chOff x="6105374" y="2458877"/>
                <a:chExt cx="2956560" cy="1280161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5374" y="2458878"/>
                  <a:ext cx="2956560" cy="1280160"/>
                </a:xfrm>
                <a:custGeom>
                  <a:avLst/>
                  <a:gdLst>
                    <a:gd name="connsiteX0" fmla="*/ 0 w 2956560"/>
                    <a:gd name="connsiteY0" fmla="*/ 1209040 h 1280160"/>
                    <a:gd name="connsiteX1" fmla="*/ 497840 w 2956560"/>
                    <a:gd name="connsiteY1" fmla="*/ 975360 h 1280160"/>
                    <a:gd name="connsiteX2" fmla="*/ 1381760 w 2956560"/>
                    <a:gd name="connsiteY2" fmla="*/ 0 h 1280160"/>
                    <a:gd name="connsiteX3" fmla="*/ 2296160 w 2956560"/>
                    <a:gd name="connsiteY3" fmla="*/ 975360 h 1280160"/>
                    <a:gd name="connsiteX4" fmla="*/ 2956560 w 2956560"/>
                    <a:gd name="connsiteY4" fmla="*/ 1280160 h 1280160"/>
                    <a:gd name="connsiteX5" fmla="*/ 2956560 w 2956560"/>
                    <a:gd name="connsiteY5" fmla="*/ 1280160 h 128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6560" h="1280160">
                      <a:moveTo>
                        <a:pt x="0" y="1209040"/>
                      </a:moveTo>
                      <a:cubicBezTo>
                        <a:pt x="133773" y="1192953"/>
                        <a:pt x="267547" y="1176867"/>
                        <a:pt x="497840" y="975360"/>
                      </a:cubicBezTo>
                      <a:cubicBezTo>
                        <a:pt x="728133" y="773853"/>
                        <a:pt x="1082040" y="0"/>
                        <a:pt x="1381760" y="0"/>
                      </a:cubicBezTo>
                      <a:cubicBezTo>
                        <a:pt x="1681480" y="0"/>
                        <a:pt x="2033693" y="762000"/>
                        <a:pt x="2296160" y="975360"/>
                      </a:cubicBezTo>
                      <a:cubicBezTo>
                        <a:pt x="2558627" y="1188720"/>
                        <a:pt x="2956560" y="1280160"/>
                        <a:pt x="2956560" y="1280160"/>
                      </a:cubicBezTo>
                      <a:lnTo>
                        <a:pt x="2956560" y="1280160"/>
                      </a:ln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solidFill>
                    <a:srgbClr val="7889F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502374" y="2458877"/>
                  <a:ext cx="0" cy="123444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733681" y="2599196"/>
                  <a:ext cx="0" cy="1111975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270414" y="2586517"/>
                  <a:ext cx="0" cy="11117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7026618" y="2868088"/>
                  <a:ext cx="0" cy="825107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977522" y="2905737"/>
                  <a:ext cx="0" cy="8001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798570" y="3221355"/>
                  <a:ext cx="0" cy="460534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210213" y="3247485"/>
                  <a:ext cx="0" cy="45720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6662593" y="3635672"/>
                <a:ext cx="1791678" cy="260160"/>
                <a:chOff x="6662593" y="3635672"/>
                <a:chExt cx="1791678" cy="260160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7637721" y="3649611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152946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906638" y="3643245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900699" y="36356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34231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662593" y="36412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47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</a:t>
            </a:r>
            <a:br>
              <a:rPr lang="en-US" dirty="0"/>
            </a:br>
            <a:r>
              <a:rPr lang="en-US" dirty="0"/>
              <a:t>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</a:p>
          <a:p>
            <a:pPr lvl="1"/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625" y="3995969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62675" y="383895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325" y="145726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7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Learn a classifier using labeled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Binary:</a:t>
            </a:r>
            <a:r>
              <a:rPr lang="en-US" dirty="0"/>
              <a:t> normal / abnormal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Multi-class:</a:t>
            </a:r>
            <a:r>
              <a:rPr lang="en-US" dirty="0"/>
              <a:t> k normal / abnormal  (one against the rest)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none=abnormal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Bayesian Networks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Anomaly score: distance to kth nearest neighbor</a:t>
            </a:r>
          </a:p>
          <a:p>
            <a:pPr lvl="1"/>
            <a:r>
              <a:rPr lang="en-US" dirty="0"/>
              <a:t>Compare distance to threshold + (optional) max number of outliers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Clustering </a:t>
            </a:r>
          </a:p>
          <a:p>
            <a:pPr lvl="1"/>
            <a:r>
              <a:rPr lang="en-US" dirty="0"/>
              <a:t>Clustering of data points, anomalies are points not assigned / too far away 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chemeClr val="accent1"/>
                </a:solidFill>
              </a:rPr>
              <a:t>DBSCAN</a:t>
            </a:r>
            <a:r>
              <a:rPr lang="en-US" dirty="0"/>
              <a:t> (density), </a:t>
            </a:r>
            <a:r>
              <a:rPr lang="en-US" b="1" dirty="0">
                <a:solidFill>
                  <a:schemeClr val="accent1"/>
                </a:solidFill>
              </a:rPr>
              <a:t>K-means</a:t>
            </a:r>
            <a:r>
              <a:rPr lang="en-US" dirty="0"/>
              <a:t> (partitioning)</a:t>
            </a:r>
          </a:p>
          <a:p>
            <a:pPr lvl="1"/>
            <a:r>
              <a:rPr lang="en-US" dirty="0"/>
              <a:t>Cluster-based local outlier factor (global, local, and size-specific density)</a:t>
            </a:r>
          </a:p>
          <a:p>
            <a:pPr lvl="1"/>
            <a:endParaRPr lang="en-US" sz="700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25" y="143728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39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 </a:t>
            </a:r>
            <a:r>
              <a:rPr lang="en-US" dirty="0" err="1"/>
              <a:t>Itemset</a:t>
            </a:r>
            <a:r>
              <a:rPr lang="en-US" dirty="0"/>
              <a:t> Mining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Rare </a:t>
            </a:r>
            <a:r>
              <a:rPr lang="en-US" dirty="0" err="1">
                <a:sym typeface="Wingdings" panose="05000000000000000000" pitchFamily="2" charset="2"/>
              </a:rPr>
              <a:t>itemset</a:t>
            </a:r>
            <a:r>
              <a:rPr lang="en-US" dirty="0">
                <a:sym typeface="Wingdings" panose="05000000000000000000" pitchFamily="2" charset="2"/>
              </a:rPr>
              <a:t> mining / sequence mining;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Examples: </a:t>
            </a:r>
            <a:r>
              <a:rPr lang="en-US" dirty="0" err="1">
                <a:sym typeface="Wingdings" panose="05000000000000000000" pitchFamily="2" charset="2"/>
              </a:rPr>
              <a:t>Apriori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Eclat</a:t>
            </a:r>
            <a:r>
              <a:rPr lang="en-US" dirty="0">
                <a:sym typeface="Wingdings" panose="05000000000000000000" pitchFamily="2" charset="2"/>
              </a:rPr>
              <a:t>/FP-Growth</a:t>
            </a: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marL="228600" lvl="1">
              <a:buClr>
                <a:srgbClr val="F70146"/>
              </a:buClr>
            </a:pPr>
            <a:r>
              <a:rPr lang="en-US" sz="2000" b="1" dirty="0">
                <a:sym typeface="Wingdings" panose="05000000000000000000" pitchFamily="2" charset="2"/>
              </a:rPr>
              <a:t>Coverage Analysis</a:t>
            </a:r>
          </a:p>
          <a:p>
            <a:pPr marL="742950" lvl="2" indent="-285750"/>
            <a:r>
              <a:rPr lang="en-US" dirty="0"/>
              <a:t>Given a database D and a data pattern P</a:t>
            </a:r>
          </a:p>
          <a:p>
            <a:pPr marL="742950" lvl="2" indent="-285750"/>
            <a:r>
              <a:rPr lang="en-US" dirty="0"/>
              <a:t>Coverage of a data pattern </a:t>
            </a:r>
            <a:r>
              <a:rPr lang="en-US" dirty="0" err="1"/>
              <a:t>cov</a:t>
            </a:r>
            <a:r>
              <a:rPr lang="en-US" dirty="0"/>
              <a:t>(P) is </a:t>
            </a:r>
            <a:br>
              <a:rPr lang="en-US" dirty="0"/>
            </a:br>
            <a:r>
              <a:rPr lang="en-US" dirty="0"/>
              <a:t>defined as the number of records in </a:t>
            </a:r>
            <a:br>
              <a:rPr lang="en-US" dirty="0"/>
            </a:br>
            <a:r>
              <a:rPr lang="en-US" dirty="0"/>
              <a:t>table  T that satisfy pattern P</a:t>
            </a:r>
          </a:p>
          <a:p>
            <a:pPr marL="742950" lvl="2" indent="-285750"/>
            <a:r>
              <a:rPr lang="en-US" dirty="0"/>
              <a:t>Pattern P is a covered pattern if </a:t>
            </a:r>
            <a:r>
              <a:rPr lang="en-US" dirty="0" err="1"/>
              <a:t>cov</a:t>
            </a:r>
            <a:r>
              <a:rPr lang="en-US" dirty="0"/>
              <a:t>(P) ≥  τ</a:t>
            </a:r>
          </a:p>
          <a:p>
            <a:pPr marL="742950" lvl="2" indent="-285750"/>
            <a:r>
              <a:rPr lang="en-US" dirty="0"/>
              <a:t> Otherwise, this pattern is said to be uncovered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35218"/>
              </p:ext>
            </p:extLst>
          </p:nvPr>
        </p:nvGraphicFramePr>
        <p:xfrm>
          <a:off x="5476240" y="1394385"/>
          <a:ext cx="344171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85">
                  <a:extLst>
                    <a:ext uri="{9D8B030D-6E8A-4147-A177-3AD203B41FA5}">
                      <a16:colId xmlns:a16="http://schemas.microsoft.com/office/drawing/2014/main" val="2862752677"/>
                    </a:ext>
                  </a:extLst>
                </a:gridCol>
                <a:gridCol w="2686429">
                  <a:extLst>
                    <a:ext uri="{9D8B030D-6E8A-4147-A177-3AD203B41FA5}">
                      <a16:colId xmlns:a16="http://schemas.microsoft.com/office/drawing/2014/main" val="3151371635"/>
                    </a:ext>
                  </a:extLst>
                </a:gridCol>
              </a:tblGrid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28067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23142636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Diaper, Beer, Eggs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92373259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Milk,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 Diaper, Beer, Coke</a:t>
                      </a:r>
                      <a:endParaRPr lang="en-US" sz="16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518848564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Milk, Diaper, Beer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775598210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Milk, Diaper, Coke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339832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815" y="4020238"/>
            <a:ext cx="4931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90267" y="3872640"/>
            <a:ext cx="19831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[Yin Lin et al: Identifying Insufficient Data Coverage in Databases with multiple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61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Problem Formulation</a:t>
            </a:r>
          </a:p>
          <a:p>
            <a:pPr lvl="1"/>
            <a:r>
              <a:rPr lang="en-US" dirty="0"/>
              <a:t>Given regular (</a:t>
            </a:r>
            <a:r>
              <a:rPr lang="en-US" dirty="0" err="1"/>
              <a:t>equi</a:t>
            </a:r>
            <a:r>
              <a:rPr lang="en-US" dirty="0"/>
              <a:t>-distant) time series of measurements</a:t>
            </a:r>
          </a:p>
          <a:p>
            <a:pPr lvl="1"/>
            <a:r>
              <a:rPr lang="en-US" dirty="0"/>
              <a:t>Detect anomalous subsequences 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accent1"/>
                </a:solidFill>
              </a:rPr>
              <a:t>length l</a:t>
            </a:r>
            <a:r>
              <a:rPr lang="en-US" dirty="0"/>
              <a:t> (fixed/variable)</a:t>
            </a:r>
          </a:p>
          <a:p>
            <a:pPr lvl="1"/>
            <a:endParaRPr lang="en-US" sz="1000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#1 Supervised: </a:t>
            </a:r>
            <a:r>
              <a:rPr lang="en-US" b="1" dirty="0">
                <a:solidFill>
                  <a:srgbClr val="7889FB"/>
                </a:solidFill>
              </a:rPr>
              <a:t>Classification problem</a:t>
            </a:r>
          </a:p>
          <a:p>
            <a:pPr lvl="1"/>
            <a:r>
              <a:rPr lang="en-US" dirty="0"/>
              <a:t>#2 Unsupervised: </a:t>
            </a:r>
            <a:r>
              <a:rPr lang="en-US" b="1" dirty="0">
                <a:solidFill>
                  <a:srgbClr val="7889FB"/>
                </a:solidFill>
              </a:rPr>
              <a:t>k-Nearest Neighbors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(discords)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All-pairs similarity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724" y="307349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51" y="4078247"/>
            <a:ext cx="7721850" cy="2164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7849" y="2863943"/>
            <a:ext cx="2581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[Chin-Chia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All Pairs Similarity Joins for Time Series: A Unifying View That Includes Motifs, Discords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Shapelets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5700" y="2314575"/>
            <a:ext cx="14471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XXVIII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SDM 2023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05700" y="2638425"/>
            <a:ext cx="504825" cy="22551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7DE965-F2B5-72A1-888E-17592313B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46" y="546376"/>
            <a:ext cx="2224395" cy="1084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in Non-IID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7365603" cy="4941101"/>
          </a:xfrm>
        </p:spPr>
        <p:txBody>
          <a:bodyPr/>
          <a:lstStyle/>
          <a:p>
            <a:r>
              <a:rPr lang="en-US" dirty="0"/>
              <a:t>Non-Independent and Identically Distributed (non-IID)</a:t>
            </a:r>
          </a:p>
          <a:p>
            <a:pPr lvl="1" algn="just"/>
            <a:r>
              <a:rPr lang="en-US" dirty="0"/>
              <a:t>Inter-dependencies, correlations, heterogeneity, and non-stationarity </a:t>
            </a:r>
          </a:p>
          <a:p>
            <a:pPr lvl="1" algn="just"/>
            <a:r>
              <a:rPr lang="en-US" dirty="0"/>
              <a:t>Indicating coupling, correlations between variables </a:t>
            </a:r>
          </a:p>
          <a:p>
            <a:pPr lvl="1" algn="just"/>
            <a:endParaRPr lang="en-US" dirty="0"/>
          </a:p>
          <a:p>
            <a:pPr algn="just"/>
            <a:r>
              <a:rPr lang="en-US" sz="1800" dirty="0"/>
              <a:t>ARCUS (Adaptive framework </a:t>
            </a:r>
            <a:r>
              <a:rPr lang="en-US" sz="1800" dirty="0" err="1"/>
              <a:t>foR</a:t>
            </a:r>
            <a:r>
              <a:rPr lang="en-US" sz="1800" dirty="0"/>
              <a:t> online deep anomaly </a:t>
            </a:r>
            <a:r>
              <a:rPr lang="en-US" sz="1800" dirty="0" err="1"/>
              <a:t>deteCtion</a:t>
            </a:r>
            <a:r>
              <a:rPr lang="en-US" sz="1800" dirty="0"/>
              <a:t> Under a complex evolving data Stream)</a:t>
            </a:r>
          </a:p>
          <a:p>
            <a:pPr lvl="1" algn="just"/>
            <a:r>
              <a:rPr lang="en-US" sz="1600" dirty="0"/>
              <a:t>A model pool of auto-encoders </a:t>
            </a:r>
          </a:p>
          <a:p>
            <a:pPr lvl="1" algn="just"/>
            <a:r>
              <a:rPr lang="en-US" sz="1600" dirty="0"/>
              <a:t>Same structure but different hyperparameters </a:t>
            </a:r>
          </a:p>
          <a:p>
            <a:pPr lvl="1" algn="just"/>
            <a:r>
              <a:rPr lang="en-US" sz="1600" b="0" dirty="0"/>
              <a:t>Concept drift aware pool </a:t>
            </a:r>
            <a:r>
              <a:rPr lang="en-US" sz="1600" dirty="0"/>
              <a:t>adaption using </a:t>
            </a:r>
            <a:r>
              <a:rPr lang="en-US" sz="1600" dirty="0" err="1"/>
              <a:t>Hoeffding’s</a:t>
            </a:r>
            <a:r>
              <a:rPr lang="en-US" sz="1600" dirty="0"/>
              <a:t> Inequality (statistical test)</a:t>
            </a:r>
            <a:endParaRPr lang="en-US" sz="1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591DE4-20A9-356B-22A0-26C2462AD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056" y="4457556"/>
            <a:ext cx="514321" cy="640080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FF8B4B-543A-497C-BD42-949B47ABE065}"/>
              </a:ext>
            </a:extLst>
          </p:cNvPr>
          <p:cNvSpPr txBox="1"/>
          <p:nvPr/>
        </p:nvSpPr>
        <p:spPr>
          <a:xfrm>
            <a:off x="5810901" y="4362098"/>
            <a:ext cx="2296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Susik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Yoon et. al. </a:t>
            </a:r>
            <a:r>
              <a:rPr lang="en-A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Model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Pooling for Online Deep Anomaly Detection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 Complex Evolving Data Stream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KDD 2022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A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A67C8-CD1A-DFC3-69C3-0DE60D6B341E}"/>
              </a:ext>
            </a:extLst>
          </p:cNvPr>
          <p:cNvSpPr txBox="1"/>
          <p:nvPr/>
        </p:nvSpPr>
        <p:spPr>
          <a:xfrm>
            <a:off x="4500441" y="53533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dirty="0"/>
              <a:t>https://datasciences.org/non-iid-learning/</a:t>
            </a:r>
          </a:p>
        </p:txBody>
      </p:sp>
    </p:spTree>
    <p:extLst>
      <p:ext uri="{BB962C8B-B14F-4D97-AF65-F5344CB8AC3E}">
        <p14:creationId xmlns:p14="http://schemas.microsoft.com/office/powerpoint/2010/main" val="13080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 Repairs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Repairs</a:t>
            </a:r>
          </a:p>
          <a:p>
            <a:pPr lvl="1"/>
            <a:r>
              <a:rPr lang="en-US" dirty="0"/>
              <a:t>Question: Repair data, rules/constraints, or both?</a:t>
            </a:r>
          </a:p>
          <a:p>
            <a:pPr lvl="1"/>
            <a:r>
              <a:rPr lang="en-US" dirty="0"/>
              <a:t>General principle: </a:t>
            </a:r>
            <a:r>
              <a:rPr lang="en-US" b="1" dirty="0">
                <a:solidFill>
                  <a:srgbClr val="7889FB"/>
                </a:solidFill>
              </a:rPr>
              <a:t>“</a:t>
            </a:r>
            <a:r>
              <a:rPr lang="en-US" b="1" dirty="0" err="1">
                <a:solidFill>
                  <a:srgbClr val="7889FB"/>
                </a:solidFill>
              </a:rPr>
              <a:t>minimality</a:t>
            </a:r>
            <a:r>
              <a:rPr lang="en-US" b="1" dirty="0">
                <a:solidFill>
                  <a:srgbClr val="7889FB"/>
                </a:solidFill>
              </a:rPr>
              <a:t> of repairs”</a:t>
            </a:r>
          </a:p>
          <a:p>
            <a:pPr lvl="1"/>
            <a:endParaRPr lang="en-US" sz="1000" dirty="0"/>
          </a:p>
          <a:p>
            <a:r>
              <a:rPr lang="en-US" dirty="0"/>
              <a:t>Example Data Repair</a:t>
            </a:r>
          </a:p>
          <a:p>
            <a:pPr lvl="1"/>
            <a:r>
              <a:rPr lang="en-US" dirty="0"/>
              <a:t>Functional dependency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Violation for A=1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Note:</a:t>
            </a:r>
            <a:r>
              <a:rPr lang="en-US" dirty="0">
                <a:sym typeface="Wingdings" panose="05000000000000000000" pitchFamily="2" charset="2"/>
              </a:rPr>
              <a:t> Piece-meal vs holistic data repairs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56" y="2619683"/>
            <a:ext cx="951869" cy="73311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14925" y="2581275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29966"/>
              </p:ext>
            </p:extLst>
          </p:nvPr>
        </p:nvGraphicFramePr>
        <p:xfrm>
          <a:off x="1047750" y="3724656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20983"/>
              </p:ext>
            </p:extLst>
          </p:nvPr>
        </p:nvGraphicFramePr>
        <p:xfrm>
          <a:off x="3733800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27220"/>
              </p:ext>
            </p:extLst>
          </p:nvPr>
        </p:nvGraphicFramePr>
        <p:xfrm>
          <a:off x="5724525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4450" y="4505325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03936" y="454508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0820"/>
              </p:ext>
            </p:extLst>
          </p:nvPr>
        </p:nvGraphicFramePr>
        <p:xfrm>
          <a:off x="7667625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67550" y="4505325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5238" y="3355324"/>
            <a:ext cx="11620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4696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Data/Rule Repairs,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Expectation: </a:t>
            </a:r>
            <a:r>
              <a:rPr lang="en-US" b="1" dirty="0">
                <a:solidFill>
                  <a:schemeClr val="accent1"/>
                </a:solidFill>
              </a:rPr>
              <a:t>City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Country</a:t>
            </a:r>
            <a:r>
              <a:rPr lang="en-US" dirty="0">
                <a:sym typeface="Wingdings" panose="05000000000000000000" pitchFamily="2" charset="2"/>
              </a:rPr>
              <a:t>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new data conflicts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Relative Trust: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FD:</a:t>
            </a:r>
            <a:r>
              <a:rPr lang="en-US" dirty="0">
                <a:sym typeface="Wingdings" panose="05000000000000000000" pitchFamily="2" charset="2"/>
              </a:rPr>
              <a:t>  change salary according to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Data:</a:t>
            </a:r>
            <a:r>
              <a:rPr lang="en-US" dirty="0">
                <a:sym typeface="Wingdings" panose="05000000000000000000" pitchFamily="2" charset="2"/>
              </a:rPr>
              <a:t>  change FD to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, Phone}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Equally-trusted:</a:t>
            </a:r>
            <a:r>
              <a:rPr lang="en-US" dirty="0">
                <a:sym typeface="Wingdings" panose="05000000000000000000" pitchFamily="2" charset="2"/>
              </a:rPr>
              <a:t>  change FD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}  Salary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data accordingly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4828"/>
              </p:ext>
            </p:extLst>
          </p:nvPr>
        </p:nvGraphicFramePr>
        <p:xfrm>
          <a:off x="1266823" y="2348951"/>
          <a:ext cx="76835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25">
                  <a:extLst>
                    <a:ext uri="{9D8B030D-6E8A-4147-A177-3AD203B41FA5}">
                      <a16:colId xmlns:a16="http://schemas.microsoft.com/office/drawing/2014/main" val="1758633818"/>
                    </a:ext>
                  </a:extLst>
                </a:gridCol>
                <a:gridCol w="860877">
                  <a:extLst>
                    <a:ext uri="{9D8B030D-6E8A-4147-A177-3AD203B41FA5}">
                      <a16:colId xmlns:a16="http://schemas.microsoft.com/office/drawing/2014/main" val="439610836"/>
                    </a:ext>
                  </a:extLst>
                </a:gridCol>
                <a:gridCol w="3386116">
                  <a:extLst>
                    <a:ext uri="{9D8B030D-6E8A-4147-A177-3AD203B41FA5}">
                      <a16:colId xmlns:a16="http://schemas.microsoft.com/office/drawing/2014/main" val="3665184505"/>
                    </a:ext>
                  </a:extLst>
                </a:gridCol>
                <a:gridCol w="1320011">
                  <a:extLst>
                    <a:ext uri="{9D8B030D-6E8A-4147-A177-3AD203B41FA5}">
                      <a16:colId xmlns:a16="http://schemas.microsoft.com/office/drawing/2014/main" val="3653272978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45560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8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5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5312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895292" y="4767428"/>
            <a:ext cx="2982008" cy="1198007"/>
            <a:chOff x="6009592" y="4757903"/>
            <a:chExt cx="2982008" cy="119800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009592" y="4867275"/>
              <a:ext cx="529" cy="99455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010121" y="5861832"/>
              <a:ext cx="223852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09592" y="5391150"/>
              <a:ext cx="2067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96250" y="5010150"/>
              <a:ext cx="89535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Max d changes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7864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7475" y="4824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8500" y="48531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58075" y="475790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5250" y="51198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7650" y="5586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9975" y="537702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15150" y="55389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53579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5550" y="50817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81775" y="5432035"/>
              <a:ext cx="304800" cy="23397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53200" y="5908285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9675" y="5232010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0218" y="1323975"/>
            <a:ext cx="3857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Lukasz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Galiullin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138331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471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Simpson’s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b="0" dirty="0"/>
              <a:t>Statistical paradox stating that an analysis of groups may yield </a:t>
            </a:r>
            <a:r>
              <a:rPr lang="en-US" dirty="0">
                <a:solidFill>
                  <a:srgbClr val="7889FB"/>
                </a:solidFill>
              </a:rPr>
              <a:t>different results at different aggregation levels</a:t>
            </a:r>
            <a:r>
              <a:rPr lang="en-US" b="0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Example UC Berkeley ‘73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9910" y="5162550"/>
            <a:ext cx="537421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Berkeley story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Wall Street Journal interview with Peter Bickel, one of the statisticians involved in the original study, makes clear that Berkeley was never sued—it was merely afraid of being sued”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9075" y="5427791"/>
            <a:ext cx="2381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https://www.refsmmat.com/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posts/2016-05-08-simpsons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-paradox-berkeley.html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19031"/>
              </p:ext>
            </p:extLst>
          </p:nvPr>
        </p:nvGraphicFramePr>
        <p:xfrm>
          <a:off x="988485" y="2779701"/>
          <a:ext cx="29527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5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1064685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Applicants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Admitted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8442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437150" y="31191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56686"/>
              </p:ext>
            </p:extLst>
          </p:nvPr>
        </p:nvGraphicFramePr>
        <p:xfrm>
          <a:off x="5172076" y="2109928"/>
          <a:ext cx="37363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90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784308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4165412848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1035501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9104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4881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2736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344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98085" y="4133850"/>
            <a:ext cx="344866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women had applied to departments that admitted a small percentage of applicants</a:t>
            </a:r>
          </a:p>
        </p:txBody>
      </p:sp>
    </p:spTree>
    <p:extLst>
      <p:ext uri="{BB962C8B-B14F-4D97-AF65-F5344CB8AC3E}">
        <p14:creationId xmlns:p14="http://schemas.microsoft.com/office/powerpoint/2010/main" val="26387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ActiveClean</a:t>
            </a:r>
            <a:r>
              <a:rPr lang="en-US" dirty="0"/>
              <a:t> (</a:t>
            </a:r>
            <a:r>
              <a:rPr lang="en-US" dirty="0" err="1"/>
              <a:t>SampleClean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Suggest sample of data for manual cleaning</a:t>
            </a:r>
            <a:br>
              <a:rPr lang="en-US" dirty="0"/>
            </a:br>
            <a:r>
              <a:rPr lang="en-US" dirty="0"/>
              <a:t>(rule/ML-based detectors, </a:t>
            </a:r>
            <a:r>
              <a:rPr lang="en-US" b="1" dirty="0">
                <a:solidFill>
                  <a:schemeClr val="accent1"/>
                </a:solidFill>
              </a:rPr>
              <a:t>Simpson's paradox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Linear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Approach:</a:t>
            </a:r>
            <a:r>
              <a:rPr lang="en-US" dirty="0"/>
              <a:t> Cleaning and training as form of SGD</a:t>
            </a:r>
          </a:p>
          <a:p>
            <a:pPr lvl="2"/>
            <a:r>
              <a:rPr lang="en-US" dirty="0"/>
              <a:t>Initialization: model on dirty data</a:t>
            </a:r>
          </a:p>
          <a:p>
            <a:pPr lvl="2"/>
            <a:r>
              <a:rPr lang="en-US" dirty="0"/>
              <a:t>Suggest sample of data for cleaning</a:t>
            </a:r>
          </a:p>
          <a:p>
            <a:pPr lvl="2"/>
            <a:r>
              <a:rPr lang="en-US" dirty="0"/>
              <a:t>Compute gradients over newly cleaned data</a:t>
            </a:r>
          </a:p>
          <a:p>
            <a:pPr lvl="2"/>
            <a:r>
              <a:rPr lang="en-US" dirty="0"/>
              <a:t>Incrementally update model w/ weighted gradients of previous steps </a:t>
            </a:r>
          </a:p>
          <a:p>
            <a:pPr lvl="1"/>
            <a:endParaRPr lang="en-US" sz="3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1539" y="1414843"/>
            <a:ext cx="20569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Krishnan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ActiveClean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Cleaning For Statistical Modeling.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566" y="159568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78" y="2412669"/>
            <a:ext cx="5889840" cy="192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09" y="7198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89515" y="662368"/>
            <a:ext cx="30189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Jiannan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al: A sample-and-clean framework for fast and accurate query processing on dirty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773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889FB"/>
                </a:solidFill>
              </a:rPr>
              <a:t>HoloClean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Clean and enrich based on quality rules, </a:t>
            </a:r>
            <a:br>
              <a:rPr lang="en-US" dirty="0"/>
            </a:br>
            <a:r>
              <a:rPr lang="en-US" dirty="0"/>
              <a:t>value correlations, and reference data</a:t>
            </a:r>
          </a:p>
          <a:p>
            <a:pPr lvl="1"/>
            <a:r>
              <a:rPr lang="en-US" dirty="0"/>
              <a:t>Probabilistic models for capturing data generation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HoloDetect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Learn data representations </a:t>
            </a:r>
            <a:r>
              <a:rPr lang="en-US" dirty="0"/>
              <a:t>of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Data augmentation</a:t>
            </a:r>
            <a:r>
              <a:rPr lang="en-US" dirty="0"/>
              <a:t> w/ erroneous </a:t>
            </a:r>
            <a:br>
              <a:rPr lang="en-US" dirty="0"/>
            </a:br>
            <a:r>
              <a:rPr lang="en-US" dirty="0"/>
              <a:t>data from sample of clean data</a:t>
            </a:r>
            <a:br>
              <a:rPr lang="en-US" dirty="0"/>
            </a:br>
            <a:r>
              <a:rPr lang="en-US" dirty="0"/>
              <a:t>(add/remove/exchange characters)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AlphaClean</a:t>
            </a:r>
            <a:r>
              <a:rPr lang="en-US" dirty="0"/>
              <a:t> (generate data cleaning pipelines) [preprint 2019]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BoostClean</a:t>
            </a:r>
            <a:r>
              <a:rPr lang="en-US" dirty="0"/>
              <a:t> (generate repairs for domain value violations) [preprint 2017]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CPClean</a:t>
            </a:r>
            <a:r>
              <a:rPr lang="en-US" dirty="0"/>
              <a:t> (prioritize repairs on incomplete data)[</a:t>
            </a:r>
            <a:r>
              <a:rPr lang="en-US" dirty="0" err="1"/>
              <a:t>Bojan</a:t>
            </a:r>
            <a:r>
              <a:rPr lang="en-US" dirty="0"/>
              <a:t> </a:t>
            </a:r>
            <a:r>
              <a:rPr lang="en-US" dirty="0" err="1"/>
              <a:t>Karlaš</a:t>
            </a:r>
            <a:r>
              <a:rPr lang="en-US" dirty="0"/>
              <a:t> et al. PVLDB 2021]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303428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6884" y="2867670"/>
            <a:ext cx="26613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Heidari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Joshua McGrath,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HoloDetect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Few-Shot Learning for Error Detection,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148538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8775" y="1334145"/>
            <a:ext cx="28189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Holistic Data Repairs with Probabilistic Inference.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327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426C-DB35-3DAB-7376-AD9BF4F67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BD39-3F68-4CE2-6907-3C9FE01F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7331-57C5-39DF-D7C7-340B55BA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4" y="1311256"/>
            <a:ext cx="8325326" cy="4941101"/>
          </a:xfrm>
        </p:spPr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SAGA</a:t>
            </a:r>
          </a:p>
          <a:p>
            <a:pPr lvl="1"/>
            <a:r>
              <a:rPr lang="en-US" dirty="0"/>
              <a:t>Generate and optimize data cleaning pipelines</a:t>
            </a:r>
          </a:p>
          <a:p>
            <a:pPr lvl="1"/>
            <a:r>
              <a:rPr lang="en-US" dirty="0"/>
              <a:t>Find the best sequence of cleaning primitives (logical pipelines)</a:t>
            </a:r>
          </a:p>
          <a:p>
            <a:pPr lvl="1"/>
            <a:r>
              <a:rPr lang="en-US" dirty="0"/>
              <a:t>Optimize the hyper-parameters of logical pipelines (physical pipelines)</a:t>
            </a:r>
          </a:p>
          <a:p>
            <a:pPr marL="457200" lvl="1" indent="0">
              <a:buNone/>
            </a:pPr>
            <a:endParaRPr lang="en-US" b="1" dirty="0">
              <a:solidFill>
                <a:srgbClr val="7889FB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Pruning By Monotonicity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outlierByIQR</a:t>
            </a:r>
            <a:r>
              <a:rPr lang="en-US" dirty="0">
                <a:solidFill>
                  <a:schemeClr val="tx1"/>
                </a:solidFill>
              </a:rPr>
              <a:t>(X, k)</a:t>
            </a:r>
            <a:endParaRPr lang="en-US" dirty="0"/>
          </a:p>
          <a:p>
            <a:pPr marL="457200" lvl="1" indent="0">
              <a:buNone/>
            </a:pPr>
            <a:endParaRPr lang="en-US" sz="3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D132B-3F9F-1E0D-4903-723E6E026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6407747E-31D0-8499-6EAE-695ADB84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57402"/>
              </p:ext>
            </p:extLst>
          </p:nvPr>
        </p:nvGraphicFramePr>
        <p:xfrm>
          <a:off x="3578980" y="4123196"/>
          <a:ext cx="5455368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8694845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341192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3229536948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900326625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1662820291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1896788433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1810878399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2514163352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1388752607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2398934310"/>
                    </a:ext>
                  </a:extLst>
                </a:gridCol>
                <a:gridCol w="382632">
                  <a:extLst>
                    <a:ext uri="{9D8B030D-6E8A-4147-A177-3AD203B41FA5}">
                      <a16:colId xmlns:a16="http://schemas.microsoft.com/office/drawing/2014/main" val="372817284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04623725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8321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67993"/>
                  </a:ext>
                </a:extLst>
              </a:tr>
            </a:tbl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E05BBD16-FCF2-105E-F1A0-35709BA243F1}"/>
              </a:ext>
            </a:extLst>
          </p:cNvPr>
          <p:cNvSpPr/>
          <p:nvPr/>
        </p:nvSpPr>
        <p:spPr>
          <a:xfrm>
            <a:off x="4968229" y="5138276"/>
            <a:ext cx="983952" cy="431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01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= 15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463132-08DA-7C3E-87D6-8D60A3731D61}"/>
              </a:ext>
            </a:extLst>
          </p:cNvPr>
          <p:cNvSpPr/>
          <p:nvPr/>
        </p:nvSpPr>
        <p:spPr>
          <a:xfrm>
            <a:off x="6732924" y="5117340"/>
            <a:ext cx="943013" cy="454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01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 = 50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5F37BA-B246-53D1-CC88-38CD352D4417}"/>
              </a:ext>
            </a:extLst>
          </p:cNvPr>
          <p:cNvSpPr/>
          <p:nvPr/>
        </p:nvSpPr>
        <p:spPr>
          <a:xfrm>
            <a:off x="4192111" y="3301249"/>
            <a:ext cx="306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Search space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1, 3, 5, 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42DAA65-8A6C-3420-342F-676A9BF99D15}"/>
              </a:ext>
            </a:extLst>
          </p:cNvPr>
          <p:cNvSpPr/>
          <p:nvPr/>
        </p:nvSpPr>
        <p:spPr>
          <a:xfrm>
            <a:off x="5085199" y="4618200"/>
            <a:ext cx="2359788" cy="4150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A295188-B83D-9DC3-F32A-EAC0FB6548F0}"/>
              </a:ext>
            </a:extLst>
          </p:cNvPr>
          <p:cNvCxnSpPr>
            <a:stCxn id="56" idx="0"/>
            <a:endCxn id="56" idx="2"/>
          </p:cNvCxnSpPr>
          <p:nvPr/>
        </p:nvCxnSpPr>
        <p:spPr>
          <a:xfrm>
            <a:off x="6265093" y="4618200"/>
            <a:ext cx="0" cy="41504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Left Brace 57">
            <a:extLst>
              <a:ext uri="{FF2B5EF4-FFF2-40B4-BE49-F238E27FC236}">
                <a16:creationId xmlns:a16="http://schemas.microsoft.com/office/drawing/2014/main" id="{6CB35FAD-7BAF-F50F-539A-A48B57D28CCC}"/>
              </a:ext>
            </a:extLst>
          </p:cNvPr>
          <p:cNvSpPr/>
          <p:nvPr/>
        </p:nvSpPr>
        <p:spPr>
          <a:xfrm rot="16200000">
            <a:off x="6194288" y="4637843"/>
            <a:ext cx="487053" cy="2171406"/>
          </a:xfrm>
          <a:prstGeom prst="leftBrac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8A672E7-1146-E264-F08D-F408C2EADCE0}"/>
              </a:ext>
            </a:extLst>
          </p:cNvPr>
          <p:cNvSpPr/>
          <p:nvPr/>
        </p:nvSpPr>
        <p:spPr>
          <a:xfrm>
            <a:off x="5831381" y="5975250"/>
            <a:ext cx="1317184" cy="431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01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IQR = 35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60A3F82-D480-6A5E-6353-543341EFEFC0}"/>
              </a:ext>
            </a:extLst>
          </p:cNvPr>
          <p:cNvCxnSpPr>
            <a:stCxn id="56" idx="1"/>
          </p:cNvCxnSpPr>
          <p:nvPr/>
        </p:nvCxnSpPr>
        <p:spPr>
          <a:xfrm flipH="1" flipV="1">
            <a:off x="4043477" y="4813075"/>
            <a:ext cx="1041722" cy="1264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6CC5FD-B5D2-56BA-0F43-37899A2BFAD0}"/>
              </a:ext>
            </a:extLst>
          </p:cNvPr>
          <p:cNvCxnSpPr/>
          <p:nvPr/>
        </p:nvCxnSpPr>
        <p:spPr>
          <a:xfrm flipH="1" flipV="1">
            <a:off x="7444986" y="4829487"/>
            <a:ext cx="548640" cy="616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F6370EDE-1221-6F28-CB4E-7291345EA170}"/>
              </a:ext>
            </a:extLst>
          </p:cNvPr>
          <p:cNvSpPr/>
          <p:nvPr/>
        </p:nvSpPr>
        <p:spPr>
          <a:xfrm>
            <a:off x="3575605" y="4595105"/>
            <a:ext cx="527398" cy="3970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01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24B8710-2F15-C60E-059E-DB8D22AEBC98}"/>
              </a:ext>
            </a:extLst>
          </p:cNvPr>
          <p:cNvSpPr/>
          <p:nvPr/>
        </p:nvSpPr>
        <p:spPr>
          <a:xfrm>
            <a:off x="6177602" y="3488554"/>
            <a:ext cx="439143" cy="2858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rgbClr val="F701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endParaRPr lang="en-US" sz="1900" b="1" dirty="0">
              <a:solidFill>
                <a:srgbClr val="F701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74EA394-3D96-9651-1AA7-4FAE3F009EB8}"/>
              </a:ext>
            </a:extLst>
          </p:cNvPr>
          <p:cNvSpPr/>
          <p:nvPr/>
        </p:nvSpPr>
        <p:spPr>
          <a:xfrm>
            <a:off x="7962790" y="4571902"/>
            <a:ext cx="446070" cy="4628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01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6EC8ABF-40B1-E556-A223-C838A7AE80D0}"/>
              </a:ext>
            </a:extLst>
          </p:cNvPr>
          <p:cNvCxnSpPr/>
          <p:nvPr/>
        </p:nvCxnSpPr>
        <p:spPr>
          <a:xfrm>
            <a:off x="8007680" y="4686701"/>
            <a:ext cx="0" cy="267032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FEB637-211F-4A87-4BB4-830C177F6456}"/>
              </a:ext>
            </a:extLst>
          </p:cNvPr>
          <p:cNvCxnSpPr/>
          <p:nvPr/>
        </p:nvCxnSpPr>
        <p:spPr>
          <a:xfrm>
            <a:off x="4043477" y="4675161"/>
            <a:ext cx="0" cy="267032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ight Arrow 28">
            <a:extLst>
              <a:ext uri="{FF2B5EF4-FFF2-40B4-BE49-F238E27FC236}">
                <a16:creationId xmlns:a16="http://schemas.microsoft.com/office/drawing/2014/main" id="{69E89B8B-9526-3BE4-0710-F1C4E90209CB}"/>
              </a:ext>
            </a:extLst>
          </p:cNvPr>
          <p:cNvSpPr/>
          <p:nvPr/>
        </p:nvSpPr>
        <p:spPr>
          <a:xfrm rot="5400000">
            <a:off x="8028281" y="3658650"/>
            <a:ext cx="416688" cy="34724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29">
            <a:extLst>
              <a:ext uri="{FF2B5EF4-FFF2-40B4-BE49-F238E27FC236}">
                <a16:creationId xmlns:a16="http://schemas.microsoft.com/office/drawing/2014/main" id="{9DB6DFE3-7EBB-9E4F-2F56-525743A60AC4}"/>
              </a:ext>
            </a:extLst>
          </p:cNvPr>
          <p:cNvSpPr/>
          <p:nvPr/>
        </p:nvSpPr>
        <p:spPr>
          <a:xfrm rot="5400000">
            <a:off x="8527921" y="3658650"/>
            <a:ext cx="416688" cy="34724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30">
            <a:extLst>
              <a:ext uri="{FF2B5EF4-FFF2-40B4-BE49-F238E27FC236}">
                <a16:creationId xmlns:a16="http://schemas.microsoft.com/office/drawing/2014/main" id="{9DCB0F79-3F07-F24E-D1F1-3BBEEC225E6B}"/>
              </a:ext>
            </a:extLst>
          </p:cNvPr>
          <p:cNvSpPr/>
          <p:nvPr/>
        </p:nvSpPr>
        <p:spPr>
          <a:xfrm rot="5400000">
            <a:off x="3567534" y="3663741"/>
            <a:ext cx="416688" cy="34724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7E78BC7-BF0C-71D2-9644-388578BC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09" y="3271840"/>
            <a:ext cx="6233134" cy="3062979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66EB604-9153-9DA4-FA50-70D3DDA6F53D}"/>
              </a:ext>
            </a:extLst>
          </p:cNvPr>
          <p:cNvSpPr/>
          <p:nvPr/>
        </p:nvSpPr>
        <p:spPr>
          <a:xfrm>
            <a:off x="4143980" y="3613971"/>
            <a:ext cx="313553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Prune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Search space </a:t>
            </a:r>
            <a:r>
              <a:rPr lang="en-US" sz="1900" b="1" dirty="0">
                <a:solidFill>
                  <a:srgbClr val="F701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&gt; 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58EC26-1D3D-D655-CD34-71E964846BD5}"/>
              </a:ext>
            </a:extLst>
          </p:cNvPr>
          <p:cNvSpPr txBox="1"/>
          <p:nvPr/>
        </p:nvSpPr>
        <p:spPr>
          <a:xfrm>
            <a:off x="4892947" y="837216"/>
            <a:ext cx="34991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[Shafaq Siddiqi, Roman Kern, Matthias Boehm: SAGA: A Scalable Framework for Optimizing Data Cleaning Pipelines for Machine Leaning Applications.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A3F906D-648B-F345-CF61-47546F51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278" y="968356"/>
            <a:ext cx="497150" cy="685800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5203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 animBg="1"/>
      <p:bldP spid="58" grpId="0" animBg="1"/>
      <p:bldP spid="59" grpId="0"/>
      <p:bldP spid="62" grpId="0"/>
      <p:bldP spid="63" grpId="0"/>
      <p:bldP spid="64" grpId="0"/>
      <p:bldP spid="67" grpId="0" animBg="1"/>
      <p:bldP spid="68" grpId="0" animBg="1"/>
      <p:bldP spid="69" grpId="0" animBg="1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Planning w/ 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Given query tree or data flow graph</a:t>
            </a:r>
          </a:p>
          <a:p>
            <a:pPr lvl="1"/>
            <a:r>
              <a:rPr lang="en-US" dirty="0"/>
              <a:t>Find placement of data cleaning operators </a:t>
            </a:r>
            <a:br>
              <a:rPr lang="en-US" dirty="0"/>
            </a:br>
            <a:r>
              <a:rPr lang="en-US" dirty="0"/>
              <a:t>to reduce costs</a:t>
            </a:r>
          </a:p>
          <a:p>
            <a:pPr lvl="1"/>
            <a:endParaRPr lang="en-US" sz="10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Budget B of user actions</a:t>
            </a:r>
          </a:p>
          <a:p>
            <a:pPr lvl="1"/>
            <a:r>
              <a:rPr lang="en-US" dirty="0"/>
              <a:t>Active learning user feedback on query results</a:t>
            </a:r>
          </a:p>
          <a:p>
            <a:pPr lvl="1"/>
            <a:r>
              <a:rPr lang="en-US" dirty="0"/>
              <a:t>Map query results back to sources </a:t>
            </a:r>
            <a:br>
              <a:rPr lang="en-US" dirty="0"/>
            </a:br>
            <a:r>
              <a:rPr lang="en-US" dirty="0"/>
              <a:t>via lineage</a:t>
            </a:r>
          </a:p>
          <a:p>
            <a:pPr lvl="1"/>
            <a:r>
              <a:rPr lang="en-US" dirty="0"/>
              <a:t>Cleaning in decreasing order of impact</a:t>
            </a:r>
          </a:p>
          <a:p>
            <a:pPr lvl="1"/>
            <a:endParaRPr lang="en-US" sz="1000" dirty="0"/>
          </a:p>
          <a:p>
            <a:r>
              <a:rPr lang="en-US" dirty="0"/>
              <a:t>Extensions?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Query-aware placement/refinement</a:t>
            </a:r>
            <a:r>
              <a:rPr lang="en-US" dirty="0"/>
              <a:t> (e.g., UK) of cleaning primitives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Ordering of cleaning primitives</a:t>
            </a:r>
            <a:r>
              <a:rPr lang="en-US" dirty="0"/>
              <a:t> (norm, </a:t>
            </a:r>
            <a:r>
              <a:rPr lang="en-US" dirty="0" err="1"/>
              <a:t>dedup</a:t>
            </a:r>
            <a:r>
              <a:rPr lang="en-US" dirty="0"/>
              <a:t>, missing value?)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245089" y="2157883"/>
            <a:ext cx="2634168" cy="2311253"/>
            <a:chOff x="6245089" y="2209800"/>
            <a:chExt cx="2634168" cy="2311253"/>
          </a:xfrm>
        </p:grpSpPr>
        <p:sp>
          <p:nvSpPr>
            <p:cNvPr id="6" name="TextBox 5"/>
            <p:cNvSpPr txBox="1"/>
            <p:nvPr/>
          </p:nvSpPr>
          <p:spPr>
            <a:xfrm>
              <a:off x="6434570" y="4151721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8869" y="3058082"/>
              <a:ext cx="566705" cy="4062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4769" y="2356159"/>
              <a:ext cx="552381" cy="37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⨝</a:t>
              </a:r>
              <a:endParaRPr lang="en-US" b="1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Straight Connector 8"/>
            <p:cNvCxnSpPr>
              <a:stCxn id="11" idx="0"/>
              <a:endCxn id="8" idx="2"/>
            </p:cNvCxnSpPr>
            <p:nvPr/>
          </p:nvCxnSpPr>
          <p:spPr>
            <a:xfrm flipV="1">
              <a:off x="6739345" y="2734019"/>
              <a:ext cx="661615" cy="26974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8" idx="2"/>
            </p:cNvCxnSpPr>
            <p:nvPr/>
          </p:nvCxnSpPr>
          <p:spPr>
            <a:xfrm flipH="1" flipV="1">
              <a:off x="7400960" y="2734019"/>
              <a:ext cx="691262" cy="3240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401734" y="3003767"/>
              <a:ext cx="6752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="1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UK</a:t>
              </a:r>
              <a:endParaRPr lang="en-US" b="1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stCxn id="11" idx="2"/>
              <a:endCxn id="32" idx="0"/>
            </p:cNvCxnSpPr>
            <p:nvPr/>
          </p:nvCxnSpPr>
          <p:spPr>
            <a:xfrm>
              <a:off x="6739345" y="3373099"/>
              <a:ext cx="40" cy="1888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405916" y="2209800"/>
              <a:ext cx="0" cy="1932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245089" y="3561971"/>
              <a:ext cx="988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dedup</a:t>
              </a:r>
              <a:endPara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4"/>
            <p:cNvCxnSpPr>
              <a:stCxn id="32" idx="2"/>
              <a:endCxn id="6" idx="0"/>
            </p:cNvCxnSpPr>
            <p:nvPr/>
          </p:nvCxnSpPr>
          <p:spPr>
            <a:xfrm>
              <a:off x="6739385" y="3931303"/>
              <a:ext cx="6873" cy="22041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/>
            <a:srcRect l="30360" t="2025" r="16891" b="29632"/>
            <a:stretch/>
          </p:blipFill>
          <p:spPr>
            <a:xfrm>
              <a:off x="7183807" y="3621781"/>
              <a:ext cx="1695450" cy="409458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143264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6167908" y="1367227"/>
            <a:ext cx="21300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[Dong Deng et al: The Data Civilizer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499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Wrangler 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data cleaning</a:t>
            </a:r>
            <a:r>
              <a:rPr lang="en-US" dirty="0"/>
              <a:t> via </a:t>
            </a:r>
            <a:br>
              <a:rPr lang="en-US" dirty="0"/>
            </a:br>
            <a:r>
              <a:rPr lang="en-US" dirty="0"/>
              <a:t>spreadsheet-like interfaces</a:t>
            </a:r>
          </a:p>
          <a:p>
            <a:pPr lvl="1"/>
            <a:r>
              <a:rPr lang="en-US" dirty="0"/>
              <a:t>Iterative structure inference,</a:t>
            </a:r>
            <a:br>
              <a:rPr lang="en-US" dirty="0"/>
            </a:br>
            <a:r>
              <a:rPr lang="en-US" dirty="0"/>
              <a:t>recommendations, and </a:t>
            </a:r>
            <a:br>
              <a:rPr lang="en-US" dirty="0"/>
            </a:br>
            <a:r>
              <a:rPr lang="en-US" dirty="0"/>
              <a:t>data transformations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Predictive interaction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(infer next steps from interaction)</a:t>
            </a:r>
          </a:p>
          <a:p>
            <a:pPr lvl="1"/>
            <a:endParaRPr lang="en-US" dirty="0"/>
          </a:p>
          <a:p>
            <a:r>
              <a:rPr lang="en-US" dirty="0"/>
              <a:t>Commercial/Free Tools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Trifacta</a:t>
            </a:r>
            <a:r>
              <a:rPr lang="en-US" dirty="0"/>
              <a:t> (from Data Wrangler)</a:t>
            </a:r>
          </a:p>
          <a:p>
            <a:pPr lvl="1"/>
            <a:r>
              <a:rPr lang="en-US" dirty="0"/>
              <a:t>Google Fusion Tables: semi-automatic</a:t>
            </a:r>
            <a:br>
              <a:rPr lang="en-US" dirty="0"/>
            </a:br>
            <a:r>
              <a:rPr lang="en-US" dirty="0"/>
              <a:t>resolution and deduplication (sunset Dec 2019)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58" y="1246919"/>
            <a:ext cx="49600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68" y="4223766"/>
            <a:ext cx="659497" cy="643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2774" y="1195108"/>
            <a:ext cx="31952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Potter's Wheel: An Interactive Data Cleaning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767" y="219889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79949" y="2042833"/>
            <a:ext cx="293809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Paepcke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Wrangler: interactive visual specification of data transformation scripts.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870" y="4916749"/>
            <a:ext cx="1985806" cy="3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959" y="316717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46624" y="3104531"/>
            <a:ext cx="2871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Predictive Interaction for Data Transformation.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3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Trifacta</a:t>
            </a:r>
            <a:r>
              <a:rPr lang="en-US" dirty="0"/>
              <a:t> Smart Cleaning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11" y="1885950"/>
            <a:ext cx="7379776" cy="4349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5662" y="937017"/>
            <a:ext cx="31718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Alex Chan (Apr 2, 2019)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https://www.trifacta.com/blog/trifacta-for-data-quality-introducing-smart-cleaning/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9657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Could be a number outside the domain or symbol as ‘?’</a:t>
            </a:r>
          </a:p>
          <a:p>
            <a:pPr lvl="1"/>
            <a:endParaRPr lang="en-US" dirty="0"/>
          </a:p>
          <a:p>
            <a:r>
              <a:rPr lang="en-US" dirty="0"/>
              <a:t>Relationship to Data Cleaning</a:t>
            </a:r>
          </a:p>
          <a:p>
            <a:pPr lvl="1"/>
            <a:r>
              <a:rPr lang="en-US" dirty="0"/>
              <a:t>Missing value is error, need to generate </a:t>
            </a:r>
            <a:r>
              <a:rPr lang="en-US" b="1" dirty="0">
                <a:solidFill>
                  <a:srgbClr val="7889FB"/>
                </a:solidFill>
              </a:rPr>
              <a:t>data repair</a:t>
            </a:r>
          </a:p>
          <a:p>
            <a:pPr lvl="1"/>
            <a:r>
              <a:rPr lang="en-US" dirty="0"/>
              <a:t>Data imputation techniques can be used as </a:t>
            </a:r>
            <a:r>
              <a:rPr lang="en-US" b="1" dirty="0">
                <a:solidFill>
                  <a:srgbClr val="7889FB"/>
                </a:solidFill>
              </a:rPr>
              <a:t>outlier/anomaly detectors</a:t>
            </a:r>
          </a:p>
          <a:p>
            <a:pPr lvl="1"/>
            <a:endParaRPr lang="en-US" dirty="0"/>
          </a:p>
          <a:p>
            <a:r>
              <a:rPr lang="en-US" dirty="0"/>
              <a:t>Recap: Reasons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Heterogeneity of Data Sources</a:t>
            </a:r>
            <a:endParaRPr lang="en-US" sz="500" b="1" dirty="0">
              <a:solidFill>
                <a:schemeClr val="accent1"/>
              </a:solidFill>
            </a:endParaRP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Human Error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Measurement/Processing Errors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42000" y="467168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1152" y="4392383"/>
            <a:ext cx="298387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Completely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MNAR: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Not at Random</a:t>
            </a:r>
          </a:p>
        </p:txBody>
      </p:sp>
    </p:spTree>
    <p:extLst>
      <p:ext uri="{BB962C8B-B14F-4D97-AF65-F5344CB8AC3E}">
        <p14:creationId xmlns:p14="http://schemas.microsoft.com/office/powerpoint/2010/main" val="34732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Completely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across all records (independent from </a:t>
            </a:r>
            <a:br>
              <a:rPr lang="en-US" dirty="0"/>
            </a:br>
            <a:r>
              <a:rPr lang="en-US" dirty="0"/>
              <a:t>recorded or missing values)</a:t>
            </a:r>
          </a:p>
          <a:p>
            <a:pPr lvl="1"/>
            <a:endParaRPr lang="en-US" sz="1000" dirty="0"/>
          </a:p>
          <a:p>
            <a:r>
              <a:rPr lang="en-US" dirty="0"/>
              <a:t>Missing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within one 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</a:p>
          <a:p>
            <a:pPr lvl="1"/>
            <a:endParaRPr lang="en-US" sz="1000" dirty="0"/>
          </a:p>
          <a:p>
            <a:r>
              <a:rPr lang="en-US" dirty="0"/>
              <a:t>Not Missing at Random </a:t>
            </a:r>
          </a:p>
          <a:p>
            <a:pPr lvl="1"/>
            <a:r>
              <a:rPr lang="en-US" dirty="0"/>
              <a:t>Missing data depends on the missing </a:t>
            </a:r>
            <a:br>
              <a:rPr lang="en-US" dirty="0"/>
            </a:br>
            <a:r>
              <a:rPr lang="en-US" dirty="0"/>
              <a:t>values themselves</a:t>
            </a:r>
          </a:p>
          <a:p>
            <a:pPr lvl="1"/>
            <a:r>
              <a:rPr lang="en-US" dirty="0"/>
              <a:t>E.g., missing low salary, age, weight, etc.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99196" y="1271356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80222" y="2954790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80222" y="4653761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3312" y="6187926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2400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7224" y="145732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7224" y="20859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7224" y="25050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596209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43050" y="5904941"/>
            <a:ext cx="41338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Abdulhakim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Qahtan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Ahmed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Elmagarmid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Ouzzani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Nan Tang: FAHES: A Robust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Disguised Missing Values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Detector.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168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Value Imputation </a:t>
            </a:r>
            <a:r>
              <a:rPr lang="en-US" b="0" dirty="0"/>
              <a:t>(for MCAR)</a:t>
            </a:r>
          </a:p>
          <a:p>
            <a:pPr lvl="1"/>
            <a:r>
              <a:rPr lang="en-US" b="1" dirty="0"/>
              <a:t>General-purpose: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replace</a:t>
            </a:r>
            <a:r>
              <a:rPr lang="en-US" dirty="0"/>
              <a:t> by user-specified </a:t>
            </a:r>
            <a:r>
              <a:rPr lang="en-US" dirty="0">
                <a:solidFill>
                  <a:schemeClr val="tx1"/>
                </a:solidFill>
              </a:rPr>
              <a:t>constant,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rgbClr val="7889FB"/>
                </a:solidFill>
              </a:rPr>
              <a:t>drop records,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7889FB"/>
                </a:solidFill>
              </a:rPr>
              <a:t> one-hot encode </a:t>
            </a:r>
            <a:r>
              <a:rPr lang="en-US" dirty="0">
                <a:solidFill>
                  <a:schemeClr val="tx1"/>
                </a:solidFill>
              </a:rPr>
              <a:t>as separate column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mean, median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r>
              <a:rPr lang="en-US" dirty="0"/>
              <a:t> (most frequent category)</a:t>
            </a:r>
          </a:p>
          <a:p>
            <a:pPr lvl="1"/>
            <a:endParaRPr lang="en-US" dirty="0"/>
          </a:p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 </a:t>
            </a:r>
            <a:r>
              <a:rPr lang="en-US" b="0" dirty="0"/>
              <a:t>for MAR)</a:t>
            </a:r>
          </a:p>
          <a:p>
            <a:pPr lvl="1"/>
            <a:r>
              <a:rPr lang="en-US" dirty="0"/>
              <a:t>Train ML model on available data to predict missing information</a:t>
            </a:r>
          </a:p>
          <a:p>
            <a:pPr lvl="2"/>
            <a:r>
              <a:rPr lang="en-US" dirty="0"/>
              <a:t>Initialize with basic imputation (e.g., mean)</a:t>
            </a:r>
          </a:p>
          <a:p>
            <a:pPr lvl="2"/>
            <a:r>
              <a:rPr lang="en-US" dirty="0"/>
              <a:t>One dirty variable at a time</a:t>
            </a:r>
          </a:p>
          <a:p>
            <a:pPr lvl="2"/>
            <a:r>
              <a:rPr lang="en-US" dirty="0"/>
              <a:t>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training: observed / scoring: missing</a:t>
            </a:r>
            <a:endParaRPr lang="en-US" dirty="0"/>
          </a:p>
          <a:p>
            <a:pPr lvl="2"/>
            <a:r>
              <a:rPr lang="en-US" dirty="0">
                <a:sym typeface="Wingdings" panose="05000000000000000000" pitchFamily="2" charset="2"/>
              </a:rPr>
              <a:t>Types: categorical  classification,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 regression</a:t>
            </a:r>
            <a:endParaRPr lang="en-US" dirty="0"/>
          </a:p>
          <a:p>
            <a:pPr lvl="1"/>
            <a:r>
              <a:rPr lang="en-US" dirty="0"/>
              <a:t>Noise reduction: train models over feature subsets + averaging 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802" y="4382101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43575" y="4117366"/>
            <a:ext cx="242887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Karin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Groothuis-Oudshoorn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mice: Multivariate Imputation by Chained Equations in R,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of Stat. Software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765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1003524"/>
          </a:xfrm>
        </p:spPr>
        <p:txBody>
          <a:bodyPr/>
          <a:lstStyle/>
          <a:p>
            <a:r>
              <a:rPr lang="en-US" dirty="0"/>
              <a:t>MICE example</a:t>
            </a:r>
          </a:p>
          <a:p>
            <a:pPr lvl="1"/>
            <a:r>
              <a:rPr lang="en-US" dirty="0"/>
              <a:t>Initialization: fill in the missing values with column mean (w/ or w/o NAs)</a:t>
            </a:r>
          </a:p>
          <a:p>
            <a:pPr lvl="1"/>
            <a:r>
              <a:rPr lang="en-US" dirty="0"/>
              <a:t>Iterations: each column per iteration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03428" y="2524760"/>
          <a:ext cx="274881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9762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444468" y="2524760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203428" y="4667114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203428" y="4667114"/>
            <a:ext cx="564412" cy="1508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67840" y="4667114"/>
            <a:ext cx="2164078" cy="1508760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444468" y="4671811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F7014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435370" y="4688024"/>
            <a:ext cx="564412" cy="1248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99782" y="4681970"/>
            <a:ext cx="2164078" cy="1254553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9782" y="5936524"/>
            <a:ext cx="2173176" cy="24404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47753" y="4102343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train(x)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9118" y="4108712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train(y)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81821" y="4441195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00061" y="4431035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96873" y="5884041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test(x)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372141" y="6086591"/>
            <a:ext cx="2173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Based MV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DataWig</a:t>
            </a:r>
            <a:endParaRPr lang="en-US" dirty="0"/>
          </a:p>
          <a:p>
            <a:pPr lvl="1"/>
            <a:r>
              <a:rPr lang="en-US" dirty="0"/>
              <a:t>Missing values imputation for heterogeneous data including unstructured text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41" y="2072726"/>
            <a:ext cx="4793213" cy="409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2288671"/>
            <a:ext cx="3402957" cy="149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4" y="3997751"/>
            <a:ext cx="2964927" cy="1697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573" y="748168"/>
            <a:ext cx="48956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805420" y="688490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DataWig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Missing Value Imputation for Tables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J. of ML Research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652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Planning w/ MV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</a:t>
            </a:r>
            <a:r>
              <a:rPr lang="en-US" b="1" dirty="0">
                <a:solidFill>
                  <a:schemeClr val="accent1"/>
                </a:solidFill>
              </a:rPr>
              <a:t>drop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impute </a:t>
            </a:r>
            <a:r>
              <a:rPr lang="el-GR" b="1" dirty="0">
                <a:solidFill>
                  <a:schemeClr val="accent1"/>
                </a:solidFill>
              </a:rPr>
              <a:t>μ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chained-equation imputation </a:t>
            </a:r>
            <a:r>
              <a:rPr lang="en-US" dirty="0"/>
              <a:t>via decision trees)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Multi-objective optimization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472" y="148655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994" y="1345880"/>
            <a:ext cx="244175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80" y="3121149"/>
            <a:ext cx="3352576" cy="3346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03" y="3433889"/>
            <a:ext cx="3159622" cy="3034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784" y="3534156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9459" y="3534156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2025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88971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XGBoost’s</a:t>
            </a:r>
            <a:r>
              <a:rPr lang="en-US" dirty="0"/>
              <a:t> Sparsity-aware Split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Sparsity in general </a:t>
            </a:r>
            <a:br>
              <a:rPr lang="en-US" dirty="0"/>
            </a:br>
            <a:r>
              <a:rPr lang="en-US" dirty="0"/>
              <a:t>(zero values, one-hot encoding)</a:t>
            </a:r>
          </a:p>
          <a:p>
            <a:pPr lvl="1"/>
            <a:endParaRPr lang="en-US" dirty="0"/>
          </a:p>
          <a:p>
            <a:r>
              <a:rPr lang="en-US" dirty="0" err="1"/>
              <a:t>XGBoost</a:t>
            </a:r>
            <a:endParaRPr lang="en-US" dirty="0"/>
          </a:p>
          <a:p>
            <a:pPr lvl="1"/>
            <a:r>
              <a:rPr lang="en-US" dirty="0"/>
              <a:t>Implementation of gradient </a:t>
            </a:r>
            <a:br>
              <a:rPr lang="en-US" dirty="0"/>
            </a:br>
            <a:r>
              <a:rPr lang="en-US" dirty="0"/>
              <a:t>boosted decision trees</a:t>
            </a:r>
          </a:p>
          <a:p>
            <a:pPr lvl="1"/>
            <a:r>
              <a:rPr lang="en-US" dirty="0"/>
              <a:t>Multi-threaded, cache-conscious </a:t>
            </a:r>
          </a:p>
          <a:p>
            <a:pPr lvl="1"/>
            <a:endParaRPr lang="en-US" dirty="0"/>
          </a:p>
          <a:p>
            <a:r>
              <a:rPr lang="en-US" dirty="0"/>
              <a:t>Sparsity-aware Split Finding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Handles the missing values by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default paths</a:t>
            </a:r>
            <a:r>
              <a:rPr lang="en-US" dirty="0"/>
              <a:t> (learned from data)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 example will be classified into the </a:t>
            </a:r>
            <a:br>
              <a:rPr lang="en-US" dirty="0"/>
            </a:br>
            <a:r>
              <a:rPr lang="en-US" dirty="0"/>
              <a:t>default direction when the feature </a:t>
            </a:r>
            <a:br>
              <a:rPr lang="en-US" dirty="0"/>
            </a:br>
            <a:r>
              <a:rPr lang="en-US" dirty="0"/>
              <a:t>needed for the split is missing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03731" y="4067438"/>
            <a:ext cx="2730322" cy="2601194"/>
            <a:chOff x="5770646" y="548847"/>
            <a:chExt cx="2730322" cy="2601194"/>
          </a:xfrm>
        </p:grpSpPr>
        <p:sp>
          <p:nvSpPr>
            <p:cNvPr id="8" name="Oval 7"/>
            <p:cNvSpPr/>
            <p:nvPr/>
          </p:nvSpPr>
          <p:spPr>
            <a:xfrm>
              <a:off x="5897308" y="152795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male?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794088" y="54884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 &lt; 20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586568" y="1527957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208093" y="2499801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770646" y="2458786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X1</a:t>
              </a:r>
            </a:p>
          </p:txBody>
        </p:sp>
        <p:cxnSp>
          <p:nvCxnSpPr>
            <p:cNvPr id="17" name="Straight Connector 16"/>
            <p:cNvCxnSpPr>
              <a:stCxn id="11" idx="4"/>
            </p:cNvCxnSpPr>
            <p:nvPr/>
          </p:nvCxnSpPr>
          <p:spPr>
            <a:xfrm flipH="1">
              <a:off x="6794088" y="1199087"/>
              <a:ext cx="68580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4"/>
              <a:endCxn id="13" idx="0"/>
            </p:cNvCxnSpPr>
            <p:nvPr/>
          </p:nvCxnSpPr>
          <p:spPr>
            <a:xfrm>
              <a:off x="7479888" y="1199087"/>
              <a:ext cx="56388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16" idx="0"/>
            </p:cNvCxnSpPr>
            <p:nvPr/>
          </p:nvCxnSpPr>
          <p:spPr>
            <a:xfrm flipH="1">
              <a:off x="6227846" y="2178197"/>
              <a:ext cx="355262" cy="280589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4"/>
              <a:endCxn id="15" idx="0"/>
            </p:cNvCxnSpPr>
            <p:nvPr/>
          </p:nvCxnSpPr>
          <p:spPr>
            <a:xfrm>
              <a:off x="6583108" y="2178197"/>
              <a:ext cx="1082185" cy="3216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4"/>
            </p:cNvCxnSpPr>
            <p:nvPr/>
          </p:nvCxnSpPr>
          <p:spPr>
            <a:xfrm flipH="1">
              <a:off x="6936328" y="1199087"/>
              <a:ext cx="543560" cy="355647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8" idx="4"/>
            </p:cNvCxnSpPr>
            <p:nvPr/>
          </p:nvCxnSpPr>
          <p:spPr>
            <a:xfrm>
              <a:off x="6583108" y="2178197"/>
              <a:ext cx="864326" cy="352563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833808" y="2100182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42557" y="2059194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33522" y="1095023"/>
              <a:ext cx="5034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0408" y="1143621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3108" y="2368834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41591" y="1293467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778940" y="2416286"/>
          <a:ext cx="3098819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63">
                  <a:extLst>
                    <a:ext uri="{9D8B030D-6E8A-4147-A177-3AD203B41FA5}">
                      <a16:colId xmlns:a16="http://schemas.microsoft.com/office/drawing/2014/main" val="3988916720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856238178"/>
                    </a:ext>
                  </a:extLst>
                </a:gridCol>
                <a:gridCol w="1315947">
                  <a:extLst>
                    <a:ext uri="{9D8B030D-6E8A-4147-A177-3AD203B41FA5}">
                      <a16:colId xmlns:a16="http://schemas.microsoft.com/office/drawing/2014/main" val="3433506314"/>
                    </a:ext>
                  </a:extLst>
                </a:gridCol>
              </a:tblGrid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7337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6125436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384295766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533171231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783140" y="1363386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Tianqi Chen and Charlos Guestrin: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Scalable Tree Boosting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58" y="1457334"/>
            <a:ext cx="5165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806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R Package </a:t>
            </a:r>
            <a:r>
              <a:rPr lang="en-US" dirty="0" err="1"/>
              <a:t>imputeTS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64" y="1840498"/>
            <a:ext cx="7516361" cy="4316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78" y="825972"/>
            <a:ext cx="4546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24525" y="690780"/>
            <a:ext cx="248500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Steffen Moritz and Thomas Bartz-Beielstein: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imputeTS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Time Series Missing Value Imputation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R Journal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6749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Next Lectures (Part B) by Dr. Lucas Iacono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08</a:t>
            </a:r>
            <a:r>
              <a:rPr lang="en-US" b="1" dirty="0">
                <a:solidFill>
                  <a:srgbClr val="7889FB"/>
                </a:solidFill>
              </a:rPr>
              <a:t> Cloud Computing Foundations </a:t>
            </a:r>
            <a:r>
              <a:rPr lang="en-US" dirty="0">
                <a:solidFill>
                  <a:schemeClr val="tx1"/>
                </a:solidFill>
              </a:rPr>
              <a:t>[Nov 29]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#2 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#3 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83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Duplicates</a:t>
            </a:r>
          </a:p>
          <a:p>
            <a:r>
              <a:rPr lang="en-US" dirty="0"/>
              <a:t>Formatting</a:t>
            </a:r>
          </a:p>
          <a:p>
            <a:r>
              <a:rPr lang="en-US" dirty="0"/>
              <a:t>Data Entry Errors</a:t>
            </a:r>
          </a:p>
          <a:p>
            <a:r>
              <a:rPr lang="en-US" dirty="0"/>
              <a:t>Encoding errors</a:t>
            </a:r>
          </a:p>
          <a:p>
            <a:r>
              <a:rPr lang="en-US" dirty="0"/>
              <a:t>Missing values</a:t>
            </a:r>
          </a:p>
          <a:p>
            <a:r>
              <a:rPr lang="en-US" dirty="0"/>
              <a:t>Date-time encoding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b="29934"/>
          <a:stretch/>
        </p:blipFill>
        <p:spPr>
          <a:xfrm>
            <a:off x="6676236" y="2506152"/>
            <a:ext cx="1890713" cy="246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67" y="2898311"/>
            <a:ext cx="1847850" cy="29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70" y="2064033"/>
            <a:ext cx="2033588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685" y="1485074"/>
            <a:ext cx="1042988" cy="261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14323-3110-1630-7124-0F76CAD46D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26"/>
          <a:stretch/>
        </p:blipFill>
        <p:spPr>
          <a:xfrm>
            <a:off x="4395355" y="3383111"/>
            <a:ext cx="4271125" cy="803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1554A-EFC6-9B15-2D5C-49B9AEFBF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088" y="4348973"/>
            <a:ext cx="4191363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Data Cleaning </a:t>
            </a:r>
            <a:r>
              <a:rPr lang="en-US" b="0" dirty="0"/>
              <a:t>(aka Data Cleansing)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Detection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repair</a:t>
            </a:r>
            <a:r>
              <a:rPr lang="en-US" dirty="0"/>
              <a:t> of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Outliers/anomalies: </a:t>
            </a:r>
            <a:r>
              <a:rPr lang="en-US" dirty="0"/>
              <a:t>values or objects that do not match normal behavior</a:t>
            </a:r>
            <a:br>
              <a:rPr lang="en-US" dirty="0"/>
            </a:br>
            <a:r>
              <a:rPr lang="en-US" dirty="0"/>
              <a:t>(different goals: data cleaning vs finding interesting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Fusion:</a:t>
            </a:r>
            <a:r>
              <a:rPr lang="en-US" dirty="0"/>
              <a:t> resolution of inconsistencies and errors </a:t>
            </a:r>
            <a:br>
              <a:rPr lang="en-US" dirty="0"/>
            </a:br>
            <a:r>
              <a:rPr lang="en-US" dirty="0"/>
              <a:t>(e.g., entity resolution </a:t>
            </a:r>
            <a:r>
              <a:rPr lang="en-US" b="1" dirty="0">
                <a:solidFill>
                  <a:srgbClr val="7889FB"/>
                </a:solidFill>
              </a:rPr>
              <a:t>see Lecture 05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#2 Missing Value Imputation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Fill missing info</a:t>
            </a:r>
            <a:r>
              <a:rPr lang="en-US" dirty="0"/>
              <a:t> with “best guess”</a:t>
            </a:r>
          </a:p>
          <a:p>
            <a:pPr lvl="1"/>
            <a:r>
              <a:rPr lang="en-US" dirty="0"/>
              <a:t>Difference between NAs and 0 (or special values like </a:t>
            </a:r>
            <a:r>
              <a:rPr lang="en-US" dirty="0" err="1"/>
              <a:t>NaN</a:t>
            </a:r>
            <a:r>
              <a:rPr lang="en-US" dirty="0"/>
              <a:t>) for ML models </a:t>
            </a:r>
          </a:p>
          <a:p>
            <a:pPr lvl="1"/>
            <a:endParaRPr lang="en-US" sz="1000" dirty="0"/>
          </a:p>
          <a:p>
            <a:r>
              <a:rPr lang="en-US" dirty="0"/>
              <a:t>#3 Data Wrangling</a:t>
            </a:r>
          </a:p>
          <a:p>
            <a:pPr lvl="1"/>
            <a:r>
              <a:rPr lang="en-US" dirty="0"/>
              <a:t>Automatic cleaning unrealistic?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Interactive data transformations</a:t>
            </a:r>
          </a:p>
          <a:p>
            <a:pPr lvl="1"/>
            <a:r>
              <a:rPr lang="en-US" dirty="0"/>
              <a:t>Recommended transforms + user selection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b="0" dirty="0"/>
              <a:t>Partial Overlap w/ KDDM </a:t>
            </a:r>
            <a:r>
              <a:rPr lang="en-US" b="0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it’s fine</a:t>
            </a:r>
            <a:r>
              <a:rPr lang="en-US" b="0" dirty="0">
                <a:sym typeface="Wingdings" panose="05000000000000000000" pitchFamily="2" charset="2"/>
              </a:rPr>
              <a:t>, different perspectives</a:t>
            </a:r>
            <a:endParaRPr lang="en-US" b="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27846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Expectations as Validity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Approach: </a:t>
            </a:r>
            <a:r>
              <a:rPr lang="en-US" dirty="0">
                <a:solidFill>
                  <a:srgbClr val="7889FB"/>
                </a:solidFill>
              </a:rPr>
              <a:t>“Common Sense”</a:t>
            </a:r>
          </a:p>
          <a:p>
            <a:pPr lvl="1"/>
            <a:endParaRPr lang="en-US" sz="1000" dirty="0"/>
          </a:p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Duplicates that differ in capitalization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Patterns  regular expressions </a:t>
            </a:r>
          </a:p>
          <a:p>
            <a:pPr lvl="1"/>
            <a:endParaRPr lang="en-US" sz="10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2183862"/>
            <a:ext cx="1771650" cy="44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6025" y="1533525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1796" y="1533525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29934"/>
          <a:stretch/>
        </p:blipFill>
        <p:spPr>
          <a:xfrm>
            <a:off x="5444014" y="3674039"/>
            <a:ext cx="3214211" cy="419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4275" y="3221899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9380" y="5692704"/>
                <a:ext cx="5199345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80" y="5692704"/>
                <a:ext cx="5199345" cy="603499"/>
              </a:xfrm>
              <a:prstGeom prst="rect">
                <a:avLst/>
              </a:prstGeom>
              <a:blipFill>
                <a:blip r:embed="rId5"/>
                <a:stretch>
                  <a:fillRect t="-101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38850" y="4202974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4483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validation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</a:p>
          <a:p>
            <a:pPr lvl="1"/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280" y="1473145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5" y="1383338"/>
            <a:ext cx="312608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6492" y="2022670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88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33210</TotalTime>
  <Words>4003</Words>
  <Application>Microsoft Office PowerPoint</Application>
  <PresentationFormat>On-screen Show (4:3)</PresentationFormat>
  <Paragraphs>903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Large Scale Analysis 06 Data Cleaning</vt:lpstr>
      <vt:lpstr>Agenda</vt:lpstr>
      <vt:lpstr>Motivation and Terminology</vt:lpstr>
      <vt:lpstr>Recap: Corrupted/Inconsistent Data</vt:lpstr>
      <vt:lpstr>Examples (aka errors are everywhere)</vt:lpstr>
      <vt:lpstr>Terminology</vt:lpstr>
      <vt:lpstr>Express Expectations as Validity Constraints</vt:lpstr>
      <vt:lpstr>Data Cleaning and Fusion</vt:lpstr>
      <vt:lpstr>Data Validation</vt:lpstr>
      <vt:lpstr>Data Validation, cont.</vt:lpstr>
      <vt:lpstr>Data Validation, cont.</vt:lpstr>
      <vt:lpstr>Standardization and Normalization</vt:lpstr>
      <vt:lpstr>Winsorizing and Trimming</vt:lpstr>
      <vt:lpstr>Winsorizing and Trimming, cont.</vt:lpstr>
      <vt:lpstr>Outliers and Outlier Detection</vt:lpstr>
      <vt:lpstr>Outlier Detection Techniques</vt:lpstr>
      <vt:lpstr>Outlier Detection Techniques, cont.</vt:lpstr>
      <vt:lpstr>Time Series Anomaly Detection</vt:lpstr>
      <vt:lpstr>Outlier Detection in Non-IID Data</vt:lpstr>
      <vt:lpstr>Automatic Data Repairs</vt:lpstr>
      <vt:lpstr>Automatic Data/Rule Repairs, cont.</vt:lpstr>
      <vt:lpstr>Excursus: Simpson’s Paradox</vt:lpstr>
      <vt:lpstr>Selected Research</vt:lpstr>
      <vt:lpstr>Selected Research, cont.</vt:lpstr>
      <vt:lpstr>Selected Research, cont.</vt:lpstr>
      <vt:lpstr>Query Planning w/ Data Cleaning</vt:lpstr>
      <vt:lpstr>Data Wrangling</vt:lpstr>
      <vt:lpstr>Data Wrangling, cont.</vt:lpstr>
      <vt:lpstr>Missing Value Imputation</vt:lpstr>
      <vt:lpstr>Basic Missing Value Imputation</vt:lpstr>
      <vt:lpstr>Basic Missing Value Imputation</vt:lpstr>
      <vt:lpstr>Basic Missing Value Imputation, cont.</vt:lpstr>
      <vt:lpstr>Basic Missing Value Imputation, cont.</vt:lpstr>
      <vt:lpstr>DNN Based MV Imputation</vt:lpstr>
      <vt:lpstr>Query Planning w/ MV Imputation</vt:lpstr>
      <vt:lpstr>XGBoost’s Sparsity-aware Split Finding</vt:lpstr>
      <vt:lpstr>Time Series Imputation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- 06 Data Cleaning</dc:title>
  <dc:subject/>
  <dc:creator>Shafaq Siddiqi</dc:creator>
  <cp:keywords/>
  <dc:description/>
  <cp:lastModifiedBy>Siddiqi, Shafaq</cp:lastModifiedBy>
  <cp:revision>1142</cp:revision>
  <cp:lastPrinted>2019-03-11T22:00:16Z</cp:lastPrinted>
  <dcterms:created xsi:type="dcterms:W3CDTF">2018-07-12T06:39:10Z</dcterms:created>
  <dcterms:modified xsi:type="dcterms:W3CDTF">2024-11-22T13:45:29Z</dcterms:modified>
  <cp:category/>
</cp:coreProperties>
</file>